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2" r:id="rId2"/>
    <p:sldMasterId id="2147483651" r:id="rId3"/>
    <p:sldMasterId id="2147483665" r:id="rId4"/>
    <p:sldMasterId id="2147483668" r:id="rId5"/>
  </p:sldMasterIdLst>
  <p:notesMasterIdLst>
    <p:notesMasterId r:id="rId53"/>
  </p:notesMasterIdLst>
  <p:handoutMasterIdLst>
    <p:handoutMasterId r:id="rId54"/>
  </p:handoutMasterIdLst>
  <p:sldIdLst>
    <p:sldId id="259" r:id="rId6"/>
    <p:sldId id="422" r:id="rId7"/>
    <p:sldId id="481" r:id="rId8"/>
    <p:sldId id="503" r:id="rId9"/>
    <p:sldId id="482" r:id="rId10"/>
    <p:sldId id="483" r:id="rId11"/>
    <p:sldId id="486" r:id="rId12"/>
    <p:sldId id="502" r:id="rId13"/>
    <p:sldId id="459" r:id="rId14"/>
    <p:sldId id="458" r:id="rId15"/>
    <p:sldId id="471" r:id="rId16"/>
    <p:sldId id="491" r:id="rId17"/>
    <p:sldId id="492" r:id="rId18"/>
    <p:sldId id="501" r:id="rId19"/>
    <p:sldId id="498" r:id="rId20"/>
    <p:sldId id="493" r:id="rId21"/>
    <p:sldId id="494" r:id="rId22"/>
    <p:sldId id="487" r:id="rId23"/>
    <p:sldId id="496" r:id="rId24"/>
    <p:sldId id="456" r:id="rId25"/>
    <p:sldId id="454" r:id="rId26"/>
    <p:sldId id="446" r:id="rId27"/>
    <p:sldId id="472" r:id="rId28"/>
    <p:sldId id="489" r:id="rId29"/>
    <p:sldId id="468" r:id="rId30"/>
    <p:sldId id="447" r:id="rId31"/>
    <p:sldId id="470" r:id="rId32"/>
    <p:sldId id="500" r:id="rId33"/>
    <p:sldId id="475" r:id="rId34"/>
    <p:sldId id="469" r:id="rId35"/>
    <p:sldId id="443" r:id="rId36"/>
    <p:sldId id="466" r:id="rId37"/>
    <p:sldId id="490" r:id="rId38"/>
    <p:sldId id="282" r:id="rId39"/>
    <p:sldId id="423" r:id="rId40"/>
    <p:sldId id="436" r:id="rId41"/>
    <p:sldId id="438" r:id="rId42"/>
    <p:sldId id="473" r:id="rId43"/>
    <p:sldId id="474" r:id="rId44"/>
    <p:sldId id="477" r:id="rId45"/>
    <p:sldId id="478" r:id="rId46"/>
    <p:sldId id="479" r:id="rId47"/>
    <p:sldId id="445" r:id="rId48"/>
    <p:sldId id="449" r:id="rId49"/>
    <p:sldId id="281" r:id="rId50"/>
    <p:sldId id="455" r:id="rId51"/>
    <p:sldId id="448" r:id="rId52"/>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3314">
          <p15:clr>
            <a:srgbClr val="A4A3A4"/>
          </p15:clr>
        </p15:guide>
        <p15:guide id="2" pos="1135">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914E"/>
    <a:srgbClr val="7D7D7D"/>
    <a:srgbClr val="808080"/>
    <a:srgbClr val="B5B5B5"/>
    <a:srgbClr val="A3A3A3"/>
    <a:srgbClr val="949494"/>
    <a:srgbClr val="858585"/>
    <a:srgbClr val="7676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24"/>
    <p:restoredTop sz="94703"/>
  </p:normalViewPr>
  <p:slideViewPr>
    <p:cSldViewPr>
      <p:cViewPr varScale="1">
        <p:scale>
          <a:sx n="137" d="100"/>
          <a:sy n="137" d="100"/>
        </p:scale>
        <p:origin x="184" y="640"/>
      </p:cViewPr>
      <p:guideLst>
        <p:guide orient="horz" pos="3314"/>
        <p:guide pos="11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33" d="100"/>
          <a:sy n="133" d="100"/>
        </p:scale>
        <p:origin x="-2376" y="-10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363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09363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093636"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093637"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8EB6D83-53C2-402D-AF7A-195B84ECA897}" type="slidenum">
              <a:rPr lang="en-US"/>
              <a:pPr/>
              <a:t>‹#›</a:t>
            </a:fld>
            <a:endParaRPr lang="en-US"/>
          </a:p>
        </p:txBody>
      </p:sp>
    </p:spTree>
    <p:extLst>
      <p:ext uri="{BB962C8B-B14F-4D97-AF65-F5344CB8AC3E}">
        <p14:creationId xmlns:p14="http://schemas.microsoft.com/office/powerpoint/2010/main" val="431184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61B1D78-3486-4E7F-8535-B522FDC31583}" type="slidenum">
              <a:rPr lang="en-US"/>
              <a:pPr/>
              <a:t>‹#›</a:t>
            </a:fld>
            <a:endParaRPr lang="en-US"/>
          </a:p>
        </p:txBody>
      </p:sp>
    </p:spTree>
    <p:extLst>
      <p:ext uri="{BB962C8B-B14F-4D97-AF65-F5344CB8AC3E}">
        <p14:creationId xmlns:p14="http://schemas.microsoft.com/office/powerpoint/2010/main" val="5451472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Introduction: Who you are, who you work for, title, etc.</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We are here to talk about Connecting to structures and all that entails.  Most of the discussion that we have today will apply to storm drain applications and are relevant to either the use of a rigid pipe material such as concrete or flexible products such as plastic or metal.  I will make a few observations that discuss the differences between rigid and flexible pipe products as it pertains to installation.</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My intent is for this to be an interactive discussion where I can share my knowledge of the subject with you and I can learn from the vast knowledge and experience gathered in this room.  Hopefully, when we are done we have all gained from the experience.  Please remember it is only interactive if you participate.</a:t>
            </a: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4DC641A5-2E1D-4FD9-9F39-250B36299ECC}" type="slidenum">
              <a:rPr lang="en-US"/>
              <a:pPr/>
              <a:t>1</a:t>
            </a:fld>
            <a:endParaRPr lang="en-US"/>
          </a:p>
        </p:txBody>
      </p:sp>
    </p:spTree>
    <p:extLst>
      <p:ext uri="{BB962C8B-B14F-4D97-AF65-F5344CB8AC3E}">
        <p14:creationId xmlns:p14="http://schemas.microsoft.com/office/powerpoint/2010/main" val="1124911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ln/>
        </p:spPr>
      </p:sp>
      <p:sp>
        <p:nvSpPr>
          <p:cNvPr id="76802"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Another option for connecting to a structure is a fabricated stub.  How many people are familiar with these? </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Many precasters have the motto, if you can draw it, they can build it.  Prefabricated pipe stubs are certainly available in many markets.</a:t>
            </a:r>
          </a:p>
          <a:p>
            <a:endParaRPr lang="en-US"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35FFCC16-88D3-4EAE-A368-556F60CA25F3}" type="slidenum">
              <a:rPr lang="en-US"/>
              <a:pPr/>
              <a:t>11</a:t>
            </a:fld>
            <a:endParaRPr lang="en-US"/>
          </a:p>
        </p:txBody>
      </p:sp>
    </p:spTree>
    <p:extLst>
      <p:ext uri="{BB962C8B-B14F-4D97-AF65-F5344CB8AC3E}">
        <p14:creationId xmlns:p14="http://schemas.microsoft.com/office/powerpoint/2010/main" val="428258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a:ln/>
        </p:spPr>
      </p:sp>
      <p:sp>
        <p:nvSpPr>
          <p:cNvPr id="78850"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As with most things, none of the methods of connecting pipe to structures is perfect.  Each has pro</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s and con</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s and can be dependent on the application and pipe type.</a:t>
            </a:r>
          </a:p>
        </p:txBody>
      </p:sp>
      <p:sp>
        <p:nvSpPr>
          <p:cNvPr id="4" name="Slide Number Placeholder 3"/>
          <p:cNvSpPr>
            <a:spLocks noGrp="1"/>
          </p:cNvSpPr>
          <p:nvPr>
            <p:ph type="sldNum" sz="quarter" idx="5"/>
          </p:nvPr>
        </p:nvSpPr>
        <p:spPr/>
        <p:txBody>
          <a:bodyPr/>
          <a:lstStyle/>
          <a:p>
            <a:fld id="{F33DFDB6-413D-43A9-BD1F-48E02F06F24D}" type="slidenum">
              <a:rPr lang="en-US"/>
              <a:pPr/>
              <a:t>12</a:t>
            </a:fld>
            <a:endParaRPr lang="en-US"/>
          </a:p>
        </p:txBody>
      </p:sp>
    </p:spTree>
    <p:extLst>
      <p:ext uri="{BB962C8B-B14F-4D97-AF65-F5344CB8AC3E}">
        <p14:creationId xmlns:p14="http://schemas.microsoft.com/office/powerpoint/2010/main" val="1517698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endParaRPr lang="en-US" dirty="0" smtClean="0"/>
          </a:p>
          <a:p>
            <a:pPr>
              <a:defRPr/>
            </a:pPr>
            <a:r>
              <a:rPr lang="en-US" dirty="0" smtClean="0"/>
              <a:t>What do you think of these pictures?</a:t>
            </a:r>
          </a:p>
          <a:p>
            <a:pPr>
              <a:defRPr/>
            </a:pPr>
            <a:endParaRPr lang="en-US" dirty="0" smtClean="0"/>
          </a:p>
          <a:p>
            <a:pPr>
              <a:defRPr/>
            </a:pPr>
            <a:r>
              <a:rPr lang="en-US" dirty="0" smtClean="0"/>
              <a:t>Cons</a:t>
            </a:r>
          </a:p>
          <a:p>
            <a:pPr marL="171450" indent="-171450">
              <a:buFont typeface="Arial"/>
              <a:buChar char="•"/>
              <a:defRPr/>
            </a:pPr>
            <a:r>
              <a:rPr lang="en-US" dirty="0" smtClean="0"/>
              <a:t>Poor quality workmanship</a:t>
            </a:r>
          </a:p>
          <a:p>
            <a:pPr marL="171450" indent="-171450">
              <a:buFont typeface="Arial"/>
              <a:buChar char="•"/>
              <a:defRPr/>
            </a:pPr>
            <a:r>
              <a:rPr lang="en-US" dirty="0" smtClean="0"/>
              <a:t>Once it is grouted it is a chore to adjust</a:t>
            </a:r>
          </a:p>
          <a:p>
            <a:pPr marL="171450" indent="-171450">
              <a:buFont typeface="Arial"/>
              <a:buChar char="•"/>
              <a:defRPr/>
            </a:pPr>
            <a:endParaRPr lang="en-US" dirty="0" smtClean="0"/>
          </a:p>
          <a:p>
            <a:pPr>
              <a:buFont typeface="Arial"/>
              <a:buNone/>
              <a:defRPr/>
            </a:pPr>
            <a:r>
              <a:rPr lang="en-US" dirty="0" smtClean="0"/>
              <a:t>Pros</a:t>
            </a:r>
          </a:p>
          <a:p>
            <a:pPr marL="171450" indent="-171450">
              <a:buFont typeface="Arial"/>
              <a:buChar char="•"/>
              <a:defRPr/>
            </a:pPr>
            <a:r>
              <a:rPr lang="en-US" dirty="0" smtClean="0"/>
              <a:t>Flexibility to adjust in the field</a:t>
            </a:r>
          </a:p>
          <a:p>
            <a:pPr marL="171450" indent="-171450">
              <a:buFont typeface="Arial"/>
              <a:buChar char="•"/>
              <a:defRPr/>
            </a:pPr>
            <a:r>
              <a:rPr lang="en-US" dirty="0" smtClean="0"/>
              <a:t>Cost</a:t>
            </a:r>
          </a:p>
          <a:p>
            <a:pPr marL="171450" indent="-171450">
              <a:buFont typeface="Arial"/>
              <a:buChar char="•"/>
              <a:defRPr/>
            </a:pPr>
            <a:r>
              <a:rPr lang="en-US" dirty="0" smtClean="0"/>
              <a:t>Structure size</a:t>
            </a:r>
          </a:p>
          <a:p>
            <a:pPr marL="171450" indent="-171450">
              <a:buFont typeface="Arial"/>
              <a:buChar char="•"/>
              <a:defRPr/>
            </a:pPr>
            <a:endParaRPr lang="en-US" dirty="0" smtClean="0"/>
          </a:p>
          <a:p>
            <a:pPr marL="171450" indent="-171450">
              <a:buFont typeface="Arial"/>
              <a:buChar cha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fld id="{2A480BAF-3399-4E00-95A0-1E1B44DFD986}" type="slidenum">
              <a:rPr lang="en-US"/>
              <a:pPr/>
              <a:t>13</a:t>
            </a:fld>
            <a:endParaRPr lang="en-US"/>
          </a:p>
        </p:txBody>
      </p:sp>
    </p:spTree>
    <p:extLst>
      <p:ext uri="{BB962C8B-B14F-4D97-AF65-F5344CB8AC3E}">
        <p14:creationId xmlns:p14="http://schemas.microsoft.com/office/powerpoint/2010/main" val="143442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a:ln/>
        </p:spPr>
      </p:sp>
      <p:sp>
        <p:nvSpPr>
          <p:cNvPr id="82946"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There can certainly be no question about the quality of the workmanship on this connection.</a:t>
            </a:r>
          </a:p>
        </p:txBody>
      </p:sp>
      <p:sp>
        <p:nvSpPr>
          <p:cNvPr id="4" name="Slide Number Placeholder 3"/>
          <p:cNvSpPr>
            <a:spLocks noGrp="1"/>
          </p:cNvSpPr>
          <p:nvPr>
            <p:ph type="sldNum" sz="quarter" idx="5"/>
          </p:nvPr>
        </p:nvSpPr>
        <p:spPr/>
        <p:txBody>
          <a:bodyPr/>
          <a:lstStyle/>
          <a:p>
            <a:fld id="{2A4C2AF7-082C-4D30-AEC6-A2A1EB28663A}" type="slidenum">
              <a:rPr lang="en-US"/>
              <a:pPr/>
              <a:t>14</a:t>
            </a:fld>
            <a:endParaRPr lang="en-US"/>
          </a:p>
        </p:txBody>
      </p:sp>
    </p:spTree>
    <p:extLst>
      <p:ext uri="{BB962C8B-B14F-4D97-AF65-F5344CB8AC3E}">
        <p14:creationId xmlns:p14="http://schemas.microsoft.com/office/powerpoint/2010/main" val="136926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a:ln/>
        </p:spPr>
      </p:sp>
      <p:sp>
        <p:nvSpPr>
          <p:cNvPr id="84994"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Another consideration is what type of pipe material can be used with a grouted connection.  </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A grouted connection is rigid by nature of the material used, typically a non-shrink grout, a cementitious material.  If the grout is rigid what happens when a flexible pipe deflects as is inherent in the structural design of a flexible pipe product. </a:t>
            </a:r>
          </a:p>
          <a:p>
            <a:endParaRPr lang="en-US" smtClean="0">
              <a:latin typeface="Arial" pitchFamily="34" charset="0"/>
              <a:ea typeface="ＭＳ Ｐゴシック" pitchFamily="34" charset="-128"/>
            </a:endParaRPr>
          </a:p>
          <a:p>
            <a:r>
              <a:rPr lang="en-US" smtClean="0">
                <a:solidFill>
                  <a:srgbClr val="004459"/>
                </a:solidFill>
                <a:latin typeface="Arial" pitchFamily="34" charset="0"/>
                <a:ea typeface="ＭＳ Ｐゴシック" pitchFamily="34" charset="-128"/>
              </a:rPr>
              <a:t/>
            </a:r>
            <a:br>
              <a:rPr lang="en-US" smtClean="0">
                <a:solidFill>
                  <a:srgbClr val="004459"/>
                </a:solidFill>
                <a:latin typeface="Arial" pitchFamily="34" charset="0"/>
                <a:ea typeface="ＭＳ Ｐゴシック" pitchFamily="34" charset="-128"/>
              </a:rPr>
            </a:br>
            <a:r>
              <a:rPr lang="en-US" smtClean="0">
                <a:solidFill>
                  <a:srgbClr val="004459"/>
                </a:solidFill>
                <a:latin typeface="Arial" pitchFamily="34" charset="0"/>
                <a:ea typeface="ＭＳ Ｐゴシック" pitchFamily="34" charset="-128"/>
              </a:rPr>
              <a:t>ASTM D 2321 is the installation standard for thermoplastic pipe materials.</a:t>
            </a:r>
          </a:p>
          <a:p>
            <a:r>
              <a:rPr lang="en-US" smtClean="0">
                <a:solidFill>
                  <a:srgbClr val="004459"/>
                </a:solidFill>
                <a:latin typeface="Arial" pitchFamily="34" charset="0"/>
                <a:ea typeface="ＭＳ Ｐゴシック" pitchFamily="34" charset="-128"/>
              </a:rPr>
              <a:t>Section 7.10 Use flexible water stops, resilient connectors or other flexible connections  as  approved by engineer…</a:t>
            </a:r>
            <a:endParaRPr lang="en-US"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931CA073-25AB-4DE2-BA8B-AE185D025E3A}" type="slidenum">
              <a:rPr lang="en-US"/>
              <a:pPr/>
              <a:t>15</a:t>
            </a:fld>
            <a:endParaRPr lang="en-US"/>
          </a:p>
        </p:txBody>
      </p:sp>
    </p:spTree>
    <p:extLst>
      <p:ext uri="{BB962C8B-B14F-4D97-AF65-F5344CB8AC3E}">
        <p14:creationId xmlns:p14="http://schemas.microsoft.com/office/powerpoint/2010/main" val="731857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smtClean="0"/>
              <a:t>What are some potential problems or difficulties with booted/compression style gaskets?</a:t>
            </a:r>
          </a:p>
          <a:p>
            <a:pPr>
              <a:defRPr/>
            </a:pPr>
            <a:r>
              <a:rPr lang="en-US" dirty="0" smtClean="0"/>
              <a:t>Cons</a:t>
            </a:r>
          </a:p>
          <a:p>
            <a:pPr marL="171450" indent="-171450">
              <a:buFont typeface="Arial"/>
              <a:buChar char="•"/>
              <a:defRPr/>
            </a:pPr>
            <a:r>
              <a:rPr lang="en-US" dirty="0" smtClean="0"/>
              <a:t>Increased size of structure</a:t>
            </a:r>
          </a:p>
          <a:p>
            <a:pPr marL="171450" indent="-171450">
              <a:buFont typeface="Arial"/>
              <a:buChar char="•"/>
              <a:defRPr/>
            </a:pPr>
            <a:r>
              <a:rPr lang="en-US" dirty="0" smtClean="0"/>
              <a:t>Installed incorrectly</a:t>
            </a:r>
          </a:p>
          <a:p>
            <a:pPr marL="171450" indent="-171450">
              <a:buFont typeface="Arial"/>
              <a:buChar char="•"/>
              <a:defRPr/>
            </a:pPr>
            <a:r>
              <a:rPr lang="en-US" dirty="0" smtClean="0"/>
              <a:t>Wrong size</a:t>
            </a:r>
          </a:p>
          <a:p>
            <a:pPr marL="171450" indent="-171450">
              <a:buFont typeface="Arial"/>
              <a:buChar char="•"/>
              <a:defRPr/>
            </a:pPr>
            <a:r>
              <a:rPr lang="en-US" dirty="0" smtClean="0"/>
              <a:t>Tearing of rubber</a:t>
            </a:r>
          </a:p>
          <a:p>
            <a:pPr marL="171450" indent="-171450">
              <a:buFont typeface="Arial"/>
              <a:buChar char="•"/>
              <a:defRPr/>
            </a:pPr>
            <a:r>
              <a:rPr lang="en-US" dirty="0" smtClean="0"/>
              <a:t>COST</a:t>
            </a:r>
          </a:p>
          <a:p>
            <a:pPr marL="171450" indent="-171450">
              <a:buFont typeface="Arial"/>
              <a:buChar char="•"/>
              <a:defRPr/>
            </a:pPr>
            <a:endParaRPr lang="en-US" dirty="0" smtClean="0"/>
          </a:p>
          <a:p>
            <a:pPr>
              <a:buFont typeface="Arial"/>
              <a:buNone/>
              <a:defRPr/>
            </a:pPr>
            <a:r>
              <a:rPr lang="en-US" dirty="0" smtClean="0"/>
              <a:t>Pros</a:t>
            </a:r>
          </a:p>
          <a:p>
            <a:pPr marL="171450" indent="-171450">
              <a:buFont typeface="Arial"/>
              <a:buChar char="•"/>
              <a:defRPr/>
            </a:pPr>
            <a:r>
              <a:rPr lang="en-US" dirty="0" smtClean="0"/>
              <a:t>Ability to adjust angle of pipe</a:t>
            </a:r>
          </a:p>
          <a:p>
            <a:pPr marL="171450" indent="-171450">
              <a:buFont typeface="Arial"/>
              <a:buChar char="•"/>
              <a:defRPr/>
            </a:pPr>
            <a:r>
              <a:rPr lang="en-US" dirty="0" smtClean="0"/>
              <a:t>Water/soil tight</a:t>
            </a:r>
          </a:p>
          <a:p>
            <a:pPr marL="171450" indent="-171450">
              <a:buFont typeface="Arial"/>
              <a:buChar char="•"/>
              <a:defRPr/>
            </a:pPr>
            <a:endParaRPr lang="en-US" dirty="0"/>
          </a:p>
        </p:txBody>
      </p:sp>
      <p:sp>
        <p:nvSpPr>
          <p:cNvPr id="4" name="Slide Number Placeholder 3"/>
          <p:cNvSpPr>
            <a:spLocks noGrp="1"/>
          </p:cNvSpPr>
          <p:nvPr>
            <p:ph type="sldNum" sz="quarter" idx="5"/>
          </p:nvPr>
        </p:nvSpPr>
        <p:spPr/>
        <p:txBody>
          <a:bodyPr/>
          <a:lstStyle/>
          <a:p>
            <a:fld id="{2A2CBCD7-2D79-499A-BB10-2256FF6C321E}" type="slidenum">
              <a:rPr lang="en-US"/>
              <a:pPr/>
              <a:t>16</a:t>
            </a:fld>
            <a:endParaRPr lang="en-US"/>
          </a:p>
        </p:txBody>
      </p:sp>
    </p:spTree>
    <p:extLst>
      <p:ext uri="{BB962C8B-B14F-4D97-AF65-F5344CB8AC3E}">
        <p14:creationId xmlns:p14="http://schemas.microsoft.com/office/powerpoint/2010/main" val="1686710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a:ln/>
        </p:spPr>
      </p:sp>
      <p:sp>
        <p:nvSpPr>
          <p:cNvPr id="139266"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dirty="0" smtClean="0"/>
              <a:t>What are the comments on Prefabricated pipe stubs?</a:t>
            </a:r>
          </a:p>
          <a:p>
            <a:pPr>
              <a:defRPr/>
            </a:pPr>
            <a:endParaRPr lang="en-US" dirty="0" smtClean="0"/>
          </a:p>
          <a:p>
            <a:pPr>
              <a:defRPr/>
            </a:pPr>
            <a:r>
              <a:rPr lang="en-US" dirty="0" smtClean="0"/>
              <a:t>Cons</a:t>
            </a:r>
          </a:p>
          <a:p>
            <a:pPr marL="171450" indent="-171450">
              <a:buFont typeface="Arial"/>
              <a:buChar char="•"/>
              <a:defRPr/>
            </a:pPr>
            <a:r>
              <a:rPr lang="en-US" dirty="0" smtClean="0"/>
              <a:t>Little flexibility in the field</a:t>
            </a:r>
          </a:p>
          <a:p>
            <a:pPr marL="171450" indent="-171450">
              <a:buFont typeface="Arial"/>
              <a:buChar char="•"/>
              <a:defRPr/>
            </a:pPr>
            <a:r>
              <a:rPr lang="en-US" dirty="0" smtClean="0"/>
              <a:t>Cost?</a:t>
            </a:r>
          </a:p>
          <a:p>
            <a:pPr marL="171450" indent="-171450">
              <a:buFont typeface="Arial"/>
              <a:buChar char="•"/>
              <a:defRPr/>
            </a:pPr>
            <a:endParaRPr lang="en-US" dirty="0" smtClean="0"/>
          </a:p>
          <a:p>
            <a:pPr>
              <a:buFont typeface="Arial"/>
              <a:buNone/>
              <a:defRPr/>
            </a:pPr>
            <a:r>
              <a:rPr lang="en-US" dirty="0" smtClean="0"/>
              <a:t>Pros</a:t>
            </a:r>
          </a:p>
          <a:p>
            <a:pPr marL="171450" indent="-171450">
              <a:buFont typeface="Arial"/>
              <a:buChar char="•"/>
              <a:defRPr/>
            </a:pPr>
            <a:r>
              <a:rPr lang="en-US" dirty="0" smtClean="0"/>
              <a:t>Time</a:t>
            </a:r>
          </a:p>
          <a:p>
            <a:pPr marL="171450" indent="-171450">
              <a:buFont typeface="Arial"/>
              <a:buChar char="•"/>
              <a:defRPr/>
            </a:pPr>
            <a:r>
              <a:rPr lang="en-US" dirty="0" smtClean="0"/>
              <a:t>Plant level Quality Control</a:t>
            </a:r>
          </a:p>
          <a:p>
            <a:pPr marL="171450" indent="-171450">
              <a:buFont typeface="Arial"/>
              <a:buChar char="•"/>
              <a:defRPr/>
            </a:pPr>
            <a:r>
              <a:rPr lang="en-US" dirty="0" smtClean="0"/>
              <a:t>Normal pipe joint connection</a:t>
            </a:r>
            <a:endParaRPr lang="en-US" dirty="0"/>
          </a:p>
        </p:txBody>
      </p:sp>
      <p:sp>
        <p:nvSpPr>
          <p:cNvPr id="4" name="Slide Number Placeholder 3"/>
          <p:cNvSpPr>
            <a:spLocks noGrp="1"/>
          </p:cNvSpPr>
          <p:nvPr>
            <p:ph type="sldNum" sz="quarter" idx="5"/>
          </p:nvPr>
        </p:nvSpPr>
        <p:spPr/>
        <p:txBody>
          <a:bodyPr/>
          <a:lstStyle/>
          <a:p>
            <a:fld id="{886E1ED8-2515-424A-B5CB-8F618450C357}" type="slidenum">
              <a:rPr lang="en-US"/>
              <a:pPr/>
              <a:t>17</a:t>
            </a:fld>
            <a:endParaRPr lang="en-US"/>
          </a:p>
        </p:txBody>
      </p:sp>
    </p:spTree>
    <p:extLst>
      <p:ext uri="{BB962C8B-B14F-4D97-AF65-F5344CB8AC3E}">
        <p14:creationId xmlns:p14="http://schemas.microsoft.com/office/powerpoint/2010/main" val="1762527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ln/>
        </p:spPr>
      </p:sp>
      <p:sp>
        <p:nvSpPr>
          <p:cNvPr id="91138"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What potential problems do you see in this picture?</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Looking for</a:t>
            </a:r>
          </a:p>
          <a:p>
            <a:r>
              <a:rPr lang="en-US" smtClean="0">
                <a:latin typeface="Arial" pitchFamily="34" charset="0"/>
                <a:ea typeface="ＭＳ Ｐゴシック" pitchFamily="34" charset="-128"/>
              </a:rPr>
              <a:t>	No grout or rubber connector</a:t>
            </a:r>
          </a:p>
          <a:p>
            <a:r>
              <a:rPr lang="en-US" smtClean="0">
                <a:latin typeface="Arial" pitchFamily="34" charset="0"/>
                <a:ea typeface="ＭＳ Ｐゴシック" pitchFamily="34" charset="-128"/>
              </a:rPr>
              <a:t>	Potential for differential settlement between pipe and structure</a:t>
            </a:r>
          </a:p>
          <a:p>
            <a:r>
              <a:rPr lang="en-US" smtClean="0">
                <a:latin typeface="Arial" pitchFamily="34" charset="0"/>
                <a:ea typeface="ＭＳ Ｐゴシック" pitchFamily="34" charset="-128"/>
              </a:rPr>
              <a:t>	Others?</a:t>
            </a:r>
          </a:p>
          <a:p>
            <a:endParaRPr lang="en-US"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CE92F119-1A9C-4AAF-B702-B2639247FC9A}" type="slidenum">
              <a:rPr lang="en-US"/>
              <a:pPr/>
              <a:t>18</a:t>
            </a:fld>
            <a:endParaRPr lang="en-US"/>
          </a:p>
        </p:txBody>
      </p:sp>
    </p:spTree>
    <p:extLst>
      <p:ext uri="{BB962C8B-B14F-4D97-AF65-F5344CB8AC3E}">
        <p14:creationId xmlns:p14="http://schemas.microsoft.com/office/powerpoint/2010/main" val="406433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smtClean="0">
                <a:latin typeface="Arial" pitchFamily="34" charset="0"/>
                <a:ea typeface="ＭＳ Ｐゴシック" pitchFamily="34" charset="-128"/>
              </a:rPr>
              <a:t>Why is the size of the structure an important aspect of connecting pipe to it?</a:t>
            </a:r>
          </a:p>
          <a:p>
            <a:endParaRPr lang="en-US" smtClean="0">
              <a:latin typeface="Arial" pitchFamily="34" charset="0"/>
              <a:ea typeface="ＭＳ Ｐゴシック" pitchFamily="34" charset="-128"/>
            </a:endParaRPr>
          </a:p>
          <a:p>
            <a:pPr>
              <a:buFontTx/>
              <a:buChar char="•"/>
            </a:pPr>
            <a:r>
              <a:rPr lang="en-US" smtClean="0">
                <a:latin typeface="Arial" pitchFamily="34" charset="0"/>
                <a:ea typeface="ＭＳ Ｐゴシック" pitchFamily="34" charset="-128"/>
              </a:rPr>
              <a:t>The structure must be large enough to accommodate the number of pipes, at the given angles, of the give pipe material, with the desired type of connection (Mortar, booted, compression, stub) and still maintain its structural integrity during production, handling, and installation.</a:t>
            </a:r>
          </a:p>
          <a:p>
            <a:pPr>
              <a:buFontTx/>
              <a:buChar char="•"/>
            </a:pPr>
            <a:endParaRPr lang="en-US"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4E1E933B-7791-4454-B902-CA58BE7E1AE5}" type="slidenum">
              <a:rPr lang="en-US"/>
              <a:pPr/>
              <a:t>19</a:t>
            </a:fld>
            <a:endParaRPr lang="en-US"/>
          </a:p>
        </p:txBody>
      </p:sp>
    </p:spTree>
    <p:extLst>
      <p:ext uri="{BB962C8B-B14F-4D97-AF65-F5344CB8AC3E}">
        <p14:creationId xmlns:p14="http://schemas.microsoft.com/office/powerpoint/2010/main" val="1934643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ln/>
        </p:spPr>
      </p:sp>
      <p:sp>
        <p:nvSpPr>
          <p:cNvPr id="95234"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A structure intended for a gasketed connection must have enough concrete above the opening to resist cracking.  Also, the pipe cannot be sticking up into the grate or roadway.</a:t>
            </a:r>
          </a:p>
        </p:txBody>
      </p:sp>
      <p:sp>
        <p:nvSpPr>
          <p:cNvPr id="4" name="Slide Number Placeholder 3"/>
          <p:cNvSpPr>
            <a:spLocks noGrp="1"/>
          </p:cNvSpPr>
          <p:nvPr>
            <p:ph type="sldNum" sz="quarter" idx="5"/>
          </p:nvPr>
        </p:nvSpPr>
        <p:spPr/>
        <p:txBody>
          <a:bodyPr/>
          <a:lstStyle/>
          <a:p>
            <a:fld id="{C929CF3C-53AD-4B9A-B6DC-AC42744FF51E}" type="slidenum">
              <a:rPr lang="en-US"/>
              <a:pPr/>
              <a:t>20</a:t>
            </a:fld>
            <a:endParaRPr lang="en-US"/>
          </a:p>
        </p:txBody>
      </p:sp>
    </p:spTree>
    <p:extLst>
      <p:ext uri="{BB962C8B-B14F-4D97-AF65-F5344CB8AC3E}">
        <p14:creationId xmlns:p14="http://schemas.microsoft.com/office/powerpoint/2010/main" val="509153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The agenda items are on the screen.  You will notice that the first item is </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GOAL</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 We will start by talking about what we hope to accomplish with this presentation and why we are here talking about Connections to fittings.</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 From there we will discuss how the concrete pipe industry can help provide a quality, long-term product that minimizes risk, liability, and maintenance costs by  helping to accomplish our goal.</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So, unless there are any questions, lets get into it.</a:t>
            </a:r>
          </a:p>
          <a:p>
            <a:endParaRPr lang="en-US"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8ED78620-04C2-4504-BF95-C48E3BE92D0D}" type="slidenum">
              <a:rPr lang="en-US"/>
              <a:pPr/>
              <a:t>2</a:t>
            </a:fld>
            <a:endParaRPr lang="en-US"/>
          </a:p>
        </p:txBody>
      </p:sp>
    </p:spTree>
    <p:extLst>
      <p:ext uri="{BB962C8B-B14F-4D97-AF65-F5344CB8AC3E}">
        <p14:creationId xmlns:p14="http://schemas.microsoft.com/office/powerpoint/2010/main" val="2097120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a:ln/>
        </p:spPr>
      </p:sp>
      <p:sp>
        <p:nvSpPr>
          <p:cNvPr id="97282"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A rule of thumb in estimating the required hole size in a precast inlet/manhole is 2</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 around the outside of the pipe wall.  Some booted or gasketed connections may require additional space. </a:t>
            </a:r>
          </a:p>
        </p:txBody>
      </p:sp>
      <p:sp>
        <p:nvSpPr>
          <p:cNvPr id="4" name="Slide Number Placeholder 3"/>
          <p:cNvSpPr>
            <a:spLocks noGrp="1"/>
          </p:cNvSpPr>
          <p:nvPr>
            <p:ph type="sldNum" sz="quarter" idx="5"/>
          </p:nvPr>
        </p:nvSpPr>
        <p:spPr/>
        <p:txBody>
          <a:bodyPr/>
          <a:lstStyle/>
          <a:p>
            <a:fld id="{BA218CCB-9DBA-48C1-94DF-87F0573AC29E}" type="slidenum">
              <a:rPr lang="en-US"/>
              <a:pPr/>
              <a:t>21</a:t>
            </a:fld>
            <a:endParaRPr lang="en-US"/>
          </a:p>
        </p:txBody>
      </p:sp>
    </p:spTree>
    <p:extLst>
      <p:ext uri="{BB962C8B-B14F-4D97-AF65-F5344CB8AC3E}">
        <p14:creationId xmlns:p14="http://schemas.microsoft.com/office/powerpoint/2010/main" val="1764108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a:ln/>
        </p:spPr>
      </p:sp>
      <p:sp>
        <p:nvSpPr>
          <p:cNvPr id="99330"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Describe and discuss.  The amount of wall between holes is the only structural member on that side of the manhole. The structural integrity must be maintained by providing a</a:t>
            </a:r>
          </a:p>
          <a:p>
            <a:r>
              <a:rPr lang="en-US" smtClean="0">
                <a:latin typeface="Arial" pitchFamily="34" charset="0"/>
                <a:ea typeface="ＭＳ Ｐゴシック" pitchFamily="34" charset="-128"/>
              </a:rPr>
              <a:t> minimum structural leg of concrete between pipe holes.</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 A general rule of thumb is to provide a </a:t>
            </a:r>
            <a:r>
              <a:rPr lang="en-US" b="1" smtClean="0">
                <a:latin typeface="Arial" pitchFamily="34" charset="0"/>
                <a:ea typeface="ＭＳ Ｐゴシック" pitchFamily="34" charset="-128"/>
              </a:rPr>
              <a:t>minimum of 6 inches</a:t>
            </a:r>
            <a:r>
              <a:rPr lang="en-US" smtClean="0">
                <a:latin typeface="Arial" pitchFamily="34" charset="0"/>
                <a:ea typeface="ＭＳ Ｐゴシック" pitchFamily="34" charset="-128"/>
              </a:rPr>
              <a:t> as measured from the </a:t>
            </a:r>
            <a:r>
              <a:rPr lang="en-US" u="sng" smtClean="0">
                <a:latin typeface="Arial" pitchFamily="34" charset="0"/>
                <a:ea typeface="ＭＳ Ｐゴシック" pitchFamily="34" charset="-128"/>
              </a:rPr>
              <a:t>interior</a:t>
            </a:r>
            <a:r>
              <a:rPr lang="en-US" smtClean="0">
                <a:latin typeface="Arial" pitchFamily="34" charset="0"/>
                <a:ea typeface="ＭＳ Ｐゴシック" pitchFamily="34" charset="-128"/>
              </a:rPr>
              <a:t> of the structure.The manhole is likely to break apart during handling if there is not a structural element.  Even if the structure holds together during handling and shipping, it is unlikely to work for a gasketed connection.  The pressure from the boot would most likely crack the thin concrete wall.  The solution is to provide a larger manhole.</a:t>
            </a:r>
          </a:p>
        </p:txBody>
      </p:sp>
      <p:sp>
        <p:nvSpPr>
          <p:cNvPr id="4" name="Slide Number Placeholder 3"/>
          <p:cNvSpPr>
            <a:spLocks noGrp="1"/>
          </p:cNvSpPr>
          <p:nvPr>
            <p:ph type="sldNum" sz="quarter" idx="5"/>
          </p:nvPr>
        </p:nvSpPr>
        <p:spPr/>
        <p:txBody>
          <a:bodyPr/>
          <a:lstStyle/>
          <a:p>
            <a:fld id="{CE19766F-70C2-4BC4-BD41-B977CEEDE3BA}" type="slidenum">
              <a:rPr lang="en-US"/>
              <a:pPr/>
              <a:t>22</a:t>
            </a:fld>
            <a:endParaRPr lang="en-US"/>
          </a:p>
        </p:txBody>
      </p:sp>
    </p:spTree>
    <p:extLst>
      <p:ext uri="{BB962C8B-B14F-4D97-AF65-F5344CB8AC3E}">
        <p14:creationId xmlns:p14="http://schemas.microsoft.com/office/powerpoint/2010/main" val="1217724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 Round structures allow more flexibility in the system design and layout. Various sizes of pipes entering at different angles can more easily be accommodated by a round structure.</a:t>
            </a:r>
          </a:p>
          <a:p>
            <a:endParaRPr lang="en-US"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C39463DA-27C3-463D-B361-ACBFFFE4853F}" type="slidenum">
              <a:rPr lang="en-US"/>
              <a:pPr/>
              <a:t>23</a:t>
            </a:fld>
            <a:endParaRPr lang="en-US"/>
          </a:p>
        </p:txBody>
      </p:sp>
    </p:spTree>
    <p:extLst>
      <p:ext uri="{BB962C8B-B14F-4D97-AF65-F5344CB8AC3E}">
        <p14:creationId xmlns:p14="http://schemas.microsoft.com/office/powerpoint/2010/main" val="769204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103426"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Square and/or rectangular structures are typically used where pipes can intercept at 90 degrees or 180 degrees. Most roadways and some stormwater site drainage systems employ these types of structures.</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Does anyone see anything interesting in this photo?</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A boot is lying on the side of the ditch.  It doesn</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t appear that the pipe in the top (on your left side) has a boot.  Assuming the boot is for the pipe coming in on the right side, why a boot for one pipe and no boot for the other.</a:t>
            </a:r>
          </a:p>
        </p:txBody>
      </p:sp>
      <p:sp>
        <p:nvSpPr>
          <p:cNvPr id="4" name="Slide Number Placeholder 3"/>
          <p:cNvSpPr>
            <a:spLocks noGrp="1"/>
          </p:cNvSpPr>
          <p:nvPr>
            <p:ph type="sldNum" sz="quarter" idx="5"/>
          </p:nvPr>
        </p:nvSpPr>
        <p:spPr/>
        <p:txBody>
          <a:bodyPr/>
          <a:lstStyle/>
          <a:p>
            <a:fld id="{E00A78F6-FBDF-4FAB-8B95-8B83349F176A}" type="slidenum">
              <a:rPr lang="en-US"/>
              <a:pPr/>
              <a:t>24</a:t>
            </a:fld>
            <a:endParaRPr lang="en-US"/>
          </a:p>
        </p:txBody>
      </p:sp>
    </p:spTree>
    <p:extLst>
      <p:ext uri="{BB962C8B-B14F-4D97-AF65-F5344CB8AC3E}">
        <p14:creationId xmlns:p14="http://schemas.microsoft.com/office/powerpoint/2010/main" val="169232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67586"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dirty="0" smtClean="0"/>
              <a:t>When possible, avoid pipes entering into structure joints and corners, as this may compromise the structural integrity of the structure. However, this practice may be necessary for certain installations.</a:t>
            </a:r>
          </a:p>
          <a:p>
            <a:pPr>
              <a:defRPr/>
            </a:pPr>
            <a:endParaRPr lang="en-US" dirty="0" smtClean="0"/>
          </a:p>
          <a:p>
            <a:pPr>
              <a:defRPr/>
            </a:pPr>
            <a:r>
              <a:rPr lang="en-US" dirty="0" smtClean="0"/>
              <a:t>While </a:t>
            </a:r>
            <a:r>
              <a:rPr lang="en-US" dirty="0"/>
              <a:t>a minimum thickness of concrete </a:t>
            </a:r>
            <a:r>
              <a:rPr lang="en-US" dirty="0" smtClean="0"/>
              <a:t>is required around </a:t>
            </a:r>
            <a:r>
              <a:rPr lang="en-US" dirty="0"/>
              <a:t>the pipe </a:t>
            </a:r>
            <a:r>
              <a:rPr lang="en-US" dirty="0" smtClean="0"/>
              <a:t>for a </a:t>
            </a:r>
            <a:r>
              <a:rPr lang="en-US" dirty="0" err="1" smtClean="0"/>
              <a:t>gasketed</a:t>
            </a:r>
            <a:r>
              <a:rPr lang="en-US" dirty="0" smtClean="0"/>
              <a:t> connection, </a:t>
            </a:r>
            <a:r>
              <a:rPr lang="en-US" dirty="0"/>
              <a:t>a grouted connection on </a:t>
            </a:r>
            <a:r>
              <a:rPr lang="en-US" dirty="0" smtClean="0"/>
              <a:t>pipe </a:t>
            </a:r>
            <a:r>
              <a:rPr lang="en-US" dirty="0"/>
              <a:t>utilizing precast structures </a:t>
            </a:r>
            <a:r>
              <a:rPr lang="en-US" dirty="0" smtClean="0"/>
              <a:t>comprised of two</a:t>
            </a:r>
            <a:r>
              <a:rPr lang="en-US" dirty="0"/>
              <a:t>-</a:t>
            </a:r>
            <a:r>
              <a:rPr lang="en-US" dirty="0" smtClean="0"/>
              <a:t>pieces is possible.  </a:t>
            </a:r>
            <a:endParaRPr lang="en-US" dirty="0"/>
          </a:p>
          <a:p>
            <a:pPr>
              <a:defRPr/>
            </a:pPr>
            <a:endParaRPr lang="en-US" dirty="0"/>
          </a:p>
          <a:p>
            <a:pPr>
              <a:defRPr/>
            </a:pPr>
            <a:r>
              <a:rPr lang="en-US" dirty="0"/>
              <a:t>Ask the audience why </a:t>
            </a:r>
            <a:r>
              <a:rPr lang="en-US" dirty="0" smtClean="0"/>
              <a:t>a structure might be provided in two-pieces?  </a:t>
            </a:r>
          </a:p>
          <a:p>
            <a:pPr marL="171450" indent="-171450">
              <a:buFont typeface="Arial"/>
              <a:buChar char="•"/>
              <a:defRPr/>
            </a:pPr>
            <a:r>
              <a:rPr lang="en-US" dirty="0" smtClean="0"/>
              <a:t>Size </a:t>
            </a:r>
            <a:r>
              <a:rPr lang="en-US" dirty="0"/>
              <a:t>and weight restrictions.  Often difficult to produce a structure large enough in one piece and equally difficult to handle at the plant and at the jobsite</a:t>
            </a:r>
            <a:r>
              <a:rPr lang="en-US" dirty="0" smtClean="0"/>
              <a:t>.</a:t>
            </a:r>
          </a:p>
          <a:p>
            <a:pPr marL="171450" indent="-171450">
              <a:buFont typeface="Arial"/>
              <a:buChar char="•"/>
              <a:defRPr/>
            </a:pPr>
            <a:r>
              <a:rPr lang="en-US" dirty="0" smtClean="0"/>
              <a:t>Deep structure with multiple pipe entries</a:t>
            </a:r>
          </a:p>
          <a:p>
            <a:pPr marL="171450" indent="-171450">
              <a:buFont typeface="Arial"/>
              <a:buChar char="•"/>
              <a:defRPr/>
            </a:pPr>
            <a:r>
              <a:rPr lang="en-US" dirty="0" smtClean="0"/>
              <a:t>Other</a:t>
            </a:r>
          </a:p>
          <a:p>
            <a:pPr>
              <a:buFont typeface="Arial"/>
              <a:buNone/>
              <a:defRPr/>
            </a:pPr>
            <a:endParaRPr lang="en-US" dirty="0"/>
          </a:p>
          <a:p>
            <a:pPr>
              <a:defRPr/>
            </a:pPr>
            <a:r>
              <a:rPr lang="en-US" dirty="0" smtClean="0"/>
              <a:t>Utilizing a two-piece structure should always be discussed with your local </a:t>
            </a:r>
            <a:r>
              <a:rPr lang="en-US" dirty="0" err="1" smtClean="0"/>
              <a:t>precaster</a:t>
            </a:r>
            <a:r>
              <a:rPr lang="en-US" dirty="0" smtClean="0"/>
              <a:t>.</a:t>
            </a:r>
          </a:p>
          <a:p>
            <a:pPr>
              <a:defRPr/>
            </a:pPr>
            <a:endParaRPr lang="en-US" dirty="0"/>
          </a:p>
        </p:txBody>
      </p:sp>
      <p:sp>
        <p:nvSpPr>
          <p:cNvPr id="4" name="Slide Number Placeholder 3"/>
          <p:cNvSpPr>
            <a:spLocks noGrp="1"/>
          </p:cNvSpPr>
          <p:nvPr>
            <p:ph type="sldNum" sz="quarter" idx="5"/>
          </p:nvPr>
        </p:nvSpPr>
        <p:spPr/>
        <p:txBody>
          <a:bodyPr/>
          <a:lstStyle/>
          <a:p>
            <a:fld id="{02F429AA-FF54-4BA7-AE37-2726CD711B41}" type="slidenum">
              <a:rPr lang="en-US"/>
              <a:pPr/>
              <a:t>25</a:t>
            </a:fld>
            <a:endParaRPr lang="en-US"/>
          </a:p>
        </p:txBody>
      </p:sp>
    </p:spTree>
    <p:extLst>
      <p:ext uri="{BB962C8B-B14F-4D97-AF65-F5344CB8AC3E}">
        <p14:creationId xmlns:p14="http://schemas.microsoft.com/office/powerpoint/2010/main" val="1028581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Do you see potential problems with these field connections?  What are they?  The picture in the bottom right has numerous problems including the compromised structural integrity of the main line pipe.</a:t>
            </a:r>
          </a:p>
        </p:txBody>
      </p:sp>
      <p:sp>
        <p:nvSpPr>
          <p:cNvPr id="4" name="Slide Number Placeholder 3"/>
          <p:cNvSpPr>
            <a:spLocks noGrp="1"/>
          </p:cNvSpPr>
          <p:nvPr>
            <p:ph type="sldNum" sz="quarter" idx="5"/>
          </p:nvPr>
        </p:nvSpPr>
        <p:spPr/>
        <p:txBody>
          <a:bodyPr/>
          <a:lstStyle/>
          <a:p>
            <a:fld id="{AE94B6E0-CCD8-43D8-BF53-5398F275AD0B}" type="slidenum">
              <a:rPr lang="en-US"/>
              <a:pPr/>
              <a:t>26</a:t>
            </a:fld>
            <a:endParaRPr lang="en-US"/>
          </a:p>
        </p:txBody>
      </p:sp>
    </p:spTree>
    <p:extLst>
      <p:ext uri="{BB962C8B-B14F-4D97-AF65-F5344CB8AC3E}">
        <p14:creationId xmlns:p14="http://schemas.microsoft.com/office/powerpoint/2010/main" val="125861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Typical detail for field joining concrete pipe with dissimilar pipe materials.  A precast fitting can also be provided from a precaster.</a:t>
            </a:r>
          </a:p>
        </p:txBody>
      </p:sp>
      <p:sp>
        <p:nvSpPr>
          <p:cNvPr id="4" name="Slide Number Placeholder 3"/>
          <p:cNvSpPr>
            <a:spLocks noGrp="1"/>
          </p:cNvSpPr>
          <p:nvPr>
            <p:ph type="sldNum" sz="quarter" idx="5"/>
          </p:nvPr>
        </p:nvSpPr>
        <p:spPr/>
        <p:txBody>
          <a:bodyPr/>
          <a:lstStyle/>
          <a:p>
            <a:fld id="{FCC3A2A3-3AE2-40A7-A957-69B9B2737407}" type="slidenum">
              <a:rPr lang="en-US"/>
              <a:pPr/>
              <a:t>27</a:t>
            </a:fld>
            <a:endParaRPr lang="en-US"/>
          </a:p>
        </p:txBody>
      </p:sp>
    </p:spTree>
    <p:extLst>
      <p:ext uri="{BB962C8B-B14F-4D97-AF65-F5344CB8AC3E}">
        <p14:creationId xmlns:p14="http://schemas.microsoft.com/office/powerpoint/2010/main" val="86687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9B01F867-8F13-4240-9F25-B148FC3E9B55}" type="slidenum">
              <a:rPr lang="en-US"/>
              <a:pPr/>
              <a:t>29</a:t>
            </a:fld>
            <a:endParaRPr lang="en-US"/>
          </a:p>
        </p:txBody>
      </p:sp>
    </p:spTree>
    <p:extLst>
      <p:ext uri="{BB962C8B-B14F-4D97-AF65-F5344CB8AC3E}">
        <p14:creationId xmlns:p14="http://schemas.microsoft.com/office/powerpoint/2010/main" val="954630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Appears to be a great job of filling the void between the pipe and the structure.  Is there adequate support under the pipe?</a:t>
            </a:r>
          </a:p>
        </p:txBody>
      </p:sp>
      <p:sp>
        <p:nvSpPr>
          <p:cNvPr id="4" name="Slide Number Placeholder 3"/>
          <p:cNvSpPr>
            <a:spLocks noGrp="1"/>
          </p:cNvSpPr>
          <p:nvPr>
            <p:ph type="sldNum" sz="quarter" idx="5"/>
          </p:nvPr>
        </p:nvSpPr>
        <p:spPr/>
        <p:txBody>
          <a:bodyPr/>
          <a:lstStyle/>
          <a:p>
            <a:fld id="{AADCDB29-7688-4C54-A1D3-D8D68DEE5794}" type="slidenum">
              <a:rPr lang="en-US"/>
              <a:pPr/>
              <a:t>30</a:t>
            </a:fld>
            <a:endParaRPr lang="en-US"/>
          </a:p>
        </p:txBody>
      </p:sp>
    </p:spTree>
    <p:extLst>
      <p:ext uri="{BB962C8B-B14F-4D97-AF65-F5344CB8AC3E}">
        <p14:creationId xmlns:p14="http://schemas.microsoft.com/office/powerpoint/2010/main" val="629360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28688" eaLnBrk="1" hangingPunct="1"/>
            <a:fld id="{286F32B0-2905-4241-AD10-77907101935B}" type="slidenum">
              <a:rPr lang="en-US"/>
              <a:pPr defTabSz="928688" eaLnBrk="1" hangingPunct="1"/>
              <a:t>31</a:t>
            </a:fld>
            <a:endParaRPr lang="en-US"/>
          </a:p>
        </p:txBody>
      </p:sp>
      <p:sp>
        <p:nvSpPr>
          <p:cNvPr id="116738"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684213" y="4416425"/>
            <a:ext cx="5489575" cy="4181475"/>
          </a:xfrm>
          <a:noFill/>
          <a:ln/>
        </p:spPr>
        <p:txBody>
          <a:bodyPr/>
          <a:lstStyle/>
          <a:p>
            <a:pPr eaLnBrk="1" hangingPunct="1">
              <a:defRPr/>
            </a:pPr>
            <a:endParaRPr lang="en-US"/>
          </a:p>
        </p:txBody>
      </p:sp>
    </p:spTree>
    <p:extLst>
      <p:ext uri="{BB962C8B-B14F-4D97-AF65-F5344CB8AC3E}">
        <p14:creationId xmlns:p14="http://schemas.microsoft.com/office/powerpoint/2010/main" val="130988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a:ln/>
        </p:spPr>
      </p:sp>
      <p:sp>
        <p:nvSpPr>
          <p:cNvPr id="61442"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We are all familiar with the saying </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A chain is only as strong as its weakest link</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  If one step or phase in a system fails the whole system is at risk of failure.  A pipe line system is no different.  It is important to review the system from beginning to end.  Find the weak link or links and work to strengthen them.  </a:t>
            </a:r>
          </a:p>
        </p:txBody>
      </p:sp>
      <p:sp>
        <p:nvSpPr>
          <p:cNvPr id="4" name="Slide Number Placeholder 3"/>
          <p:cNvSpPr>
            <a:spLocks noGrp="1"/>
          </p:cNvSpPr>
          <p:nvPr>
            <p:ph type="sldNum" sz="quarter" idx="5"/>
          </p:nvPr>
        </p:nvSpPr>
        <p:spPr/>
        <p:txBody>
          <a:bodyPr/>
          <a:lstStyle/>
          <a:p>
            <a:fld id="{1CAE3934-CA03-4E0D-A312-24728E0A07DE}" type="slidenum">
              <a:rPr lang="en-US"/>
              <a:pPr/>
              <a:t>3</a:t>
            </a:fld>
            <a:endParaRPr lang="en-US"/>
          </a:p>
        </p:txBody>
      </p:sp>
    </p:spTree>
    <p:extLst>
      <p:ext uri="{BB962C8B-B14F-4D97-AF65-F5344CB8AC3E}">
        <p14:creationId xmlns:p14="http://schemas.microsoft.com/office/powerpoint/2010/main" val="1796343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a:ln/>
        </p:spPr>
      </p:sp>
      <p:sp>
        <p:nvSpPr>
          <p:cNvPr id="119810"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776131D6-C2F5-4B33-B624-C4DFFADD71DE}" type="slidenum">
              <a:rPr lang="en-US"/>
              <a:pPr/>
              <a:t>33</a:t>
            </a:fld>
            <a:endParaRPr lang="en-US"/>
          </a:p>
        </p:txBody>
      </p:sp>
    </p:spTree>
    <p:extLst>
      <p:ext uri="{BB962C8B-B14F-4D97-AF65-F5344CB8AC3E}">
        <p14:creationId xmlns:p14="http://schemas.microsoft.com/office/powerpoint/2010/main" val="1407136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a:ln/>
        </p:spPr>
      </p:sp>
      <p:sp>
        <p:nvSpPr>
          <p:cNvPr id="121858"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The use of concrete flared end sections is common for concrete pipe as well as for other pipe materials.   The concrete flared end sections help prevent fire from roadside burning from getting into a combustible pipe as well as suffer less damage from roadside mowing and other maintenance operations.  Fully homing the pipe and the flared end section prevents soil migration through the joint.  Proper soil support under the flared end section helps prevent </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fall off</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   Check with your local concrete pipe producer regarding fabricated flared end sections to connect dissimilar pipe types.</a:t>
            </a:r>
          </a:p>
        </p:txBody>
      </p:sp>
      <p:sp>
        <p:nvSpPr>
          <p:cNvPr id="4" name="Slide Number Placeholder 3"/>
          <p:cNvSpPr>
            <a:spLocks noGrp="1"/>
          </p:cNvSpPr>
          <p:nvPr>
            <p:ph type="sldNum" sz="quarter" idx="5"/>
          </p:nvPr>
        </p:nvSpPr>
        <p:spPr/>
        <p:txBody>
          <a:bodyPr/>
          <a:lstStyle/>
          <a:p>
            <a:fld id="{CD3D7557-1A56-48C7-8F76-314C2A96384E}" type="slidenum">
              <a:rPr lang="en-US"/>
              <a:pPr/>
              <a:t>34</a:t>
            </a:fld>
            <a:endParaRPr lang="en-US"/>
          </a:p>
        </p:txBody>
      </p:sp>
    </p:spTree>
    <p:extLst>
      <p:ext uri="{BB962C8B-B14F-4D97-AF65-F5344CB8AC3E}">
        <p14:creationId xmlns:p14="http://schemas.microsoft.com/office/powerpoint/2010/main" val="1657184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ln/>
        </p:spPr>
      </p:sp>
      <p:sp>
        <p:nvSpPr>
          <p:cNvPr id="123906"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Some agencies require end sections to be connected to the adjoining pipe by the use of tie bars.  Tie bars help to prevent the end sections from falling away as the surrounding soil sloughs off.  The last few sections of pipe in a run may also be connected by tie bars.</a:t>
            </a:r>
          </a:p>
        </p:txBody>
      </p:sp>
      <p:sp>
        <p:nvSpPr>
          <p:cNvPr id="4" name="Slide Number Placeholder 3"/>
          <p:cNvSpPr>
            <a:spLocks noGrp="1"/>
          </p:cNvSpPr>
          <p:nvPr>
            <p:ph type="sldNum" sz="quarter" idx="5"/>
          </p:nvPr>
        </p:nvSpPr>
        <p:spPr/>
        <p:txBody>
          <a:bodyPr/>
          <a:lstStyle/>
          <a:p>
            <a:fld id="{69F1D97F-D85A-48C5-BBD4-06C56A0DA8B8}" type="slidenum">
              <a:rPr lang="en-US"/>
              <a:pPr/>
              <a:t>35</a:t>
            </a:fld>
            <a:endParaRPr lang="en-US"/>
          </a:p>
        </p:txBody>
      </p:sp>
    </p:spTree>
    <p:extLst>
      <p:ext uri="{BB962C8B-B14F-4D97-AF65-F5344CB8AC3E}">
        <p14:creationId xmlns:p14="http://schemas.microsoft.com/office/powerpoint/2010/main" val="1582473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ln/>
        </p:spPr>
      </p:sp>
      <p:sp>
        <p:nvSpPr>
          <p:cNvPr id="126978"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Your local pipe producer may be able to provide fabricated fittings: wyes, tees, bends, reducers, etc.  Proper support of the barrel of both the main line and the stub are necessary.   When the pipe or stub have a bell it is necessary to dig out a bell hole.</a:t>
            </a:r>
          </a:p>
        </p:txBody>
      </p:sp>
      <p:sp>
        <p:nvSpPr>
          <p:cNvPr id="4" name="Slide Number Placeholder 3"/>
          <p:cNvSpPr>
            <a:spLocks noGrp="1"/>
          </p:cNvSpPr>
          <p:nvPr>
            <p:ph type="sldNum" sz="quarter" idx="5"/>
          </p:nvPr>
        </p:nvSpPr>
        <p:spPr/>
        <p:txBody>
          <a:bodyPr/>
          <a:lstStyle/>
          <a:p>
            <a:fld id="{EAFE6D4F-FECB-41B9-8C6C-86F79A12F4EA}" type="slidenum">
              <a:rPr lang="en-US"/>
              <a:pPr/>
              <a:t>37</a:t>
            </a:fld>
            <a:endParaRPr lang="en-US"/>
          </a:p>
        </p:txBody>
      </p:sp>
    </p:spTree>
    <p:extLst>
      <p:ext uri="{BB962C8B-B14F-4D97-AF65-F5344CB8AC3E}">
        <p14:creationId xmlns:p14="http://schemas.microsoft.com/office/powerpoint/2010/main" val="47549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28688" eaLnBrk="1" hangingPunct="1"/>
            <a:fld id="{D1ACC2F7-DE78-46F6-A76B-CA6C805071A1}" type="slidenum">
              <a:rPr lang="en-US"/>
              <a:pPr defTabSz="928688" eaLnBrk="1" hangingPunct="1"/>
              <a:t>43</a:t>
            </a:fld>
            <a:endParaRPr lang="en-US"/>
          </a:p>
        </p:txBody>
      </p:sp>
      <p:sp>
        <p:nvSpPr>
          <p:cNvPr id="119812" name="Rectangle 4"/>
          <p:cNvSpPr>
            <a:spLocks noGrp="1" noChangeArrowheads="1"/>
          </p:cNvSpPr>
          <p:nvPr>
            <p:ph type="body" idx="1"/>
          </p:nvPr>
        </p:nvSpPr>
        <p:spPr>
          <a:noFill/>
          <a:ln/>
        </p:spPr>
        <p:txBody>
          <a:bodyPr/>
          <a:lstStyle/>
          <a:p>
            <a:r>
              <a:rPr lang="en-US" smtClean="0">
                <a:latin typeface="Arial" pitchFamily="34" charset="0"/>
                <a:ea typeface="ＭＳ Ｐゴシック" pitchFamily="34" charset="-128"/>
              </a:rPr>
              <a:t>D 2321 says use booted connection</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Note– critical to get good haunch material under this pipe– eliminates </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shear</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failure </a:t>
            </a:r>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05118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Typical detail and section drawing of mortar joint in bottom right.  Good connection in bottom left.</a:t>
            </a:r>
          </a:p>
        </p:txBody>
      </p:sp>
      <p:sp>
        <p:nvSpPr>
          <p:cNvPr id="4" name="Slide Number Placeholder 3"/>
          <p:cNvSpPr>
            <a:spLocks noGrp="1"/>
          </p:cNvSpPr>
          <p:nvPr>
            <p:ph type="sldNum" sz="quarter" idx="5"/>
          </p:nvPr>
        </p:nvSpPr>
        <p:spPr/>
        <p:txBody>
          <a:bodyPr/>
          <a:lstStyle/>
          <a:p>
            <a:fld id="{3712660F-944B-4E62-921E-B43D47F6EAAD}" type="slidenum">
              <a:rPr lang="en-US"/>
              <a:pPr/>
              <a:t>44</a:t>
            </a:fld>
            <a:endParaRPr lang="en-US"/>
          </a:p>
        </p:txBody>
      </p:sp>
    </p:spTree>
    <p:extLst>
      <p:ext uri="{BB962C8B-B14F-4D97-AF65-F5344CB8AC3E}">
        <p14:creationId xmlns:p14="http://schemas.microsoft.com/office/powerpoint/2010/main" val="2076895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Structure #1 does not provide enough structure between holes.  Manhole needs to be larger.  See structure #2.</a:t>
            </a:r>
          </a:p>
        </p:txBody>
      </p:sp>
      <p:sp>
        <p:nvSpPr>
          <p:cNvPr id="4" name="Slide Number Placeholder 3"/>
          <p:cNvSpPr>
            <a:spLocks noGrp="1"/>
          </p:cNvSpPr>
          <p:nvPr>
            <p:ph type="sldNum" sz="quarter" idx="5"/>
          </p:nvPr>
        </p:nvSpPr>
        <p:spPr/>
        <p:txBody>
          <a:bodyPr/>
          <a:lstStyle/>
          <a:p>
            <a:fld id="{DDD466C1-7030-4FC5-9D0F-8416C5073E73}" type="slidenum">
              <a:rPr lang="en-US"/>
              <a:pPr/>
              <a:t>46</a:t>
            </a:fld>
            <a:endParaRPr lang="en-US"/>
          </a:p>
        </p:txBody>
      </p:sp>
    </p:spTree>
    <p:extLst>
      <p:ext uri="{BB962C8B-B14F-4D97-AF65-F5344CB8AC3E}">
        <p14:creationId xmlns:p14="http://schemas.microsoft.com/office/powerpoint/2010/main" val="1176747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28688" eaLnBrk="1" hangingPunct="1"/>
            <a:fld id="{01DB7972-8A49-45A6-B097-7AB324CCC4CD}" type="slidenum">
              <a:rPr lang="en-US"/>
              <a:pPr defTabSz="928688" eaLnBrk="1" hangingPunct="1"/>
              <a:t>47</a:t>
            </a:fld>
            <a:endParaRPr lang="en-US"/>
          </a:p>
        </p:txBody>
      </p:sp>
      <p:sp>
        <p:nvSpPr>
          <p:cNvPr id="141314" name="Rectangle 2"/>
          <p:cNvSpPr>
            <a:spLocks noGrp="1" noRot="1" noChangeAspect="1" noChangeArrowheads="1" noTextEdit="1"/>
          </p:cNvSpPr>
          <p:nvPr>
            <p:ph type="sldImg"/>
          </p:nvPr>
        </p:nvSpPr>
        <p:spPr>
          <a:xfrm>
            <a:off x="1127125" y="693738"/>
            <a:ext cx="4605338" cy="3455987"/>
          </a:xfrm>
          <a:ln/>
        </p:spPr>
      </p:sp>
      <p:sp>
        <p:nvSpPr>
          <p:cNvPr id="133124" name="Rectangle 3"/>
          <p:cNvSpPr>
            <a:spLocks noGrp="1" noChangeArrowheads="1"/>
          </p:cNvSpPr>
          <p:nvPr>
            <p:ph type="body" idx="1"/>
          </p:nvPr>
        </p:nvSpPr>
        <p:spPr>
          <a:xfrm>
            <a:off x="914400" y="4379913"/>
            <a:ext cx="5029200" cy="4222750"/>
          </a:xfrm>
          <a:noFill/>
          <a:ln/>
        </p:spPr>
        <p:txBody>
          <a:bodyPr/>
          <a:lstStyle/>
          <a:p>
            <a:pPr eaLnBrk="1" hangingPunct="1">
              <a:defRPr/>
            </a:pPr>
            <a:endParaRPr lang="en-US" dirty="0"/>
          </a:p>
          <a:p>
            <a:pPr eaLnBrk="1" hangingPunct="1">
              <a:defRPr/>
            </a:pPr>
            <a:r>
              <a:rPr lang="en-US" dirty="0" smtClean="0"/>
              <a:t>What potential problems do you see in these pictures?  Ask for input from the audience.</a:t>
            </a:r>
            <a:endParaRPr lang="en-US" dirty="0"/>
          </a:p>
        </p:txBody>
      </p:sp>
    </p:spTree>
    <p:extLst>
      <p:ext uri="{BB962C8B-B14F-4D97-AF65-F5344CB8AC3E}">
        <p14:creationId xmlns:p14="http://schemas.microsoft.com/office/powerpoint/2010/main" val="1416007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Ask the group to define and provide a scope of what encompasses connecting a pipe to a structure. </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 What is the function of the connection? </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 What affects accomplishing this function?</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Looking for</a:t>
            </a:r>
          </a:p>
          <a:p>
            <a:r>
              <a:rPr lang="en-US" smtClean="0">
                <a:latin typeface="Arial" pitchFamily="34" charset="0"/>
                <a:ea typeface="ＭＳ Ｐゴシック" pitchFamily="34" charset="-128"/>
              </a:rPr>
              <a:t>	Physical connections</a:t>
            </a:r>
          </a:p>
          <a:p>
            <a:r>
              <a:rPr lang="en-US" smtClean="0">
                <a:latin typeface="Arial" pitchFamily="34" charset="0"/>
                <a:ea typeface="ＭＳ Ｐゴシック" pitchFamily="34" charset="-128"/>
              </a:rPr>
              <a:t>	Support of pipe and structure – Differential settlement</a:t>
            </a:r>
          </a:p>
          <a:p>
            <a:r>
              <a:rPr lang="en-US" smtClean="0">
                <a:latin typeface="Arial" pitchFamily="34" charset="0"/>
                <a:ea typeface="ＭＳ Ｐゴシック" pitchFamily="34" charset="-128"/>
              </a:rPr>
              <a:t>	Adequate Structure size </a:t>
            </a:r>
          </a:p>
          <a:p>
            <a:r>
              <a:rPr lang="en-US" smtClean="0">
                <a:latin typeface="Arial" pitchFamily="34" charset="0"/>
                <a:ea typeface="ＭＳ Ｐゴシック" pitchFamily="34" charset="-128"/>
              </a:rPr>
              <a:t>	Other ideas that you haven</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t thought of</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After you get some answers move on to the next slide</a:t>
            </a:r>
          </a:p>
        </p:txBody>
      </p:sp>
      <p:sp>
        <p:nvSpPr>
          <p:cNvPr id="4" name="Slide Number Placeholder 3"/>
          <p:cNvSpPr>
            <a:spLocks noGrp="1"/>
          </p:cNvSpPr>
          <p:nvPr>
            <p:ph type="sldNum" sz="quarter" idx="5"/>
          </p:nvPr>
        </p:nvSpPr>
        <p:spPr/>
        <p:txBody>
          <a:bodyPr/>
          <a:lstStyle/>
          <a:p>
            <a:fld id="{EA9BFB2D-4850-4534-9028-B9B67957E52A}" type="slidenum">
              <a:rPr lang="en-US"/>
              <a:pPr/>
              <a:t>4</a:t>
            </a:fld>
            <a:endParaRPr lang="en-US"/>
          </a:p>
        </p:txBody>
      </p:sp>
    </p:spTree>
    <p:extLst>
      <p:ext uri="{BB962C8B-B14F-4D97-AF65-F5344CB8AC3E}">
        <p14:creationId xmlns:p14="http://schemas.microsoft.com/office/powerpoint/2010/main" val="181367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A lot of focus is put on the design of a pipe line system.  Design includes the hydraulic, structural, environmental, and there could be other design facets that are required for a specific project.  Design also includes the writing of specifications and development of details specific to a project, so the design assumptions made by the engineer are relayed to the contractor in a clear format so that he can deliver a quality product.   A proper inspection program is also a necessary element to help minimize issues in the field and to again deliver a quality, long-lasting product.  Post-installation inspection of installed pipe is a good example of a necessary inspection protocol.  </a:t>
            </a: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E97C9EAF-067E-4115-9252-01117ECDC29D}" type="slidenum">
              <a:rPr lang="en-US"/>
              <a:pPr/>
              <a:t>5</a:t>
            </a:fld>
            <a:endParaRPr lang="en-US"/>
          </a:p>
        </p:txBody>
      </p:sp>
    </p:spTree>
    <p:extLst>
      <p:ext uri="{BB962C8B-B14F-4D97-AF65-F5344CB8AC3E}">
        <p14:creationId xmlns:p14="http://schemas.microsoft.com/office/powerpoint/2010/main" val="104779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However, sometimes the designers vision is not always created in the field.  Sometimes overlooking the minor details can result in a big problem. </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Structure connections are often one of the details of a system that don</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t get adequate review.  Most agencies specifications contain some information about structure connections, but often it is limited.  Even with specifications that clearly define an acceptable process, is the process always carried out?</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I was discussing pipe to structure connections with a City Engineer when he shared with me a personal story with me.</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He received a call at home on a Saturday morning informing him that a roadway in his community had been fallen in.  He immediately headed to the location and found that one lane of a two lane street had disappeared for a about 50 feet.  This resulted in closing the entire street.  Upon investigation, it was discovered that the pipe and a structure were still in place with no apparent joint separation or damaged sections.  What was found were clear openings around the pipe stubbed into the inlet structure.  A 2 inch void that should have been grouted in was left open.</a:t>
            </a:r>
          </a:p>
        </p:txBody>
      </p:sp>
      <p:sp>
        <p:nvSpPr>
          <p:cNvPr id="4" name="Slide Number Placeholder 3"/>
          <p:cNvSpPr>
            <a:spLocks noGrp="1"/>
          </p:cNvSpPr>
          <p:nvPr>
            <p:ph type="sldNum" sz="quarter" idx="5"/>
          </p:nvPr>
        </p:nvSpPr>
        <p:spPr/>
        <p:txBody>
          <a:bodyPr/>
          <a:lstStyle/>
          <a:p>
            <a:fld id="{3A93BE36-68ED-49A7-A216-998CD43FF502}" type="slidenum">
              <a:rPr lang="en-US"/>
              <a:pPr/>
              <a:t>6</a:t>
            </a:fld>
            <a:endParaRPr lang="en-US"/>
          </a:p>
        </p:txBody>
      </p:sp>
    </p:spTree>
    <p:extLst>
      <p:ext uri="{BB962C8B-B14F-4D97-AF65-F5344CB8AC3E}">
        <p14:creationId xmlns:p14="http://schemas.microsoft.com/office/powerpoint/2010/main" val="964693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Grouted and booted/gasketed connections are two common methods. To my knowledge, grouted connections are used exclusively in storm applications while rubber connections are used in both sanitary and storm sewer applications. </a:t>
            </a:r>
          </a:p>
          <a:p>
            <a:endParaRPr lang="en-US"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DC587FB0-E3A3-44AC-9B18-DB077F7DF156}" type="slidenum">
              <a:rPr lang="en-US"/>
              <a:pPr/>
              <a:t>7</a:t>
            </a:fld>
            <a:endParaRPr lang="en-US"/>
          </a:p>
        </p:txBody>
      </p:sp>
    </p:spTree>
    <p:extLst>
      <p:ext uri="{BB962C8B-B14F-4D97-AF65-F5344CB8AC3E}">
        <p14:creationId xmlns:p14="http://schemas.microsoft.com/office/powerpoint/2010/main" val="108405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a:ln/>
        </p:spPr>
      </p:sp>
      <p:sp>
        <p:nvSpPr>
          <p:cNvPr id="72706" name="Notes Placeholder 2"/>
          <p:cNvSpPr>
            <a:spLocks noGrp="1"/>
          </p:cNvSpPr>
          <p:nvPr>
            <p:ph type="body" idx="1"/>
          </p:nvPr>
        </p:nvSpPr>
        <p:spPr>
          <a:noFill/>
          <a:ln/>
        </p:spPr>
        <p:txBody>
          <a:bodyPr/>
          <a:lstStyle/>
          <a:p>
            <a:r>
              <a:rPr lang="en-US" b="1" smtClean="0">
                <a:latin typeface="Arial" pitchFamily="34" charset="0"/>
                <a:ea typeface="ＭＳ Ｐゴシック" pitchFamily="34" charset="-128"/>
              </a:rPr>
              <a:t>Flexible Connectors </a:t>
            </a:r>
          </a:p>
          <a:p>
            <a:r>
              <a:rPr lang="en-US" b="1" smtClean="0">
                <a:latin typeface="Arial" pitchFamily="34" charset="0"/>
                <a:ea typeface="ＭＳ Ｐゴシック" pitchFamily="34" charset="-128"/>
              </a:rPr>
              <a:t>(also known as Boots)</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These are available as a both cast-in and as mechanical fastener</a:t>
            </a:r>
          </a:p>
          <a:p>
            <a:r>
              <a:rPr lang="en-US" smtClean="0">
                <a:latin typeface="Arial" pitchFamily="34" charset="0"/>
                <a:ea typeface="ＭＳ Ｐゴシック" pitchFamily="34" charset="-128"/>
              </a:rPr>
              <a:t>  designs as shown in the picture on your right.</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 Discussions should be had with your local precaster/manufacturer and connector supplier</a:t>
            </a:r>
          </a:p>
          <a:p>
            <a:r>
              <a:rPr lang="en-US" smtClean="0">
                <a:latin typeface="Arial" pitchFamily="34" charset="0"/>
                <a:ea typeface="ＭＳ Ｐゴシック" pitchFamily="34" charset="-128"/>
              </a:rPr>
              <a:t>  for exact design requirements.</a:t>
            </a:r>
          </a:p>
        </p:txBody>
      </p:sp>
      <p:sp>
        <p:nvSpPr>
          <p:cNvPr id="4" name="Slide Number Placeholder 3"/>
          <p:cNvSpPr>
            <a:spLocks noGrp="1"/>
          </p:cNvSpPr>
          <p:nvPr>
            <p:ph type="sldNum" sz="quarter" idx="5"/>
          </p:nvPr>
        </p:nvSpPr>
        <p:spPr/>
        <p:txBody>
          <a:bodyPr/>
          <a:lstStyle/>
          <a:p>
            <a:fld id="{39720821-C553-4BD8-BFE2-8651370A1766}" type="slidenum">
              <a:rPr lang="en-US"/>
              <a:pPr/>
              <a:t>9</a:t>
            </a:fld>
            <a:endParaRPr lang="en-US"/>
          </a:p>
        </p:txBody>
      </p:sp>
    </p:spTree>
    <p:extLst>
      <p:ext uri="{BB962C8B-B14F-4D97-AF65-F5344CB8AC3E}">
        <p14:creationId xmlns:p14="http://schemas.microsoft.com/office/powerpoint/2010/main" val="1037975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ln/>
        </p:spPr>
      </p:sp>
      <p:sp>
        <p:nvSpPr>
          <p:cNvPr id="74754"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a:p>
            <a:r>
              <a:rPr lang="en-US" sz="1400" b="1" smtClean="0">
                <a:latin typeface="Arial" pitchFamily="34" charset="0"/>
                <a:ea typeface="ＭＳ Ｐゴシック" pitchFamily="34" charset="-128"/>
              </a:rPr>
              <a:t>Compression Type Connectors</a:t>
            </a:r>
          </a:p>
          <a:p>
            <a:r>
              <a:rPr lang="en-US" sz="1400" smtClean="0">
                <a:latin typeface="Arial" pitchFamily="34" charset="0"/>
                <a:ea typeface="ＭＳ Ｐゴシック" pitchFamily="34" charset="-128"/>
              </a:rPr>
              <a:t>Works similar to rubber gasket on concrete pipe.  Gasket cast into the structure and provides a seal between structure and pipe.  There are several producers of these types of gaskets.  Many precasters and/or contractors have a preference for a specific brand or type.  </a:t>
            </a:r>
          </a:p>
          <a:p>
            <a:endParaRPr lang="en-US" sz="1400" smtClean="0">
              <a:latin typeface="Arial" pitchFamily="34" charset="0"/>
              <a:ea typeface="ＭＳ Ｐゴシック" pitchFamily="34" charset="-128"/>
            </a:endParaRPr>
          </a:p>
          <a:p>
            <a:endParaRPr lang="en-US" sz="1400" smtClean="0">
              <a:latin typeface="Arial" pitchFamily="34" charset="0"/>
              <a:ea typeface="ＭＳ Ｐゴシック" pitchFamily="34" charset="-128"/>
            </a:endParaRPr>
          </a:p>
          <a:p>
            <a:r>
              <a:rPr lang="en-US" sz="1400" smtClean="0">
                <a:latin typeface="Arial" pitchFamily="34" charset="0"/>
                <a:ea typeface="ＭＳ Ｐゴシック" pitchFamily="34" charset="-128"/>
              </a:rPr>
              <a:t>Again, please consult with your local precaster on exact design requirements.</a:t>
            </a:r>
          </a:p>
          <a:p>
            <a:endParaRPr lang="en-US" sz="1400" b="1"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9C5FB6A4-2A1C-4715-8600-DF6AB15C7A99}" type="slidenum">
              <a:rPr lang="en-US"/>
              <a:pPr/>
              <a:t>10</a:t>
            </a:fld>
            <a:endParaRPr lang="en-US"/>
          </a:p>
        </p:txBody>
      </p:sp>
    </p:spTree>
    <p:extLst>
      <p:ext uri="{BB962C8B-B14F-4D97-AF65-F5344CB8AC3E}">
        <p14:creationId xmlns:p14="http://schemas.microsoft.com/office/powerpoint/2010/main" val="1236614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08F49"/>
        </a:solidFill>
        <a:effectLst/>
      </p:bgPr>
    </p:bg>
    <p:spTree>
      <p:nvGrpSpPr>
        <p:cNvPr id="1" name=""/>
        <p:cNvGrpSpPr/>
        <p:nvPr/>
      </p:nvGrpSpPr>
      <p:grpSpPr>
        <a:xfrm>
          <a:off x="0" y="0"/>
          <a:ext cx="0" cy="0"/>
          <a:chOff x="0" y="0"/>
          <a:chExt cx="0" cy="0"/>
        </a:xfrm>
      </p:grpSpPr>
      <p:pic>
        <p:nvPicPr>
          <p:cNvPr id="4" name="Picture 71" descr="ACPA pipe photo strength"/>
          <p:cNvPicPr>
            <a:picLocks noChangeAspect="1" noChangeArrowheads="1"/>
          </p:cNvPicPr>
          <p:nvPr userDrawn="1"/>
        </p:nvPicPr>
        <p:blipFill>
          <a:blip r:embed="rId2" cstate="print"/>
          <a:srcRect/>
          <a:stretch>
            <a:fillRect/>
          </a:stretch>
        </p:blipFill>
        <p:spPr bwMode="auto">
          <a:xfrm>
            <a:off x="-609600" y="2209800"/>
            <a:ext cx="2514600" cy="2212975"/>
          </a:xfrm>
          <a:prstGeom prst="rect">
            <a:avLst/>
          </a:prstGeom>
          <a:noFill/>
          <a:ln w="9525">
            <a:noFill/>
            <a:miter lim="800000"/>
            <a:headEnd/>
            <a:tailEnd/>
          </a:ln>
        </p:spPr>
      </p:pic>
      <p:grpSp>
        <p:nvGrpSpPr>
          <p:cNvPr id="5" name="Group 68"/>
          <p:cNvGrpSpPr>
            <a:grpSpLocks/>
          </p:cNvGrpSpPr>
          <p:nvPr userDrawn="1"/>
        </p:nvGrpSpPr>
        <p:grpSpPr bwMode="auto">
          <a:xfrm>
            <a:off x="6872288" y="6159500"/>
            <a:ext cx="1943100" cy="417513"/>
            <a:chOff x="4329" y="3880"/>
            <a:chExt cx="1224" cy="263"/>
          </a:xfrm>
        </p:grpSpPr>
        <p:sp>
          <p:nvSpPr>
            <p:cNvPr id="6" name="Freeform 33"/>
            <p:cNvSpPr>
              <a:spLocks/>
            </p:cNvSpPr>
            <p:nvPr userDrawn="1"/>
          </p:nvSpPr>
          <p:spPr bwMode="black">
            <a:xfrm>
              <a:off x="4969" y="3907"/>
              <a:ext cx="37" cy="35"/>
            </a:xfrm>
            <a:custGeom>
              <a:avLst/>
              <a:gdLst>
                <a:gd name="T0" fmla="*/ 1 w 72"/>
                <a:gd name="T1" fmla="*/ 0 h 69"/>
                <a:gd name="T2" fmla="*/ 1 w 72"/>
                <a:gd name="T3" fmla="*/ 0 h 69"/>
                <a:gd name="T4" fmla="*/ 1 w 72"/>
                <a:gd name="T5" fmla="*/ 1 h 69"/>
                <a:gd name="T6" fmla="*/ 1 w 72"/>
                <a:gd name="T7" fmla="*/ 1 h 69"/>
                <a:gd name="T8" fmla="*/ 1 w 72"/>
                <a:gd name="T9" fmla="*/ 1 h 69"/>
                <a:gd name="T10" fmla="*/ 1 w 72"/>
                <a:gd name="T11" fmla="*/ 1 h 69"/>
                <a:gd name="T12" fmla="*/ 1 w 72"/>
                <a:gd name="T13" fmla="*/ 1 h 69"/>
                <a:gd name="T14" fmla="*/ 1 w 72"/>
                <a:gd name="T15" fmla="*/ 1 h 69"/>
                <a:gd name="T16" fmla="*/ 1 w 72"/>
                <a:gd name="T17" fmla="*/ 1 h 69"/>
                <a:gd name="T18" fmla="*/ 2 w 72"/>
                <a:gd name="T19" fmla="*/ 1 h 69"/>
                <a:gd name="T20" fmla="*/ 2 w 72"/>
                <a:gd name="T21" fmla="*/ 2 h 69"/>
                <a:gd name="T22" fmla="*/ 1 w 72"/>
                <a:gd name="T23" fmla="*/ 2 h 69"/>
                <a:gd name="T24" fmla="*/ 0 w 72"/>
                <a:gd name="T25" fmla="*/ 1 h 69"/>
                <a:gd name="T26" fmla="*/ 1 w 72"/>
                <a:gd name="T27" fmla="*/ 1 h 69"/>
                <a:gd name="T28" fmla="*/ 1 w 72"/>
                <a:gd name="T29" fmla="*/ 1 h 69"/>
                <a:gd name="T30" fmla="*/ 1 w 72"/>
                <a:gd name="T31" fmla="*/ 1 h 69"/>
                <a:gd name="T32" fmla="*/ 1 w 72"/>
                <a:gd name="T33" fmla="*/ 1 h 69"/>
                <a:gd name="T34" fmla="*/ 1 w 72"/>
                <a:gd name="T35" fmla="*/ 1 h 69"/>
                <a:gd name="T36" fmla="*/ 1 w 72"/>
                <a:gd name="T37" fmla="*/ 1 h 69"/>
                <a:gd name="T38" fmla="*/ 1 w 72"/>
                <a:gd name="T39" fmla="*/ 1 h 69"/>
                <a:gd name="T40" fmla="*/ 1 w 72"/>
                <a:gd name="T41" fmla="*/ 0 h 69"/>
                <a:gd name="T42" fmla="*/ 1 w 72"/>
                <a:gd name="T43" fmla="*/ 0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2" h="69">
                  <a:moveTo>
                    <a:pt x="3" y="0"/>
                  </a:moveTo>
                  <a:lnTo>
                    <a:pt x="3" y="0"/>
                  </a:lnTo>
                  <a:lnTo>
                    <a:pt x="8" y="2"/>
                  </a:lnTo>
                  <a:lnTo>
                    <a:pt x="17" y="7"/>
                  </a:lnTo>
                  <a:lnTo>
                    <a:pt x="32" y="16"/>
                  </a:lnTo>
                  <a:lnTo>
                    <a:pt x="40" y="23"/>
                  </a:lnTo>
                  <a:lnTo>
                    <a:pt x="46" y="31"/>
                  </a:lnTo>
                  <a:lnTo>
                    <a:pt x="59" y="45"/>
                  </a:lnTo>
                  <a:lnTo>
                    <a:pt x="67" y="58"/>
                  </a:lnTo>
                  <a:lnTo>
                    <a:pt x="72" y="69"/>
                  </a:lnTo>
                  <a:lnTo>
                    <a:pt x="16" y="69"/>
                  </a:lnTo>
                  <a:lnTo>
                    <a:pt x="0" y="55"/>
                  </a:lnTo>
                  <a:lnTo>
                    <a:pt x="46" y="55"/>
                  </a:lnTo>
                  <a:lnTo>
                    <a:pt x="42" y="45"/>
                  </a:lnTo>
                  <a:lnTo>
                    <a:pt x="30" y="28"/>
                  </a:lnTo>
                  <a:lnTo>
                    <a:pt x="21" y="16"/>
                  </a:lnTo>
                  <a:lnTo>
                    <a:pt x="12" y="7"/>
                  </a:lnTo>
                  <a:lnTo>
                    <a:pt x="3" y="0"/>
                  </a:lnTo>
                  <a:close/>
                </a:path>
              </a:pathLst>
            </a:custGeom>
            <a:solidFill>
              <a:schemeClr val="bg1"/>
            </a:solidFill>
            <a:ln w="9525">
              <a:noFill/>
              <a:round/>
              <a:headEnd/>
              <a:tailEnd/>
            </a:ln>
          </p:spPr>
          <p:txBody>
            <a:bodyPr/>
            <a:lstStyle/>
            <a:p>
              <a:endParaRPr lang="en-US"/>
            </a:p>
          </p:txBody>
        </p:sp>
        <p:sp>
          <p:nvSpPr>
            <p:cNvPr id="7" name="Freeform 34"/>
            <p:cNvSpPr>
              <a:spLocks/>
            </p:cNvSpPr>
            <p:nvPr userDrawn="1"/>
          </p:nvSpPr>
          <p:spPr bwMode="black">
            <a:xfrm>
              <a:off x="4901" y="4001"/>
              <a:ext cx="105" cy="41"/>
            </a:xfrm>
            <a:custGeom>
              <a:avLst/>
              <a:gdLst>
                <a:gd name="T0" fmla="*/ 3 w 210"/>
                <a:gd name="T1" fmla="*/ 0 h 82"/>
                <a:gd name="T2" fmla="*/ 4 w 210"/>
                <a:gd name="T3" fmla="*/ 1 h 82"/>
                <a:gd name="T4" fmla="*/ 4 w 210"/>
                <a:gd name="T5" fmla="*/ 1 h 82"/>
                <a:gd name="T6" fmla="*/ 4 w 210"/>
                <a:gd name="T7" fmla="*/ 1 h 82"/>
                <a:gd name="T8" fmla="*/ 4 w 210"/>
                <a:gd name="T9" fmla="*/ 1 h 82"/>
                <a:gd name="T10" fmla="*/ 4 w 210"/>
                <a:gd name="T11" fmla="*/ 1 h 82"/>
                <a:gd name="T12" fmla="*/ 3 w 210"/>
                <a:gd name="T13" fmla="*/ 1 h 82"/>
                <a:gd name="T14" fmla="*/ 3 w 210"/>
                <a:gd name="T15" fmla="*/ 1 h 82"/>
                <a:gd name="T16" fmla="*/ 3 w 210"/>
                <a:gd name="T17" fmla="*/ 1 h 82"/>
                <a:gd name="T18" fmla="*/ 3 w 210"/>
                <a:gd name="T19" fmla="*/ 2 h 82"/>
                <a:gd name="T20" fmla="*/ 3 w 210"/>
                <a:gd name="T21" fmla="*/ 2 h 82"/>
                <a:gd name="T22" fmla="*/ 2 w 210"/>
                <a:gd name="T23" fmla="*/ 2 h 82"/>
                <a:gd name="T24" fmla="*/ 2 w 210"/>
                <a:gd name="T25" fmla="*/ 2 h 82"/>
                <a:gd name="T26" fmla="*/ 2 w 210"/>
                <a:gd name="T27" fmla="*/ 2 h 82"/>
                <a:gd name="T28" fmla="*/ 2 w 210"/>
                <a:gd name="T29" fmla="*/ 2 h 82"/>
                <a:gd name="T30" fmla="*/ 2 w 210"/>
                <a:gd name="T31" fmla="*/ 2 h 82"/>
                <a:gd name="T32" fmla="*/ 1 w 210"/>
                <a:gd name="T33" fmla="*/ 2 h 82"/>
                <a:gd name="T34" fmla="*/ 1 w 210"/>
                <a:gd name="T35" fmla="*/ 2 h 82"/>
                <a:gd name="T36" fmla="*/ 1 w 210"/>
                <a:gd name="T37" fmla="*/ 2 h 82"/>
                <a:gd name="T38" fmla="*/ 1 w 210"/>
                <a:gd name="T39" fmla="*/ 1 h 82"/>
                <a:gd name="T40" fmla="*/ 0 w 210"/>
                <a:gd name="T41" fmla="*/ 1 h 82"/>
                <a:gd name="T42" fmla="*/ 0 w 210"/>
                <a:gd name="T43" fmla="*/ 1 h 82"/>
                <a:gd name="T44" fmla="*/ 1 w 210"/>
                <a:gd name="T45" fmla="*/ 1 h 82"/>
                <a:gd name="T46" fmla="*/ 1 w 210"/>
                <a:gd name="T47" fmla="*/ 1 h 82"/>
                <a:gd name="T48" fmla="*/ 1 w 210"/>
                <a:gd name="T49" fmla="*/ 2 h 82"/>
                <a:gd name="T50" fmla="*/ 1 w 210"/>
                <a:gd name="T51" fmla="*/ 2 h 82"/>
                <a:gd name="T52" fmla="*/ 2 w 210"/>
                <a:gd name="T53" fmla="*/ 2 h 82"/>
                <a:gd name="T54" fmla="*/ 2 w 210"/>
                <a:gd name="T55" fmla="*/ 1 h 82"/>
                <a:gd name="T56" fmla="*/ 2 w 210"/>
                <a:gd name="T57" fmla="*/ 1 h 82"/>
                <a:gd name="T58" fmla="*/ 2 w 210"/>
                <a:gd name="T59" fmla="*/ 1 h 82"/>
                <a:gd name="T60" fmla="*/ 2 w 210"/>
                <a:gd name="T61" fmla="*/ 1 h 82"/>
                <a:gd name="T62" fmla="*/ 3 w 210"/>
                <a:gd name="T63" fmla="*/ 1 h 82"/>
                <a:gd name="T64" fmla="*/ 3 w 210"/>
                <a:gd name="T65" fmla="*/ 1 h 82"/>
                <a:gd name="T66" fmla="*/ 3 w 210"/>
                <a:gd name="T67" fmla="*/ 1 h 82"/>
                <a:gd name="T68" fmla="*/ 3 w 210"/>
                <a:gd name="T69" fmla="*/ 1 h 82"/>
                <a:gd name="T70" fmla="*/ 3 w 210"/>
                <a:gd name="T71" fmla="*/ 1 h 82"/>
                <a:gd name="T72" fmla="*/ 3 w 210"/>
                <a:gd name="T73" fmla="*/ 0 h 82"/>
                <a:gd name="T74" fmla="*/ 3 w 210"/>
                <a:gd name="T75" fmla="*/ 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0" h="82">
                  <a:moveTo>
                    <a:pt x="175" y="0"/>
                  </a:moveTo>
                  <a:lnTo>
                    <a:pt x="210" y="2"/>
                  </a:lnTo>
                  <a:lnTo>
                    <a:pt x="205" y="8"/>
                  </a:lnTo>
                  <a:lnTo>
                    <a:pt x="202" y="18"/>
                  </a:lnTo>
                  <a:lnTo>
                    <a:pt x="194" y="28"/>
                  </a:lnTo>
                  <a:lnTo>
                    <a:pt x="184" y="39"/>
                  </a:lnTo>
                  <a:lnTo>
                    <a:pt x="173" y="50"/>
                  </a:lnTo>
                  <a:lnTo>
                    <a:pt x="157" y="62"/>
                  </a:lnTo>
                  <a:lnTo>
                    <a:pt x="138" y="71"/>
                  </a:lnTo>
                  <a:lnTo>
                    <a:pt x="123" y="76"/>
                  </a:lnTo>
                  <a:lnTo>
                    <a:pt x="110" y="79"/>
                  </a:lnTo>
                  <a:lnTo>
                    <a:pt x="96" y="82"/>
                  </a:lnTo>
                  <a:lnTo>
                    <a:pt x="83" y="82"/>
                  </a:lnTo>
                  <a:lnTo>
                    <a:pt x="71" y="82"/>
                  </a:lnTo>
                  <a:lnTo>
                    <a:pt x="60" y="81"/>
                  </a:lnTo>
                  <a:lnTo>
                    <a:pt x="39" y="76"/>
                  </a:lnTo>
                  <a:lnTo>
                    <a:pt x="23" y="70"/>
                  </a:lnTo>
                  <a:lnTo>
                    <a:pt x="10" y="63"/>
                  </a:lnTo>
                  <a:lnTo>
                    <a:pt x="0" y="55"/>
                  </a:lnTo>
                  <a:lnTo>
                    <a:pt x="10" y="60"/>
                  </a:lnTo>
                  <a:lnTo>
                    <a:pt x="21" y="63"/>
                  </a:lnTo>
                  <a:lnTo>
                    <a:pt x="37" y="65"/>
                  </a:lnTo>
                  <a:lnTo>
                    <a:pt x="55" y="66"/>
                  </a:lnTo>
                  <a:lnTo>
                    <a:pt x="75" y="66"/>
                  </a:lnTo>
                  <a:lnTo>
                    <a:pt x="94" y="62"/>
                  </a:lnTo>
                  <a:lnTo>
                    <a:pt x="105" y="58"/>
                  </a:lnTo>
                  <a:lnTo>
                    <a:pt x="115" y="53"/>
                  </a:lnTo>
                  <a:lnTo>
                    <a:pt x="131" y="44"/>
                  </a:lnTo>
                  <a:lnTo>
                    <a:pt x="144" y="34"/>
                  </a:lnTo>
                  <a:lnTo>
                    <a:pt x="155" y="26"/>
                  </a:lnTo>
                  <a:lnTo>
                    <a:pt x="163" y="18"/>
                  </a:lnTo>
                  <a:lnTo>
                    <a:pt x="171" y="5"/>
                  </a:lnTo>
                  <a:lnTo>
                    <a:pt x="175" y="0"/>
                  </a:lnTo>
                  <a:close/>
                </a:path>
              </a:pathLst>
            </a:custGeom>
            <a:solidFill>
              <a:schemeClr val="bg1"/>
            </a:solidFill>
            <a:ln w="9525">
              <a:noFill/>
              <a:round/>
              <a:headEnd/>
              <a:tailEnd/>
            </a:ln>
          </p:spPr>
          <p:txBody>
            <a:bodyPr/>
            <a:lstStyle/>
            <a:p>
              <a:endParaRPr lang="en-US"/>
            </a:p>
          </p:txBody>
        </p:sp>
        <p:sp>
          <p:nvSpPr>
            <p:cNvPr id="8" name="Freeform 35"/>
            <p:cNvSpPr>
              <a:spLocks/>
            </p:cNvSpPr>
            <p:nvPr userDrawn="1"/>
          </p:nvSpPr>
          <p:spPr bwMode="black">
            <a:xfrm>
              <a:off x="4945" y="3880"/>
              <a:ext cx="97" cy="179"/>
            </a:xfrm>
            <a:custGeom>
              <a:avLst/>
              <a:gdLst>
                <a:gd name="T0" fmla="*/ 3 w 194"/>
                <a:gd name="T1" fmla="*/ 4 h 360"/>
                <a:gd name="T2" fmla="*/ 2 w 194"/>
                <a:gd name="T3" fmla="*/ 5 h 360"/>
                <a:gd name="T4" fmla="*/ 2 w 194"/>
                <a:gd name="T5" fmla="*/ 5 h 360"/>
                <a:gd name="T6" fmla="*/ 1 w 194"/>
                <a:gd name="T7" fmla="*/ 5 h 360"/>
                <a:gd name="T8" fmla="*/ 1 w 194"/>
                <a:gd name="T9" fmla="*/ 5 h 360"/>
                <a:gd name="T10" fmla="*/ 0 w 194"/>
                <a:gd name="T11" fmla="*/ 5 h 360"/>
                <a:gd name="T12" fmla="*/ 1 w 194"/>
                <a:gd name="T13" fmla="*/ 5 h 360"/>
                <a:gd name="T14" fmla="*/ 2 w 194"/>
                <a:gd name="T15" fmla="*/ 5 h 360"/>
                <a:gd name="T16" fmla="*/ 2 w 194"/>
                <a:gd name="T17" fmla="*/ 5 h 360"/>
                <a:gd name="T18" fmla="*/ 2 w 194"/>
                <a:gd name="T19" fmla="*/ 4 h 360"/>
                <a:gd name="T20" fmla="*/ 3 w 194"/>
                <a:gd name="T21" fmla="*/ 4 h 360"/>
                <a:gd name="T22" fmla="*/ 3 w 194"/>
                <a:gd name="T23" fmla="*/ 4 h 360"/>
                <a:gd name="T24" fmla="*/ 3 w 194"/>
                <a:gd name="T25" fmla="*/ 3 h 360"/>
                <a:gd name="T26" fmla="*/ 3 w 194"/>
                <a:gd name="T27" fmla="*/ 3 h 360"/>
                <a:gd name="T28" fmla="*/ 3 w 194"/>
                <a:gd name="T29" fmla="*/ 2 h 360"/>
                <a:gd name="T30" fmla="*/ 3 w 194"/>
                <a:gd name="T31" fmla="*/ 2 h 360"/>
                <a:gd name="T32" fmla="*/ 3 w 194"/>
                <a:gd name="T33" fmla="*/ 2 h 360"/>
                <a:gd name="T34" fmla="*/ 3 w 194"/>
                <a:gd name="T35" fmla="*/ 1 h 360"/>
                <a:gd name="T36" fmla="*/ 3 w 194"/>
                <a:gd name="T37" fmla="*/ 1 h 360"/>
                <a:gd name="T38" fmla="*/ 2 w 194"/>
                <a:gd name="T39" fmla="*/ 0 h 360"/>
                <a:gd name="T40" fmla="*/ 2 w 194"/>
                <a:gd name="T41" fmla="*/ 0 h 360"/>
                <a:gd name="T42" fmla="*/ 2 w 194"/>
                <a:gd name="T43" fmla="*/ 0 h 360"/>
                <a:gd name="T44" fmla="*/ 1 w 194"/>
                <a:gd name="T45" fmla="*/ 0 h 360"/>
                <a:gd name="T46" fmla="*/ 1 w 194"/>
                <a:gd name="T47" fmla="*/ 0 h 360"/>
                <a:gd name="T48" fmla="*/ 0 w 194"/>
                <a:gd name="T49" fmla="*/ 0 h 360"/>
                <a:gd name="T50" fmla="*/ 1 w 194"/>
                <a:gd name="T51" fmla="*/ 0 h 360"/>
                <a:gd name="T52" fmla="*/ 2 w 194"/>
                <a:gd name="T53" fmla="*/ 0 h 360"/>
                <a:gd name="T54" fmla="*/ 2 w 194"/>
                <a:gd name="T55" fmla="*/ 0 h 360"/>
                <a:gd name="T56" fmla="*/ 2 w 194"/>
                <a:gd name="T57" fmla="*/ 0 h 360"/>
                <a:gd name="T58" fmla="*/ 3 w 194"/>
                <a:gd name="T59" fmla="*/ 0 h 360"/>
                <a:gd name="T60" fmla="*/ 3 w 194"/>
                <a:gd name="T61" fmla="*/ 1 h 360"/>
                <a:gd name="T62" fmla="*/ 3 w 194"/>
                <a:gd name="T63" fmla="*/ 1 h 360"/>
                <a:gd name="T64" fmla="*/ 3 w 194"/>
                <a:gd name="T65" fmla="*/ 2 h 360"/>
                <a:gd name="T66" fmla="*/ 4 w 194"/>
                <a:gd name="T67" fmla="*/ 2 h 360"/>
                <a:gd name="T68" fmla="*/ 3 w 194"/>
                <a:gd name="T69" fmla="*/ 3 h 360"/>
                <a:gd name="T70" fmla="*/ 3 w 194"/>
                <a:gd name="T71" fmla="*/ 3 h 360"/>
                <a:gd name="T72" fmla="*/ 3 w 194"/>
                <a:gd name="T73" fmla="*/ 4 h 360"/>
                <a:gd name="T74" fmla="*/ 3 w 194"/>
                <a:gd name="T75" fmla="*/ 4 h 360"/>
                <a:gd name="T76" fmla="*/ 3 w 194"/>
                <a:gd name="T77" fmla="*/ 4 h 3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4" h="360">
                  <a:moveTo>
                    <a:pt x="134" y="313"/>
                  </a:moveTo>
                  <a:lnTo>
                    <a:pt x="134" y="313"/>
                  </a:lnTo>
                  <a:lnTo>
                    <a:pt x="123" y="323"/>
                  </a:lnTo>
                  <a:lnTo>
                    <a:pt x="110" y="331"/>
                  </a:lnTo>
                  <a:lnTo>
                    <a:pt x="99" y="339"/>
                  </a:lnTo>
                  <a:lnTo>
                    <a:pt x="87" y="344"/>
                  </a:lnTo>
                  <a:lnTo>
                    <a:pt x="65" y="352"/>
                  </a:lnTo>
                  <a:lnTo>
                    <a:pt x="44" y="357"/>
                  </a:lnTo>
                  <a:lnTo>
                    <a:pt x="26" y="360"/>
                  </a:lnTo>
                  <a:lnTo>
                    <a:pt x="13" y="360"/>
                  </a:lnTo>
                  <a:lnTo>
                    <a:pt x="0" y="360"/>
                  </a:lnTo>
                  <a:lnTo>
                    <a:pt x="13" y="358"/>
                  </a:lnTo>
                  <a:lnTo>
                    <a:pt x="28" y="355"/>
                  </a:lnTo>
                  <a:lnTo>
                    <a:pt x="45" y="350"/>
                  </a:lnTo>
                  <a:lnTo>
                    <a:pt x="65" y="342"/>
                  </a:lnTo>
                  <a:lnTo>
                    <a:pt x="87" y="329"/>
                  </a:lnTo>
                  <a:lnTo>
                    <a:pt x="97" y="321"/>
                  </a:lnTo>
                  <a:lnTo>
                    <a:pt x="108" y="313"/>
                  </a:lnTo>
                  <a:lnTo>
                    <a:pt x="120" y="302"/>
                  </a:lnTo>
                  <a:lnTo>
                    <a:pt x="129" y="291"/>
                  </a:lnTo>
                  <a:lnTo>
                    <a:pt x="137" y="279"/>
                  </a:lnTo>
                  <a:lnTo>
                    <a:pt x="144" y="268"/>
                  </a:lnTo>
                  <a:lnTo>
                    <a:pt x="150" y="255"/>
                  </a:lnTo>
                  <a:lnTo>
                    <a:pt x="155" y="241"/>
                  </a:lnTo>
                  <a:lnTo>
                    <a:pt x="160" y="226"/>
                  </a:lnTo>
                  <a:lnTo>
                    <a:pt x="163" y="212"/>
                  </a:lnTo>
                  <a:lnTo>
                    <a:pt x="165" y="195"/>
                  </a:lnTo>
                  <a:lnTo>
                    <a:pt x="167" y="179"/>
                  </a:lnTo>
                  <a:lnTo>
                    <a:pt x="165" y="163"/>
                  </a:lnTo>
                  <a:lnTo>
                    <a:pt x="163" y="147"/>
                  </a:lnTo>
                  <a:lnTo>
                    <a:pt x="160" y="133"/>
                  </a:lnTo>
                  <a:lnTo>
                    <a:pt x="157" y="120"/>
                  </a:lnTo>
                  <a:lnTo>
                    <a:pt x="150" y="108"/>
                  </a:lnTo>
                  <a:lnTo>
                    <a:pt x="146" y="97"/>
                  </a:lnTo>
                  <a:lnTo>
                    <a:pt x="133" y="76"/>
                  </a:lnTo>
                  <a:lnTo>
                    <a:pt x="123" y="63"/>
                  </a:lnTo>
                  <a:lnTo>
                    <a:pt x="112" y="52"/>
                  </a:lnTo>
                  <a:lnTo>
                    <a:pt x="102" y="42"/>
                  </a:lnTo>
                  <a:lnTo>
                    <a:pt x="91" y="34"/>
                  </a:lnTo>
                  <a:lnTo>
                    <a:pt x="79" y="26"/>
                  </a:lnTo>
                  <a:lnTo>
                    <a:pt x="68" y="20"/>
                  </a:lnTo>
                  <a:lnTo>
                    <a:pt x="47" y="12"/>
                  </a:lnTo>
                  <a:lnTo>
                    <a:pt x="29" y="5"/>
                  </a:lnTo>
                  <a:lnTo>
                    <a:pt x="15" y="2"/>
                  </a:lnTo>
                  <a:lnTo>
                    <a:pt x="0" y="0"/>
                  </a:lnTo>
                  <a:lnTo>
                    <a:pt x="15" y="0"/>
                  </a:lnTo>
                  <a:lnTo>
                    <a:pt x="29" y="0"/>
                  </a:lnTo>
                  <a:lnTo>
                    <a:pt x="50" y="3"/>
                  </a:lnTo>
                  <a:lnTo>
                    <a:pt x="71" y="10"/>
                  </a:lnTo>
                  <a:lnTo>
                    <a:pt x="84" y="15"/>
                  </a:lnTo>
                  <a:lnTo>
                    <a:pt x="95" y="20"/>
                  </a:lnTo>
                  <a:lnTo>
                    <a:pt x="108" y="26"/>
                  </a:lnTo>
                  <a:lnTo>
                    <a:pt x="121" y="36"/>
                  </a:lnTo>
                  <a:lnTo>
                    <a:pt x="133" y="45"/>
                  </a:lnTo>
                  <a:lnTo>
                    <a:pt x="144" y="57"/>
                  </a:lnTo>
                  <a:lnTo>
                    <a:pt x="160" y="76"/>
                  </a:lnTo>
                  <a:lnTo>
                    <a:pt x="168" y="89"/>
                  </a:lnTo>
                  <a:lnTo>
                    <a:pt x="176" y="103"/>
                  </a:lnTo>
                  <a:lnTo>
                    <a:pt x="183" y="120"/>
                  </a:lnTo>
                  <a:lnTo>
                    <a:pt x="189" y="137"/>
                  </a:lnTo>
                  <a:lnTo>
                    <a:pt x="192" y="158"/>
                  </a:lnTo>
                  <a:lnTo>
                    <a:pt x="194" y="179"/>
                  </a:lnTo>
                  <a:lnTo>
                    <a:pt x="192" y="202"/>
                  </a:lnTo>
                  <a:lnTo>
                    <a:pt x="189" y="223"/>
                  </a:lnTo>
                  <a:lnTo>
                    <a:pt x="183" y="242"/>
                  </a:lnTo>
                  <a:lnTo>
                    <a:pt x="175" y="260"/>
                  </a:lnTo>
                  <a:lnTo>
                    <a:pt x="167" y="274"/>
                  </a:lnTo>
                  <a:lnTo>
                    <a:pt x="157" y="289"/>
                  </a:lnTo>
                  <a:lnTo>
                    <a:pt x="146" y="302"/>
                  </a:lnTo>
                  <a:lnTo>
                    <a:pt x="134" y="313"/>
                  </a:lnTo>
                  <a:close/>
                </a:path>
              </a:pathLst>
            </a:custGeom>
            <a:solidFill>
              <a:schemeClr val="bg1"/>
            </a:solidFill>
            <a:ln w="9525">
              <a:noFill/>
              <a:round/>
              <a:headEnd/>
              <a:tailEnd/>
            </a:ln>
          </p:spPr>
          <p:txBody>
            <a:bodyPr/>
            <a:lstStyle/>
            <a:p>
              <a:endParaRPr lang="en-US"/>
            </a:p>
          </p:txBody>
        </p:sp>
        <p:sp>
          <p:nvSpPr>
            <p:cNvPr id="9" name="Freeform 36"/>
            <p:cNvSpPr>
              <a:spLocks/>
            </p:cNvSpPr>
            <p:nvPr userDrawn="1"/>
          </p:nvSpPr>
          <p:spPr bwMode="black">
            <a:xfrm>
              <a:off x="4883" y="3916"/>
              <a:ext cx="72" cy="91"/>
            </a:xfrm>
            <a:custGeom>
              <a:avLst/>
              <a:gdLst>
                <a:gd name="T0" fmla="*/ 3 w 143"/>
                <a:gd name="T1" fmla="*/ 1 h 182"/>
                <a:gd name="T2" fmla="*/ 3 w 143"/>
                <a:gd name="T3" fmla="*/ 1 h 182"/>
                <a:gd name="T4" fmla="*/ 3 w 143"/>
                <a:gd name="T5" fmla="*/ 1 h 182"/>
                <a:gd name="T6" fmla="*/ 3 w 143"/>
                <a:gd name="T7" fmla="*/ 1 h 182"/>
                <a:gd name="T8" fmla="*/ 2 w 143"/>
                <a:gd name="T9" fmla="*/ 1 h 182"/>
                <a:gd name="T10" fmla="*/ 2 w 143"/>
                <a:gd name="T11" fmla="*/ 1 h 182"/>
                <a:gd name="T12" fmla="*/ 2 w 143"/>
                <a:gd name="T13" fmla="*/ 0 h 182"/>
                <a:gd name="T14" fmla="*/ 2 w 143"/>
                <a:gd name="T15" fmla="*/ 1 h 182"/>
                <a:gd name="T16" fmla="*/ 2 w 143"/>
                <a:gd name="T17" fmla="*/ 1 h 182"/>
                <a:gd name="T18" fmla="*/ 1 w 143"/>
                <a:gd name="T19" fmla="*/ 1 h 182"/>
                <a:gd name="T20" fmla="*/ 1 w 143"/>
                <a:gd name="T21" fmla="*/ 1 h 182"/>
                <a:gd name="T22" fmla="*/ 1 w 143"/>
                <a:gd name="T23" fmla="*/ 1 h 182"/>
                <a:gd name="T24" fmla="*/ 1 w 143"/>
                <a:gd name="T25" fmla="*/ 1 h 182"/>
                <a:gd name="T26" fmla="*/ 1 w 143"/>
                <a:gd name="T27" fmla="*/ 1 h 182"/>
                <a:gd name="T28" fmla="*/ 1 w 143"/>
                <a:gd name="T29" fmla="*/ 1 h 182"/>
                <a:gd name="T30" fmla="*/ 1 w 143"/>
                <a:gd name="T31" fmla="*/ 1 h 182"/>
                <a:gd name="T32" fmla="*/ 1 w 143"/>
                <a:gd name="T33" fmla="*/ 2 h 182"/>
                <a:gd name="T34" fmla="*/ 1 w 143"/>
                <a:gd name="T35" fmla="*/ 2 h 182"/>
                <a:gd name="T36" fmla="*/ 0 w 143"/>
                <a:gd name="T37" fmla="*/ 2 h 182"/>
                <a:gd name="T38" fmla="*/ 1 w 143"/>
                <a:gd name="T39" fmla="*/ 2 h 182"/>
                <a:gd name="T40" fmla="*/ 1 w 143"/>
                <a:gd name="T41" fmla="*/ 2 h 182"/>
                <a:gd name="T42" fmla="*/ 1 w 143"/>
                <a:gd name="T43" fmla="*/ 3 h 182"/>
                <a:gd name="T44" fmla="*/ 1 w 143"/>
                <a:gd name="T45" fmla="*/ 3 h 182"/>
                <a:gd name="T46" fmla="*/ 1 w 143"/>
                <a:gd name="T47" fmla="*/ 3 h 182"/>
                <a:gd name="T48" fmla="*/ 1 w 143"/>
                <a:gd name="T49" fmla="*/ 3 h 182"/>
                <a:gd name="T50" fmla="*/ 1 w 143"/>
                <a:gd name="T51" fmla="*/ 3 h 182"/>
                <a:gd name="T52" fmla="*/ 1 w 143"/>
                <a:gd name="T53" fmla="*/ 3 h 182"/>
                <a:gd name="T54" fmla="*/ 1 w 143"/>
                <a:gd name="T55" fmla="*/ 3 h 182"/>
                <a:gd name="T56" fmla="*/ 1 w 143"/>
                <a:gd name="T57" fmla="*/ 3 h 182"/>
                <a:gd name="T58" fmla="*/ 1 w 143"/>
                <a:gd name="T59" fmla="*/ 3 h 182"/>
                <a:gd name="T60" fmla="*/ 1 w 143"/>
                <a:gd name="T61" fmla="*/ 3 h 182"/>
                <a:gd name="T62" fmla="*/ 1 w 143"/>
                <a:gd name="T63" fmla="*/ 3 h 182"/>
                <a:gd name="T64" fmla="*/ 1 w 143"/>
                <a:gd name="T65" fmla="*/ 3 h 182"/>
                <a:gd name="T66" fmla="*/ 1 w 143"/>
                <a:gd name="T67" fmla="*/ 3 h 182"/>
                <a:gd name="T68" fmla="*/ 1 w 143"/>
                <a:gd name="T69" fmla="*/ 2 h 182"/>
                <a:gd name="T70" fmla="*/ 1 w 143"/>
                <a:gd name="T71" fmla="*/ 2 h 182"/>
                <a:gd name="T72" fmla="*/ 1 w 143"/>
                <a:gd name="T73" fmla="*/ 2 h 182"/>
                <a:gd name="T74" fmla="*/ 1 w 143"/>
                <a:gd name="T75" fmla="*/ 2 h 182"/>
                <a:gd name="T76" fmla="*/ 1 w 143"/>
                <a:gd name="T77" fmla="*/ 2 h 182"/>
                <a:gd name="T78" fmla="*/ 1 w 143"/>
                <a:gd name="T79" fmla="*/ 2 h 182"/>
                <a:gd name="T80" fmla="*/ 1 w 143"/>
                <a:gd name="T81" fmla="*/ 1 h 182"/>
                <a:gd name="T82" fmla="*/ 1 w 143"/>
                <a:gd name="T83" fmla="*/ 1 h 182"/>
                <a:gd name="T84" fmla="*/ 1 w 143"/>
                <a:gd name="T85" fmla="*/ 1 h 182"/>
                <a:gd name="T86" fmla="*/ 1 w 143"/>
                <a:gd name="T87" fmla="*/ 1 h 182"/>
                <a:gd name="T88" fmla="*/ 2 w 143"/>
                <a:gd name="T89" fmla="*/ 1 h 182"/>
                <a:gd name="T90" fmla="*/ 2 w 143"/>
                <a:gd name="T91" fmla="*/ 1 h 182"/>
                <a:gd name="T92" fmla="*/ 2 w 143"/>
                <a:gd name="T93" fmla="*/ 1 h 182"/>
                <a:gd name="T94" fmla="*/ 2 w 143"/>
                <a:gd name="T95" fmla="*/ 1 h 182"/>
                <a:gd name="T96" fmla="*/ 2 w 143"/>
                <a:gd name="T97" fmla="*/ 1 h 182"/>
                <a:gd name="T98" fmla="*/ 2 w 143"/>
                <a:gd name="T99" fmla="*/ 1 h 182"/>
                <a:gd name="T100" fmla="*/ 3 w 143"/>
                <a:gd name="T101" fmla="*/ 1 h 182"/>
                <a:gd name="T102" fmla="*/ 3 w 143"/>
                <a:gd name="T103" fmla="*/ 1 h 182"/>
                <a:gd name="T104" fmla="*/ 3 w 143"/>
                <a:gd name="T105" fmla="*/ 1 h 1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3" h="182">
                  <a:moveTo>
                    <a:pt x="143" y="21"/>
                  </a:moveTo>
                  <a:lnTo>
                    <a:pt x="143" y="21"/>
                  </a:lnTo>
                  <a:lnTo>
                    <a:pt x="137" y="16"/>
                  </a:lnTo>
                  <a:lnTo>
                    <a:pt x="131" y="11"/>
                  </a:lnTo>
                  <a:lnTo>
                    <a:pt x="121" y="6"/>
                  </a:lnTo>
                  <a:lnTo>
                    <a:pt x="108" y="1"/>
                  </a:lnTo>
                  <a:lnTo>
                    <a:pt x="93" y="0"/>
                  </a:lnTo>
                  <a:lnTo>
                    <a:pt x="77" y="1"/>
                  </a:lnTo>
                  <a:lnTo>
                    <a:pt x="69" y="3"/>
                  </a:lnTo>
                  <a:lnTo>
                    <a:pt x="59" y="6"/>
                  </a:lnTo>
                  <a:lnTo>
                    <a:pt x="51" y="10"/>
                  </a:lnTo>
                  <a:lnTo>
                    <a:pt x="43" y="14"/>
                  </a:lnTo>
                  <a:lnTo>
                    <a:pt x="30" y="24"/>
                  </a:lnTo>
                  <a:lnTo>
                    <a:pt x="19" y="37"/>
                  </a:lnTo>
                  <a:lnTo>
                    <a:pt x="9" y="51"/>
                  </a:lnTo>
                  <a:lnTo>
                    <a:pt x="5" y="68"/>
                  </a:lnTo>
                  <a:lnTo>
                    <a:pt x="1" y="84"/>
                  </a:lnTo>
                  <a:lnTo>
                    <a:pt x="0" y="100"/>
                  </a:lnTo>
                  <a:lnTo>
                    <a:pt x="3" y="114"/>
                  </a:lnTo>
                  <a:lnTo>
                    <a:pt x="8" y="132"/>
                  </a:lnTo>
                  <a:lnTo>
                    <a:pt x="17" y="147"/>
                  </a:lnTo>
                  <a:lnTo>
                    <a:pt x="26" y="160"/>
                  </a:lnTo>
                  <a:lnTo>
                    <a:pt x="37" y="168"/>
                  </a:lnTo>
                  <a:lnTo>
                    <a:pt x="45" y="174"/>
                  </a:lnTo>
                  <a:lnTo>
                    <a:pt x="53" y="179"/>
                  </a:lnTo>
                  <a:lnTo>
                    <a:pt x="61" y="182"/>
                  </a:lnTo>
                  <a:lnTo>
                    <a:pt x="55" y="176"/>
                  </a:lnTo>
                  <a:lnTo>
                    <a:pt x="48" y="169"/>
                  </a:lnTo>
                  <a:lnTo>
                    <a:pt x="42" y="160"/>
                  </a:lnTo>
                  <a:lnTo>
                    <a:pt x="35" y="147"/>
                  </a:lnTo>
                  <a:lnTo>
                    <a:pt x="29" y="132"/>
                  </a:lnTo>
                  <a:lnTo>
                    <a:pt x="27" y="118"/>
                  </a:lnTo>
                  <a:lnTo>
                    <a:pt x="27" y="110"/>
                  </a:lnTo>
                  <a:lnTo>
                    <a:pt x="27" y="100"/>
                  </a:lnTo>
                  <a:lnTo>
                    <a:pt x="30" y="85"/>
                  </a:lnTo>
                  <a:lnTo>
                    <a:pt x="35" y="71"/>
                  </a:lnTo>
                  <a:lnTo>
                    <a:pt x="42" y="60"/>
                  </a:lnTo>
                  <a:lnTo>
                    <a:pt x="48" y="50"/>
                  </a:lnTo>
                  <a:lnTo>
                    <a:pt x="55" y="43"/>
                  </a:lnTo>
                  <a:lnTo>
                    <a:pt x="61" y="37"/>
                  </a:lnTo>
                  <a:lnTo>
                    <a:pt x="72" y="29"/>
                  </a:lnTo>
                  <a:lnTo>
                    <a:pt x="87" y="21"/>
                  </a:lnTo>
                  <a:lnTo>
                    <a:pt x="100" y="18"/>
                  </a:lnTo>
                  <a:lnTo>
                    <a:pt x="111" y="16"/>
                  </a:lnTo>
                  <a:lnTo>
                    <a:pt x="122" y="16"/>
                  </a:lnTo>
                  <a:lnTo>
                    <a:pt x="139" y="18"/>
                  </a:lnTo>
                  <a:lnTo>
                    <a:pt x="143" y="21"/>
                  </a:lnTo>
                  <a:close/>
                </a:path>
              </a:pathLst>
            </a:custGeom>
            <a:solidFill>
              <a:schemeClr val="bg1"/>
            </a:solidFill>
            <a:ln w="9525">
              <a:noFill/>
              <a:round/>
              <a:headEnd/>
              <a:tailEnd/>
            </a:ln>
          </p:spPr>
          <p:txBody>
            <a:bodyPr/>
            <a:lstStyle/>
            <a:p>
              <a:endParaRPr lang="en-US"/>
            </a:p>
          </p:txBody>
        </p:sp>
        <p:sp>
          <p:nvSpPr>
            <p:cNvPr id="10" name="Freeform 37"/>
            <p:cNvSpPr>
              <a:spLocks noEditPoints="1"/>
            </p:cNvSpPr>
            <p:nvPr userDrawn="1"/>
          </p:nvSpPr>
          <p:spPr bwMode="black">
            <a:xfrm>
              <a:off x="4329" y="4087"/>
              <a:ext cx="46" cy="44"/>
            </a:xfrm>
            <a:custGeom>
              <a:avLst/>
              <a:gdLst>
                <a:gd name="T0" fmla="*/ 2 w 92"/>
                <a:gd name="T1" fmla="*/ 0 h 89"/>
                <a:gd name="T2" fmla="*/ 1 w 92"/>
                <a:gd name="T3" fmla="*/ 0 h 89"/>
                <a:gd name="T4" fmla="*/ 1 w 92"/>
                <a:gd name="T5" fmla="*/ 1 h 89"/>
                <a:gd name="T6" fmla="*/ 0 w 92"/>
                <a:gd name="T7" fmla="*/ 1 h 89"/>
                <a:gd name="T8" fmla="*/ 1 w 92"/>
                <a:gd name="T9" fmla="*/ 0 h 89"/>
                <a:gd name="T10" fmla="*/ 1 w 92"/>
                <a:gd name="T11" fmla="*/ 0 h 89"/>
                <a:gd name="T12" fmla="*/ 2 w 92"/>
                <a:gd name="T13" fmla="*/ 1 h 89"/>
                <a:gd name="T14" fmla="*/ 2 w 92"/>
                <a:gd name="T15" fmla="*/ 1 h 89"/>
                <a:gd name="T16" fmla="*/ 2 w 92"/>
                <a:gd name="T17" fmla="*/ 0 h 89"/>
                <a:gd name="T18" fmla="*/ 1 w 92"/>
                <a:gd name="T19" fmla="*/ 0 h 89"/>
                <a:gd name="T20" fmla="*/ 1 w 92"/>
                <a:gd name="T21" fmla="*/ 0 h 89"/>
                <a:gd name="T22" fmla="*/ 2 w 92"/>
                <a:gd name="T23" fmla="*/ 0 h 89"/>
                <a:gd name="T24" fmla="*/ 1 w 92"/>
                <a:gd name="T25" fmla="*/ 0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 h="89">
                  <a:moveTo>
                    <a:pt x="70" y="61"/>
                  </a:moveTo>
                  <a:lnTo>
                    <a:pt x="23" y="61"/>
                  </a:lnTo>
                  <a:lnTo>
                    <a:pt x="12" y="89"/>
                  </a:lnTo>
                  <a:lnTo>
                    <a:pt x="0" y="89"/>
                  </a:lnTo>
                  <a:lnTo>
                    <a:pt x="41" y="0"/>
                  </a:lnTo>
                  <a:lnTo>
                    <a:pt x="52" y="0"/>
                  </a:lnTo>
                  <a:lnTo>
                    <a:pt x="92" y="89"/>
                  </a:lnTo>
                  <a:lnTo>
                    <a:pt x="81" y="89"/>
                  </a:lnTo>
                  <a:lnTo>
                    <a:pt x="70" y="61"/>
                  </a:lnTo>
                  <a:close/>
                  <a:moveTo>
                    <a:pt x="47" y="10"/>
                  </a:moveTo>
                  <a:lnTo>
                    <a:pt x="26" y="53"/>
                  </a:lnTo>
                  <a:lnTo>
                    <a:pt x="66" y="53"/>
                  </a:lnTo>
                  <a:lnTo>
                    <a:pt x="47" y="10"/>
                  </a:lnTo>
                  <a:close/>
                </a:path>
              </a:pathLst>
            </a:custGeom>
            <a:solidFill>
              <a:schemeClr val="bg1"/>
            </a:solidFill>
            <a:ln w="9525">
              <a:noFill/>
              <a:round/>
              <a:headEnd/>
              <a:tailEnd/>
            </a:ln>
          </p:spPr>
          <p:txBody>
            <a:bodyPr/>
            <a:lstStyle/>
            <a:p>
              <a:endParaRPr lang="en-US"/>
            </a:p>
          </p:txBody>
        </p:sp>
        <p:sp>
          <p:nvSpPr>
            <p:cNvPr id="11" name="Freeform 38"/>
            <p:cNvSpPr>
              <a:spLocks/>
            </p:cNvSpPr>
            <p:nvPr userDrawn="1"/>
          </p:nvSpPr>
          <p:spPr bwMode="black">
            <a:xfrm>
              <a:off x="4378" y="4098"/>
              <a:ext cx="55" cy="33"/>
            </a:xfrm>
            <a:custGeom>
              <a:avLst/>
              <a:gdLst>
                <a:gd name="T0" fmla="*/ 2 w 110"/>
                <a:gd name="T1" fmla="*/ 0 h 67"/>
                <a:gd name="T2" fmla="*/ 2 w 110"/>
                <a:gd name="T3" fmla="*/ 0 h 67"/>
                <a:gd name="T4" fmla="*/ 2 w 110"/>
                <a:gd name="T5" fmla="*/ 0 h 67"/>
                <a:gd name="T6" fmla="*/ 2 w 110"/>
                <a:gd name="T7" fmla="*/ 0 h 67"/>
                <a:gd name="T8" fmla="*/ 2 w 110"/>
                <a:gd name="T9" fmla="*/ 0 h 67"/>
                <a:gd name="T10" fmla="*/ 2 w 110"/>
                <a:gd name="T11" fmla="*/ 0 h 67"/>
                <a:gd name="T12" fmla="*/ 2 w 110"/>
                <a:gd name="T13" fmla="*/ 0 h 67"/>
                <a:gd name="T14" fmla="*/ 2 w 110"/>
                <a:gd name="T15" fmla="*/ 0 h 67"/>
                <a:gd name="T16" fmla="*/ 1 w 110"/>
                <a:gd name="T17" fmla="*/ 0 h 67"/>
                <a:gd name="T18" fmla="*/ 1 w 110"/>
                <a:gd name="T19" fmla="*/ 0 h 67"/>
                <a:gd name="T20" fmla="*/ 1 w 110"/>
                <a:gd name="T21" fmla="*/ 0 h 67"/>
                <a:gd name="T22" fmla="*/ 1 w 110"/>
                <a:gd name="T23" fmla="*/ 1 h 67"/>
                <a:gd name="T24" fmla="*/ 1 w 110"/>
                <a:gd name="T25" fmla="*/ 1 h 67"/>
                <a:gd name="T26" fmla="*/ 1 w 110"/>
                <a:gd name="T27" fmla="*/ 0 h 67"/>
                <a:gd name="T28" fmla="*/ 1 w 110"/>
                <a:gd name="T29" fmla="*/ 0 h 67"/>
                <a:gd name="T30" fmla="*/ 1 w 110"/>
                <a:gd name="T31" fmla="*/ 0 h 67"/>
                <a:gd name="T32" fmla="*/ 1 w 110"/>
                <a:gd name="T33" fmla="*/ 0 h 67"/>
                <a:gd name="T34" fmla="*/ 1 w 110"/>
                <a:gd name="T35" fmla="*/ 0 h 67"/>
                <a:gd name="T36" fmla="*/ 1 w 110"/>
                <a:gd name="T37" fmla="*/ 0 h 67"/>
                <a:gd name="T38" fmla="*/ 1 w 110"/>
                <a:gd name="T39" fmla="*/ 0 h 67"/>
                <a:gd name="T40" fmla="*/ 1 w 110"/>
                <a:gd name="T41" fmla="*/ 0 h 67"/>
                <a:gd name="T42" fmla="*/ 1 w 110"/>
                <a:gd name="T43" fmla="*/ 0 h 67"/>
                <a:gd name="T44" fmla="*/ 1 w 110"/>
                <a:gd name="T45" fmla="*/ 0 h 67"/>
                <a:gd name="T46" fmla="*/ 1 w 110"/>
                <a:gd name="T47" fmla="*/ 0 h 67"/>
                <a:gd name="T48" fmla="*/ 1 w 110"/>
                <a:gd name="T49" fmla="*/ 0 h 67"/>
                <a:gd name="T50" fmla="*/ 1 w 110"/>
                <a:gd name="T51" fmla="*/ 1 h 67"/>
                <a:gd name="T52" fmla="*/ 0 w 110"/>
                <a:gd name="T53" fmla="*/ 1 h 67"/>
                <a:gd name="T54" fmla="*/ 0 w 110"/>
                <a:gd name="T55" fmla="*/ 0 h 67"/>
                <a:gd name="T56" fmla="*/ 1 w 110"/>
                <a:gd name="T57" fmla="*/ 0 h 67"/>
                <a:gd name="T58" fmla="*/ 1 w 110"/>
                <a:gd name="T59" fmla="*/ 0 h 67"/>
                <a:gd name="T60" fmla="*/ 1 w 110"/>
                <a:gd name="T61" fmla="*/ 0 h 67"/>
                <a:gd name="T62" fmla="*/ 1 w 110"/>
                <a:gd name="T63" fmla="*/ 0 h 67"/>
                <a:gd name="T64" fmla="*/ 1 w 110"/>
                <a:gd name="T65" fmla="*/ 0 h 67"/>
                <a:gd name="T66" fmla="*/ 1 w 110"/>
                <a:gd name="T67" fmla="*/ 0 h 67"/>
                <a:gd name="T68" fmla="*/ 1 w 110"/>
                <a:gd name="T69" fmla="*/ 0 h 67"/>
                <a:gd name="T70" fmla="*/ 1 w 110"/>
                <a:gd name="T71" fmla="*/ 0 h 67"/>
                <a:gd name="T72" fmla="*/ 1 w 110"/>
                <a:gd name="T73" fmla="*/ 0 h 67"/>
                <a:gd name="T74" fmla="*/ 1 w 110"/>
                <a:gd name="T75" fmla="*/ 0 h 67"/>
                <a:gd name="T76" fmla="*/ 1 w 110"/>
                <a:gd name="T77" fmla="*/ 0 h 67"/>
                <a:gd name="T78" fmla="*/ 1 w 110"/>
                <a:gd name="T79" fmla="*/ 0 h 67"/>
                <a:gd name="T80" fmla="*/ 1 w 110"/>
                <a:gd name="T81" fmla="*/ 0 h 67"/>
                <a:gd name="T82" fmla="*/ 1 w 110"/>
                <a:gd name="T83" fmla="*/ 0 h 67"/>
                <a:gd name="T84" fmla="*/ 1 w 110"/>
                <a:gd name="T85" fmla="*/ 0 h 67"/>
                <a:gd name="T86" fmla="*/ 2 w 110"/>
                <a:gd name="T87" fmla="*/ 0 h 67"/>
                <a:gd name="T88" fmla="*/ 2 w 110"/>
                <a:gd name="T89" fmla="*/ 0 h 67"/>
                <a:gd name="T90" fmla="*/ 2 w 110"/>
                <a:gd name="T91" fmla="*/ 0 h 67"/>
                <a:gd name="T92" fmla="*/ 2 w 110"/>
                <a:gd name="T93" fmla="*/ 0 h 67"/>
                <a:gd name="T94" fmla="*/ 2 w 110"/>
                <a:gd name="T95" fmla="*/ 0 h 67"/>
                <a:gd name="T96" fmla="*/ 2 w 110"/>
                <a:gd name="T97" fmla="*/ 0 h 67"/>
                <a:gd name="T98" fmla="*/ 2 w 110"/>
                <a:gd name="T99" fmla="*/ 0 h 67"/>
                <a:gd name="T100" fmla="*/ 2 w 110"/>
                <a:gd name="T101" fmla="*/ 0 h 67"/>
                <a:gd name="T102" fmla="*/ 2 w 110"/>
                <a:gd name="T103" fmla="*/ 0 h 67"/>
                <a:gd name="T104" fmla="*/ 2 w 110"/>
                <a:gd name="T105" fmla="*/ 0 h 67"/>
                <a:gd name="T106" fmla="*/ 2 w 110"/>
                <a:gd name="T107" fmla="*/ 1 h 67"/>
                <a:gd name="T108" fmla="*/ 2 w 110"/>
                <a:gd name="T109" fmla="*/ 1 h 67"/>
                <a:gd name="T110" fmla="*/ 2 w 110"/>
                <a:gd name="T111" fmla="*/ 0 h 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0" h="67">
                  <a:moveTo>
                    <a:pt x="100" y="26"/>
                  </a:moveTo>
                  <a:lnTo>
                    <a:pt x="100" y="26"/>
                  </a:lnTo>
                  <a:lnTo>
                    <a:pt x="98" y="18"/>
                  </a:lnTo>
                  <a:lnTo>
                    <a:pt x="95" y="12"/>
                  </a:lnTo>
                  <a:lnTo>
                    <a:pt x="89" y="8"/>
                  </a:lnTo>
                  <a:lnTo>
                    <a:pt x="81" y="8"/>
                  </a:lnTo>
                  <a:lnTo>
                    <a:pt x="71" y="8"/>
                  </a:lnTo>
                  <a:lnTo>
                    <a:pt x="64" y="13"/>
                  </a:lnTo>
                  <a:lnTo>
                    <a:pt x="60" y="20"/>
                  </a:lnTo>
                  <a:lnTo>
                    <a:pt x="60" y="28"/>
                  </a:lnTo>
                  <a:lnTo>
                    <a:pt x="60" y="67"/>
                  </a:lnTo>
                  <a:lnTo>
                    <a:pt x="50" y="67"/>
                  </a:lnTo>
                  <a:lnTo>
                    <a:pt x="50" y="23"/>
                  </a:lnTo>
                  <a:lnTo>
                    <a:pt x="48" y="17"/>
                  </a:lnTo>
                  <a:lnTo>
                    <a:pt x="45" y="12"/>
                  </a:lnTo>
                  <a:lnTo>
                    <a:pt x="40" y="8"/>
                  </a:lnTo>
                  <a:lnTo>
                    <a:pt x="32" y="8"/>
                  </a:lnTo>
                  <a:lnTo>
                    <a:pt x="22" y="8"/>
                  </a:lnTo>
                  <a:lnTo>
                    <a:pt x="14" y="13"/>
                  </a:lnTo>
                  <a:lnTo>
                    <a:pt x="13" y="17"/>
                  </a:lnTo>
                  <a:lnTo>
                    <a:pt x="9" y="20"/>
                  </a:lnTo>
                  <a:lnTo>
                    <a:pt x="8" y="29"/>
                  </a:lnTo>
                  <a:lnTo>
                    <a:pt x="8" y="67"/>
                  </a:lnTo>
                  <a:lnTo>
                    <a:pt x="0" y="67"/>
                  </a:lnTo>
                  <a:lnTo>
                    <a:pt x="0" y="2"/>
                  </a:lnTo>
                  <a:lnTo>
                    <a:pt x="8" y="2"/>
                  </a:lnTo>
                  <a:lnTo>
                    <a:pt x="8" y="13"/>
                  </a:lnTo>
                  <a:lnTo>
                    <a:pt x="9" y="13"/>
                  </a:lnTo>
                  <a:lnTo>
                    <a:pt x="13" y="8"/>
                  </a:lnTo>
                  <a:lnTo>
                    <a:pt x="18" y="5"/>
                  </a:lnTo>
                  <a:lnTo>
                    <a:pt x="24" y="2"/>
                  </a:lnTo>
                  <a:lnTo>
                    <a:pt x="34" y="0"/>
                  </a:lnTo>
                  <a:lnTo>
                    <a:pt x="43" y="2"/>
                  </a:lnTo>
                  <a:lnTo>
                    <a:pt x="50" y="5"/>
                  </a:lnTo>
                  <a:lnTo>
                    <a:pt x="55" y="10"/>
                  </a:lnTo>
                  <a:lnTo>
                    <a:pt x="58" y="15"/>
                  </a:lnTo>
                  <a:lnTo>
                    <a:pt x="61" y="10"/>
                  </a:lnTo>
                  <a:lnTo>
                    <a:pt x="66" y="5"/>
                  </a:lnTo>
                  <a:lnTo>
                    <a:pt x="74" y="2"/>
                  </a:lnTo>
                  <a:lnTo>
                    <a:pt x="82" y="0"/>
                  </a:lnTo>
                  <a:lnTo>
                    <a:pt x="95" y="2"/>
                  </a:lnTo>
                  <a:lnTo>
                    <a:pt x="98" y="4"/>
                  </a:lnTo>
                  <a:lnTo>
                    <a:pt x="103" y="7"/>
                  </a:lnTo>
                  <a:lnTo>
                    <a:pt x="105" y="10"/>
                  </a:lnTo>
                  <a:lnTo>
                    <a:pt x="108" y="13"/>
                  </a:lnTo>
                  <a:lnTo>
                    <a:pt x="110" y="23"/>
                  </a:lnTo>
                  <a:lnTo>
                    <a:pt x="110" y="67"/>
                  </a:lnTo>
                  <a:lnTo>
                    <a:pt x="100" y="67"/>
                  </a:lnTo>
                  <a:lnTo>
                    <a:pt x="100" y="26"/>
                  </a:lnTo>
                  <a:close/>
                </a:path>
              </a:pathLst>
            </a:custGeom>
            <a:solidFill>
              <a:schemeClr val="bg1"/>
            </a:solidFill>
            <a:ln w="9525">
              <a:noFill/>
              <a:round/>
              <a:headEnd/>
              <a:tailEnd/>
            </a:ln>
          </p:spPr>
          <p:txBody>
            <a:bodyPr/>
            <a:lstStyle/>
            <a:p>
              <a:endParaRPr lang="en-US"/>
            </a:p>
          </p:txBody>
        </p:sp>
        <p:sp>
          <p:nvSpPr>
            <p:cNvPr id="12" name="Freeform 39"/>
            <p:cNvSpPr>
              <a:spLocks noEditPoints="1"/>
            </p:cNvSpPr>
            <p:nvPr userDrawn="1"/>
          </p:nvSpPr>
          <p:spPr bwMode="black">
            <a:xfrm>
              <a:off x="4438" y="4098"/>
              <a:ext cx="36" cy="34"/>
            </a:xfrm>
            <a:custGeom>
              <a:avLst/>
              <a:gdLst>
                <a:gd name="T0" fmla="*/ 2 w 71"/>
                <a:gd name="T1" fmla="*/ 1 h 68"/>
                <a:gd name="T2" fmla="*/ 2 w 71"/>
                <a:gd name="T3" fmla="*/ 1 h 68"/>
                <a:gd name="T4" fmla="*/ 2 w 71"/>
                <a:gd name="T5" fmla="*/ 1 h 68"/>
                <a:gd name="T6" fmla="*/ 1 w 71"/>
                <a:gd name="T7" fmla="*/ 1 h 68"/>
                <a:gd name="T8" fmla="*/ 1 w 71"/>
                <a:gd name="T9" fmla="*/ 2 h 68"/>
                <a:gd name="T10" fmla="*/ 1 w 71"/>
                <a:gd name="T11" fmla="*/ 2 h 68"/>
                <a:gd name="T12" fmla="*/ 1 w 71"/>
                <a:gd name="T13" fmla="*/ 2 h 68"/>
                <a:gd name="T14" fmla="*/ 1 w 71"/>
                <a:gd name="T15" fmla="*/ 2 h 68"/>
                <a:gd name="T16" fmla="*/ 1 w 71"/>
                <a:gd name="T17" fmla="*/ 2 h 68"/>
                <a:gd name="T18" fmla="*/ 1 w 71"/>
                <a:gd name="T19" fmla="*/ 2 h 68"/>
                <a:gd name="T20" fmla="*/ 1 w 71"/>
                <a:gd name="T21" fmla="*/ 2 h 68"/>
                <a:gd name="T22" fmla="*/ 1 w 71"/>
                <a:gd name="T23" fmla="*/ 1 h 68"/>
                <a:gd name="T24" fmla="*/ 1 w 71"/>
                <a:gd name="T25" fmla="*/ 1 h 68"/>
                <a:gd name="T26" fmla="*/ 1 w 71"/>
                <a:gd name="T27" fmla="*/ 1 h 68"/>
                <a:gd name="T28" fmla="*/ 1 w 71"/>
                <a:gd name="T29" fmla="*/ 1 h 68"/>
                <a:gd name="T30" fmla="*/ 0 w 71"/>
                <a:gd name="T31" fmla="*/ 1 h 68"/>
                <a:gd name="T32" fmla="*/ 0 w 71"/>
                <a:gd name="T33" fmla="*/ 1 h 68"/>
                <a:gd name="T34" fmla="*/ 0 w 71"/>
                <a:gd name="T35" fmla="*/ 1 h 68"/>
                <a:gd name="T36" fmla="*/ 1 w 71"/>
                <a:gd name="T37" fmla="*/ 1 h 68"/>
                <a:gd name="T38" fmla="*/ 1 w 71"/>
                <a:gd name="T39" fmla="*/ 1 h 68"/>
                <a:gd name="T40" fmla="*/ 1 w 71"/>
                <a:gd name="T41" fmla="*/ 1 h 68"/>
                <a:gd name="T42" fmla="*/ 1 w 71"/>
                <a:gd name="T43" fmla="*/ 1 h 68"/>
                <a:gd name="T44" fmla="*/ 1 w 71"/>
                <a:gd name="T45" fmla="*/ 1 h 68"/>
                <a:gd name="T46" fmla="*/ 1 w 71"/>
                <a:gd name="T47" fmla="*/ 0 h 68"/>
                <a:gd name="T48" fmla="*/ 1 w 71"/>
                <a:gd name="T49" fmla="*/ 0 h 68"/>
                <a:gd name="T50" fmla="*/ 1 w 71"/>
                <a:gd name="T51" fmla="*/ 0 h 68"/>
                <a:gd name="T52" fmla="*/ 1 w 71"/>
                <a:gd name="T53" fmla="*/ 1 h 68"/>
                <a:gd name="T54" fmla="*/ 1 w 71"/>
                <a:gd name="T55" fmla="*/ 1 h 68"/>
                <a:gd name="T56" fmla="*/ 1 w 71"/>
                <a:gd name="T57" fmla="*/ 1 h 68"/>
                <a:gd name="T58" fmla="*/ 2 w 71"/>
                <a:gd name="T59" fmla="*/ 1 h 68"/>
                <a:gd name="T60" fmla="*/ 2 w 71"/>
                <a:gd name="T61" fmla="*/ 1 h 68"/>
                <a:gd name="T62" fmla="*/ 2 w 71"/>
                <a:gd name="T63" fmla="*/ 1 h 68"/>
                <a:gd name="T64" fmla="*/ 2 w 71"/>
                <a:gd name="T65" fmla="*/ 1 h 68"/>
                <a:gd name="T66" fmla="*/ 1 w 71"/>
                <a:gd name="T67" fmla="*/ 1 h 68"/>
                <a:gd name="T68" fmla="*/ 1 w 71"/>
                <a:gd name="T69" fmla="*/ 1 h 68"/>
                <a:gd name="T70" fmla="*/ 1 w 71"/>
                <a:gd name="T71" fmla="*/ 1 h 68"/>
                <a:gd name="T72" fmla="*/ 1 w 71"/>
                <a:gd name="T73" fmla="*/ 1 h 68"/>
                <a:gd name="T74" fmla="*/ 1 w 71"/>
                <a:gd name="T75" fmla="*/ 1 h 68"/>
                <a:gd name="T76" fmla="*/ 1 w 71"/>
                <a:gd name="T77" fmla="*/ 1 h 68"/>
                <a:gd name="T78" fmla="*/ 1 w 71"/>
                <a:gd name="T79" fmla="*/ 1 h 68"/>
                <a:gd name="T80" fmla="*/ 1 w 71"/>
                <a:gd name="T81" fmla="*/ 1 h 68"/>
                <a:gd name="T82" fmla="*/ 1 w 71"/>
                <a:gd name="T83" fmla="*/ 1 h 68"/>
                <a:gd name="T84" fmla="*/ 1 w 71"/>
                <a:gd name="T85" fmla="*/ 1 h 68"/>
                <a:gd name="T86" fmla="*/ 1 w 71"/>
                <a:gd name="T87" fmla="*/ 1 h 68"/>
                <a:gd name="T88" fmla="*/ 1 w 71"/>
                <a:gd name="T89" fmla="*/ 1 h 68"/>
                <a:gd name="T90" fmla="*/ 1 w 71"/>
                <a:gd name="T91" fmla="*/ 1 h 68"/>
                <a:gd name="T92" fmla="*/ 2 w 71"/>
                <a:gd name="T93" fmla="*/ 1 h 68"/>
                <a:gd name="T94" fmla="*/ 1 w 71"/>
                <a:gd name="T95" fmla="*/ 1 h 68"/>
                <a:gd name="T96" fmla="*/ 1 w 71"/>
                <a:gd name="T97" fmla="*/ 1 h 68"/>
                <a:gd name="T98" fmla="*/ 1 w 71"/>
                <a:gd name="T99" fmla="*/ 1 h 68"/>
                <a:gd name="T100" fmla="*/ 1 w 71"/>
                <a:gd name="T101" fmla="*/ 1 h 68"/>
                <a:gd name="T102" fmla="*/ 1 w 71"/>
                <a:gd name="T103" fmla="*/ 1 h 68"/>
                <a:gd name="T104" fmla="*/ 1 w 71"/>
                <a:gd name="T105" fmla="*/ 1 h 68"/>
                <a:gd name="T106" fmla="*/ 1 w 71"/>
                <a:gd name="T107" fmla="*/ 1 h 68"/>
                <a:gd name="T108" fmla="*/ 1 w 71"/>
                <a:gd name="T109" fmla="*/ 1 h 68"/>
                <a:gd name="T110" fmla="*/ 1 w 71"/>
                <a:gd name="T111" fmla="*/ 1 h 68"/>
                <a:gd name="T112" fmla="*/ 1 w 71"/>
                <a:gd name="T113" fmla="*/ 1 h 68"/>
                <a:gd name="T114" fmla="*/ 1 w 71"/>
                <a:gd name="T115" fmla="*/ 1 h 68"/>
                <a:gd name="T116" fmla="*/ 1 w 71"/>
                <a:gd name="T117" fmla="*/ 1 h 68"/>
                <a:gd name="T118" fmla="*/ 1 w 71"/>
                <a:gd name="T119" fmla="*/ 1 h 68"/>
                <a:gd name="T120" fmla="*/ 1 w 71"/>
                <a:gd name="T121" fmla="*/ 1 h 68"/>
                <a:gd name="T122" fmla="*/ 1 w 71"/>
                <a:gd name="T123" fmla="*/ 1 h 68"/>
                <a:gd name="T124" fmla="*/ 1 w 71"/>
                <a:gd name="T125" fmla="*/ 1 h 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 h="68">
                  <a:moveTo>
                    <a:pt x="69" y="46"/>
                  </a:moveTo>
                  <a:lnTo>
                    <a:pt x="69" y="46"/>
                  </a:lnTo>
                  <a:lnTo>
                    <a:pt x="66" y="54"/>
                  </a:lnTo>
                  <a:lnTo>
                    <a:pt x="60" y="62"/>
                  </a:lnTo>
                  <a:lnTo>
                    <a:pt x="55" y="65"/>
                  </a:lnTo>
                  <a:lnTo>
                    <a:pt x="48" y="67"/>
                  </a:lnTo>
                  <a:lnTo>
                    <a:pt x="42" y="68"/>
                  </a:lnTo>
                  <a:lnTo>
                    <a:pt x="36" y="68"/>
                  </a:lnTo>
                  <a:lnTo>
                    <a:pt x="26" y="68"/>
                  </a:lnTo>
                  <a:lnTo>
                    <a:pt x="19" y="65"/>
                  </a:lnTo>
                  <a:lnTo>
                    <a:pt x="13" y="62"/>
                  </a:lnTo>
                  <a:lnTo>
                    <a:pt x="8" y="57"/>
                  </a:lnTo>
                  <a:lnTo>
                    <a:pt x="5" y="52"/>
                  </a:lnTo>
                  <a:lnTo>
                    <a:pt x="2" y="46"/>
                  </a:lnTo>
                  <a:lnTo>
                    <a:pt x="0" y="34"/>
                  </a:lnTo>
                  <a:lnTo>
                    <a:pt x="0" y="28"/>
                  </a:lnTo>
                  <a:lnTo>
                    <a:pt x="2" y="21"/>
                  </a:lnTo>
                  <a:lnTo>
                    <a:pt x="5" y="15"/>
                  </a:lnTo>
                  <a:lnTo>
                    <a:pt x="8" y="10"/>
                  </a:lnTo>
                  <a:lnTo>
                    <a:pt x="13" y="7"/>
                  </a:lnTo>
                  <a:lnTo>
                    <a:pt x="19" y="4"/>
                  </a:lnTo>
                  <a:lnTo>
                    <a:pt x="27" y="0"/>
                  </a:lnTo>
                  <a:lnTo>
                    <a:pt x="36" y="0"/>
                  </a:lnTo>
                  <a:lnTo>
                    <a:pt x="48" y="2"/>
                  </a:lnTo>
                  <a:lnTo>
                    <a:pt x="53" y="4"/>
                  </a:lnTo>
                  <a:lnTo>
                    <a:pt x="60" y="7"/>
                  </a:lnTo>
                  <a:lnTo>
                    <a:pt x="65" y="12"/>
                  </a:lnTo>
                  <a:lnTo>
                    <a:pt x="68" y="18"/>
                  </a:lnTo>
                  <a:lnTo>
                    <a:pt x="71" y="26"/>
                  </a:lnTo>
                  <a:lnTo>
                    <a:pt x="71" y="36"/>
                  </a:lnTo>
                  <a:lnTo>
                    <a:pt x="10" y="36"/>
                  </a:lnTo>
                  <a:lnTo>
                    <a:pt x="11" y="46"/>
                  </a:lnTo>
                  <a:lnTo>
                    <a:pt x="16" y="54"/>
                  </a:lnTo>
                  <a:lnTo>
                    <a:pt x="19" y="57"/>
                  </a:lnTo>
                  <a:lnTo>
                    <a:pt x="24" y="59"/>
                  </a:lnTo>
                  <a:lnTo>
                    <a:pt x="29" y="60"/>
                  </a:lnTo>
                  <a:lnTo>
                    <a:pt x="36" y="60"/>
                  </a:lnTo>
                  <a:lnTo>
                    <a:pt x="45" y="60"/>
                  </a:lnTo>
                  <a:lnTo>
                    <a:pt x="53" y="57"/>
                  </a:lnTo>
                  <a:lnTo>
                    <a:pt x="58" y="52"/>
                  </a:lnTo>
                  <a:lnTo>
                    <a:pt x="61" y="46"/>
                  </a:lnTo>
                  <a:lnTo>
                    <a:pt x="69" y="46"/>
                  </a:lnTo>
                  <a:close/>
                  <a:moveTo>
                    <a:pt x="63" y="29"/>
                  </a:moveTo>
                  <a:lnTo>
                    <a:pt x="63" y="29"/>
                  </a:lnTo>
                  <a:lnTo>
                    <a:pt x="61" y="25"/>
                  </a:lnTo>
                  <a:lnTo>
                    <a:pt x="58" y="20"/>
                  </a:lnTo>
                  <a:lnTo>
                    <a:pt x="57" y="15"/>
                  </a:lnTo>
                  <a:lnTo>
                    <a:pt x="53" y="13"/>
                  </a:lnTo>
                  <a:lnTo>
                    <a:pt x="45" y="8"/>
                  </a:lnTo>
                  <a:lnTo>
                    <a:pt x="36" y="8"/>
                  </a:lnTo>
                  <a:lnTo>
                    <a:pt x="27" y="8"/>
                  </a:lnTo>
                  <a:lnTo>
                    <a:pt x="19" y="13"/>
                  </a:lnTo>
                  <a:lnTo>
                    <a:pt x="16" y="17"/>
                  </a:lnTo>
                  <a:lnTo>
                    <a:pt x="13" y="20"/>
                  </a:lnTo>
                  <a:lnTo>
                    <a:pt x="11" y="25"/>
                  </a:lnTo>
                  <a:lnTo>
                    <a:pt x="10" y="29"/>
                  </a:lnTo>
                  <a:lnTo>
                    <a:pt x="63" y="29"/>
                  </a:lnTo>
                  <a:close/>
                </a:path>
              </a:pathLst>
            </a:custGeom>
            <a:solidFill>
              <a:schemeClr val="bg1"/>
            </a:solidFill>
            <a:ln w="9525">
              <a:noFill/>
              <a:round/>
              <a:headEnd/>
              <a:tailEnd/>
            </a:ln>
          </p:spPr>
          <p:txBody>
            <a:bodyPr/>
            <a:lstStyle/>
            <a:p>
              <a:endParaRPr lang="en-US"/>
            </a:p>
          </p:txBody>
        </p:sp>
        <p:sp>
          <p:nvSpPr>
            <p:cNvPr id="13" name="Freeform 40"/>
            <p:cNvSpPr>
              <a:spLocks/>
            </p:cNvSpPr>
            <p:nvPr userDrawn="1"/>
          </p:nvSpPr>
          <p:spPr bwMode="black">
            <a:xfrm>
              <a:off x="4480" y="4098"/>
              <a:ext cx="20" cy="33"/>
            </a:xfrm>
            <a:custGeom>
              <a:avLst/>
              <a:gdLst>
                <a:gd name="T0" fmla="*/ 0 w 41"/>
                <a:gd name="T1" fmla="*/ 0 h 67"/>
                <a:gd name="T2" fmla="*/ 0 w 41"/>
                <a:gd name="T3" fmla="*/ 0 h 67"/>
                <a:gd name="T4" fmla="*/ 0 w 41"/>
                <a:gd name="T5" fmla="*/ 0 h 67"/>
                <a:gd name="T6" fmla="*/ 0 w 41"/>
                <a:gd name="T7" fmla="*/ 0 h 67"/>
                <a:gd name="T8" fmla="*/ 0 w 41"/>
                <a:gd name="T9" fmla="*/ 0 h 67"/>
                <a:gd name="T10" fmla="*/ 0 w 41"/>
                <a:gd name="T11" fmla="*/ 0 h 67"/>
                <a:gd name="T12" fmla="*/ 0 w 41"/>
                <a:gd name="T13" fmla="*/ 0 h 67"/>
                <a:gd name="T14" fmla="*/ 0 w 41"/>
                <a:gd name="T15" fmla="*/ 0 h 67"/>
                <a:gd name="T16" fmla="*/ 0 w 41"/>
                <a:gd name="T17" fmla="*/ 0 h 67"/>
                <a:gd name="T18" fmla="*/ 0 w 41"/>
                <a:gd name="T19" fmla="*/ 0 h 67"/>
                <a:gd name="T20" fmla="*/ 0 w 41"/>
                <a:gd name="T21" fmla="*/ 0 h 67"/>
                <a:gd name="T22" fmla="*/ 0 w 41"/>
                <a:gd name="T23" fmla="*/ 0 h 67"/>
                <a:gd name="T24" fmla="*/ 0 w 41"/>
                <a:gd name="T25" fmla="*/ 0 h 67"/>
                <a:gd name="T26" fmla="*/ 0 w 41"/>
                <a:gd name="T27" fmla="*/ 0 h 67"/>
                <a:gd name="T28" fmla="*/ 0 w 41"/>
                <a:gd name="T29" fmla="*/ 0 h 67"/>
                <a:gd name="T30" fmla="*/ 0 w 41"/>
                <a:gd name="T31" fmla="*/ 0 h 67"/>
                <a:gd name="T32" fmla="*/ 0 w 41"/>
                <a:gd name="T33" fmla="*/ 0 h 67"/>
                <a:gd name="T34" fmla="*/ 0 w 41"/>
                <a:gd name="T35" fmla="*/ 0 h 67"/>
                <a:gd name="T36" fmla="*/ 0 w 41"/>
                <a:gd name="T37" fmla="*/ 0 h 67"/>
                <a:gd name="T38" fmla="*/ 0 w 41"/>
                <a:gd name="T39" fmla="*/ 0 h 67"/>
                <a:gd name="T40" fmla="*/ 0 w 41"/>
                <a:gd name="T41" fmla="*/ 0 h 67"/>
                <a:gd name="T42" fmla="*/ 0 w 41"/>
                <a:gd name="T43" fmla="*/ 1 h 67"/>
                <a:gd name="T44" fmla="*/ 0 w 41"/>
                <a:gd name="T45" fmla="*/ 1 h 67"/>
                <a:gd name="T46" fmla="*/ 0 w 41"/>
                <a:gd name="T47" fmla="*/ 0 h 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1" h="67">
                  <a:moveTo>
                    <a:pt x="0" y="2"/>
                  </a:moveTo>
                  <a:lnTo>
                    <a:pt x="10" y="2"/>
                  </a:lnTo>
                  <a:lnTo>
                    <a:pt x="10" y="17"/>
                  </a:lnTo>
                  <a:lnTo>
                    <a:pt x="13" y="12"/>
                  </a:lnTo>
                  <a:lnTo>
                    <a:pt x="18" y="5"/>
                  </a:lnTo>
                  <a:lnTo>
                    <a:pt x="25" y="2"/>
                  </a:lnTo>
                  <a:lnTo>
                    <a:pt x="34" y="0"/>
                  </a:lnTo>
                  <a:lnTo>
                    <a:pt x="41" y="0"/>
                  </a:lnTo>
                  <a:lnTo>
                    <a:pt x="41" y="10"/>
                  </a:lnTo>
                  <a:lnTo>
                    <a:pt x="33" y="8"/>
                  </a:lnTo>
                  <a:lnTo>
                    <a:pt x="25" y="10"/>
                  </a:lnTo>
                  <a:lnTo>
                    <a:pt x="17" y="15"/>
                  </a:lnTo>
                  <a:lnTo>
                    <a:pt x="15" y="18"/>
                  </a:lnTo>
                  <a:lnTo>
                    <a:pt x="12" y="21"/>
                  </a:lnTo>
                  <a:lnTo>
                    <a:pt x="10" y="28"/>
                  </a:lnTo>
                  <a:lnTo>
                    <a:pt x="10" y="34"/>
                  </a:lnTo>
                  <a:lnTo>
                    <a:pt x="10" y="67"/>
                  </a:lnTo>
                  <a:lnTo>
                    <a:pt x="0" y="67"/>
                  </a:lnTo>
                  <a:lnTo>
                    <a:pt x="0" y="2"/>
                  </a:lnTo>
                  <a:close/>
                </a:path>
              </a:pathLst>
            </a:custGeom>
            <a:solidFill>
              <a:schemeClr val="bg1"/>
            </a:solidFill>
            <a:ln w="9525">
              <a:noFill/>
              <a:round/>
              <a:headEnd/>
              <a:tailEnd/>
            </a:ln>
          </p:spPr>
          <p:txBody>
            <a:bodyPr/>
            <a:lstStyle/>
            <a:p>
              <a:endParaRPr lang="en-US"/>
            </a:p>
          </p:txBody>
        </p:sp>
        <p:sp>
          <p:nvSpPr>
            <p:cNvPr id="14" name="Freeform 41"/>
            <p:cNvSpPr>
              <a:spLocks noEditPoints="1"/>
            </p:cNvSpPr>
            <p:nvPr userDrawn="1"/>
          </p:nvSpPr>
          <p:spPr bwMode="black">
            <a:xfrm>
              <a:off x="4503" y="4087"/>
              <a:ext cx="4" cy="44"/>
            </a:xfrm>
            <a:custGeom>
              <a:avLst/>
              <a:gdLst>
                <a:gd name="T0" fmla="*/ 0 w 8"/>
                <a:gd name="T1" fmla="*/ 0 h 89"/>
                <a:gd name="T2" fmla="*/ 1 w 8"/>
                <a:gd name="T3" fmla="*/ 0 h 89"/>
                <a:gd name="T4" fmla="*/ 1 w 8"/>
                <a:gd name="T5" fmla="*/ 1 h 89"/>
                <a:gd name="T6" fmla="*/ 0 w 8"/>
                <a:gd name="T7" fmla="*/ 1 h 89"/>
                <a:gd name="T8" fmla="*/ 0 w 8"/>
                <a:gd name="T9" fmla="*/ 0 h 89"/>
                <a:gd name="T10" fmla="*/ 0 w 8"/>
                <a:gd name="T11" fmla="*/ 0 h 89"/>
                <a:gd name="T12" fmla="*/ 1 w 8"/>
                <a:gd name="T13" fmla="*/ 0 h 89"/>
                <a:gd name="T14" fmla="*/ 1 w 8"/>
                <a:gd name="T15" fmla="*/ 0 h 89"/>
                <a:gd name="T16" fmla="*/ 0 w 8"/>
                <a:gd name="T17" fmla="*/ 0 h 89"/>
                <a:gd name="T18" fmla="*/ 0 w 8"/>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89">
                  <a:moveTo>
                    <a:pt x="0" y="24"/>
                  </a:moveTo>
                  <a:lnTo>
                    <a:pt x="8" y="24"/>
                  </a:lnTo>
                  <a:lnTo>
                    <a:pt x="8" y="89"/>
                  </a:lnTo>
                  <a:lnTo>
                    <a:pt x="0" y="89"/>
                  </a:lnTo>
                  <a:lnTo>
                    <a:pt x="0" y="24"/>
                  </a:lnTo>
                  <a:close/>
                  <a:moveTo>
                    <a:pt x="0" y="0"/>
                  </a:moveTo>
                  <a:lnTo>
                    <a:pt x="8" y="0"/>
                  </a:lnTo>
                  <a:lnTo>
                    <a:pt x="8" y="13"/>
                  </a:lnTo>
                  <a:lnTo>
                    <a:pt x="0" y="13"/>
                  </a:lnTo>
                  <a:lnTo>
                    <a:pt x="0" y="0"/>
                  </a:lnTo>
                  <a:close/>
                </a:path>
              </a:pathLst>
            </a:custGeom>
            <a:solidFill>
              <a:schemeClr val="bg1"/>
            </a:solidFill>
            <a:ln w="9525">
              <a:noFill/>
              <a:round/>
              <a:headEnd/>
              <a:tailEnd/>
            </a:ln>
          </p:spPr>
          <p:txBody>
            <a:bodyPr/>
            <a:lstStyle/>
            <a:p>
              <a:endParaRPr lang="en-US"/>
            </a:p>
          </p:txBody>
        </p:sp>
        <p:sp>
          <p:nvSpPr>
            <p:cNvPr id="15" name="Freeform 42"/>
            <p:cNvSpPr>
              <a:spLocks/>
            </p:cNvSpPr>
            <p:nvPr userDrawn="1"/>
          </p:nvSpPr>
          <p:spPr bwMode="black">
            <a:xfrm>
              <a:off x="4513" y="4098"/>
              <a:ext cx="34" cy="34"/>
            </a:xfrm>
            <a:custGeom>
              <a:avLst/>
              <a:gdLst>
                <a:gd name="T0" fmla="*/ 2 w 67"/>
                <a:gd name="T1" fmla="*/ 1 h 68"/>
                <a:gd name="T2" fmla="*/ 2 w 67"/>
                <a:gd name="T3" fmla="*/ 1 h 68"/>
                <a:gd name="T4" fmla="*/ 2 w 67"/>
                <a:gd name="T5" fmla="*/ 1 h 68"/>
                <a:gd name="T6" fmla="*/ 1 w 67"/>
                <a:gd name="T7" fmla="*/ 1 h 68"/>
                <a:gd name="T8" fmla="*/ 1 w 67"/>
                <a:gd name="T9" fmla="*/ 1 h 68"/>
                <a:gd name="T10" fmla="*/ 1 w 67"/>
                <a:gd name="T11" fmla="*/ 2 h 68"/>
                <a:gd name="T12" fmla="*/ 1 w 67"/>
                <a:gd name="T13" fmla="*/ 2 h 68"/>
                <a:gd name="T14" fmla="*/ 1 w 67"/>
                <a:gd name="T15" fmla="*/ 2 h 68"/>
                <a:gd name="T16" fmla="*/ 1 w 67"/>
                <a:gd name="T17" fmla="*/ 2 h 68"/>
                <a:gd name="T18" fmla="*/ 1 w 67"/>
                <a:gd name="T19" fmla="*/ 2 h 68"/>
                <a:gd name="T20" fmla="*/ 1 w 67"/>
                <a:gd name="T21" fmla="*/ 2 h 68"/>
                <a:gd name="T22" fmla="*/ 1 w 67"/>
                <a:gd name="T23" fmla="*/ 1 h 68"/>
                <a:gd name="T24" fmla="*/ 1 w 67"/>
                <a:gd name="T25" fmla="*/ 1 h 68"/>
                <a:gd name="T26" fmla="*/ 1 w 67"/>
                <a:gd name="T27" fmla="*/ 1 h 68"/>
                <a:gd name="T28" fmla="*/ 1 w 67"/>
                <a:gd name="T29" fmla="*/ 1 h 68"/>
                <a:gd name="T30" fmla="*/ 0 w 67"/>
                <a:gd name="T31" fmla="*/ 1 h 68"/>
                <a:gd name="T32" fmla="*/ 0 w 67"/>
                <a:gd name="T33" fmla="*/ 1 h 68"/>
                <a:gd name="T34" fmla="*/ 0 w 67"/>
                <a:gd name="T35" fmla="*/ 1 h 68"/>
                <a:gd name="T36" fmla="*/ 0 w 67"/>
                <a:gd name="T37" fmla="*/ 1 h 68"/>
                <a:gd name="T38" fmla="*/ 1 w 67"/>
                <a:gd name="T39" fmla="*/ 1 h 68"/>
                <a:gd name="T40" fmla="*/ 1 w 67"/>
                <a:gd name="T41" fmla="*/ 1 h 68"/>
                <a:gd name="T42" fmla="*/ 1 w 67"/>
                <a:gd name="T43" fmla="*/ 1 h 68"/>
                <a:gd name="T44" fmla="*/ 1 w 67"/>
                <a:gd name="T45" fmla="*/ 1 h 68"/>
                <a:gd name="T46" fmla="*/ 1 w 67"/>
                <a:gd name="T47" fmla="*/ 1 h 68"/>
                <a:gd name="T48" fmla="*/ 1 w 67"/>
                <a:gd name="T49" fmla="*/ 0 h 68"/>
                <a:gd name="T50" fmla="*/ 1 w 67"/>
                <a:gd name="T51" fmla="*/ 0 h 68"/>
                <a:gd name="T52" fmla="*/ 1 w 67"/>
                <a:gd name="T53" fmla="*/ 0 h 68"/>
                <a:gd name="T54" fmla="*/ 1 w 67"/>
                <a:gd name="T55" fmla="*/ 0 h 68"/>
                <a:gd name="T56" fmla="*/ 1 w 67"/>
                <a:gd name="T57" fmla="*/ 1 h 68"/>
                <a:gd name="T58" fmla="*/ 1 w 67"/>
                <a:gd name="T59" fmla="*/ 1 h 68"/>
                <a:gd name="T60" fmla="*/ 1 w 67"/>
                <a:gd name="T61" fmla="*/ 1 h 68"/>
                <a:gd name="T62" fmla="*/ 2 w 67"/>
                <a:gd name="T63" fmla="*/ 1 h 68"/>
                <a:gd name="T64" fmla="*/ 2 w 67"/>
                <a:gd name="T65" fmla="*/ 1 h 68"/>
                <a:gd name="T66" fmla="*/ 1 w 67"/>
                <a:gd name="T67" fmla="*/ 1 h 68"/>
                <a:gd name="T68" fmla="*/ 1 w 67"/>
                <a:gd name="T69" fmla="*/ 1 h 68"/>
                <a:gd name="T70" fmla="*/ 1 w 67"/>
                <a:gd name="T71" fmla="*/ 1 h 68"/>
                <a:gd name="T72" fmla="*/ 1 w 67"/>
                <a:gd name="T73" fmla="*/ 1 h 68"/>
                <a:gd name="T74" fmla="*/ 1 w 67"/>
                <a:gd name="T75" fmla="*/ 1 h 68"/>
                <a:gd name="T76" fmla="*/ 1 w 67"/>
                <a:gd name="T77" fmla="*/ 1 h 68"/>
                <a:gd name="T78" fmla="*/ 1 w 67"/>
                <a:gd name="T79" fmla="*/ 1 h 68"/>
                <a:gd name="T80" fmla="*/ 1 w 67"/>
                <a:gd name="T81" fmla="*/ 1 h 68"/>
                <a:gd name="T82" fmla="*/ 1 w 67"/>
                <a:gd name="T83" fmla="*/ 1 h 68"/>
                <a:gd name="T84" fmla="*/ 1 w 67"/>
                <a:gd name="T85" fmla="*/ 1 h 68"/>
                <a:gd name="T86" fmla="*/ 1 w 67"/>
                <a:gd name="T87" fmla="*/ 1 h 68"/>
                <a:gd name="T88" fmla="*/ 1 w 67"/>
                <a:gd name="T89" fmla="*/ 1 h 68"/>
                <a:gd name="T90" fmla="*/ 1 w 67"/>
                <a:gd name="T91" fmla="*/ 1 h 68"/>
                <a:gd name="T92" fmla="*/ 1 w 67"/>
                <a:gd name="T93" fmla="*/ 1 h 68"/>
                <a:gd name="T94" fmla="*/ 1 w 67"/>
                <a:gd name="T95" fmla="*/ 1 h 68"/>
                <a:gd name="T96" fmla="*/ 1 w 67"/>
                <a:gd name="T97" fmla="*/ 1 h 68"/>
                <a:gd name="T98" fmla="*/ 1 w 67"/>
                <a:gd name="T99" fmla="*/ 1 h 68"/>
                <a:gd name="T100" fmla="*/ 1 w 67"/>
                <a:gd name="T101" fmla="*/ 1 h 68"/>
                <a:gd name="T102" fmla="*/ 1 w 67"/>
                <a:gd name="T103" fmla="*/ 1 h 68"/>
                <a:gd name="T104" fmla="*/ 1 w 67"/>
                <a:gd name="T105" fmla="*/ 1 h 68"/>
                <a:gd name="T106" fmla="*/ 1 w 67"/>
                <a:gd name="T107" fmla="*/ 1 h 68"/>
                <a:gd name="T108" fmla="*/ 1 w 67"/>
                <a:gd name="T109" fmla="*/ 1 h 68"/>
                <a:gd name="T110" fmla="*/ 1 w 67"/>
                <a:gd name="T111" fmla="*/ 1 h 68"/>
                <a:gd name="T112" fmla="*/ 1 w 67"/>
                <a:gd name="T113" fmla="*/ 1 h 68"/>
                <a:gd name="T114" fmla="*/ 1 w 67"/>
                <a:gd name="T115" fmla="*/ 1 h 68"/>
                <a:gd name="T116" fmla="*/ 1 w 67"/>
                <a:gd name="T117" fmla="*/ 1 h 68"/>
                <a:gd name="T118" fmla="*/ 1 w 67"/>
                <a:gd name="T119" fmla="*/ 1 h 68"/>
                <a:gd name="T120" fmla="*/ 1 w 67"/>
                <a:gd name="T121" fmla="*/ 1 h 68"/>
                <a:gd name="T122" fmla="*/ 2 w 67"/>
                <a:gd name="T123" fmla="*/ 1 h 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7" h="68">
                  <a:moveTo>
                    <a:pt x="67" y="44"/>
                  </a:moveTo>
                  <a:lnTo>
                    <a:pt x="67" y="44"/>
                  </a:lnTo>
                  <a:lnTo>
                    <a:pt x="66" y="50"/>
                  </a:lnTo>
                  <a:lnTo>
                    <a:pt x="59" y="59"/>
                  </a:lnTo>
                  <a:lnTo>
                    <a:pt x="56" y="63"/>
                  </a:lnTo>
                  <a:lnTo>
                    <a:pt x="50" y="67"/>
                  </a:lnTo>
                  <a:lnTo>
                    <a:pt x="43" y="68"/>
                  </a:lnTo>
                  <a:lnTo>
                    <a:pt x="35" y="68"/>
                  </a:lnTo>
                  <a:lnTo>
                    <a:pt x="27" y="68"/>
                  </a:lnTo>
                  <a:lnTo>
                    <a:pt x="21" y="67"/>
                  </a:lnTo>
                  <a:lnTo>
                    <a:pt x="14" y="63"/>
                  </a:lnTo>
                  <a:lnTo>
                    <a:pt x="9" y="59"/>
                  </a:lnTo>
                  <a:lnTo>
                    <a:pt x="4" y="54"/>
                  </a:lnTo>
                  <a:lnTo>
                    <a:pt x="1" y="49"/>
                  </a:lnTo>
                  <a:lnTo>
                    <a:pt x="0" y="42"/>
                  </a:lnTo>
                  <a:lnTo>
                    <a:pt x="0" y="34"/>
                  </a:lnTo>
                  <a:lnTo>
                    <a:pt x="0" y="28"/>
                  </a:lnTo>
                  <a:lnTo>
                    <a:pt x="1" y="21"/>
                  </a:lnTo>
                  <a:lnTo>
                    <a:pt x="4" y="15"/>
                  </a:lnTo>
                  <a:lnTo>
                    <a:pt x="8" y="10"/>
                  </a:lnTo>
                  <a:lnTo>
                    <a:pt x="13" y="5"/>
                  </a:lnTo>
                  <a:lnTo>
                    <a:pt x="19" y="2"/>
                  </a:lnTo>
                  <a:lnTo>
                    <a:pt x="27" y="0"/>
                  </a:lnTo>
                  <a:lnTo>
                    <a:pt x="35" y="0"/>
                  </a:lnTo>
                  <a:lnTo>
                    <a:pt x="43" y="0"/>
                  </a:lnTo>
                  <a:lnTo>
                    <a:pt x="50" y="2"/>
                  </a:lnTo>
                  <a:lnTo>
                    <a:pt x="55" y="5"/>
                  </a:lnTo>
                  <a:lnTo>
                    <a:pt x="59" y="8"/>
                  </a:lnTo>
                  <a:lnTo>
                    <a:pt x="66" y="15"/>
                  </a:lnTo>
                  <a:lnTo>
                    <a:pt x="67" y="23"/>
                  </a:lnTo>
                  <a:lnTo>
                    <a:pt x="58" y="23"/>
                  </a:lnTo>
                  <a:lnTo>
                    <a:pt x="55" y="17"/>
                  </a:lnTo>
                  <a:lnTo>
                    <a:pt x="50" y="12"/>
                  </a:lnTo>
                  <a:lnTo>
                    <a:pt x="43" y="8"/>
                  </a:lnTo>
                  <a:lnTo>
                    <a:pt x="35" y="8"/>
                  </a:lnTo>
                  <a:lnTo>
                    <a:pt x="29" y="8"/>
                  </a:lnTo>
                  <a:lnTo>
                    <a:pt x="24" y="10"/>
                  </a:lnTo>
                  <a:lnTo>
                    <a:pt x="19" y="12"/>
                  </a:lnTo>
                  <a:lnTo>
                    <a:pt x="16" y="15"/>
                  </a:lnTo>
                  <a:lnTo>
                    <a:pt x="13" y="20"/>
                  </a:lnTo>
                  <a:lnTo>
                    <a:pt x="9" y="25"/>
                  </a:lnTo>
                  <a:lnTo>
                    <a:pt x="8" y="34"/>
                  </a:lnTo>
                  <a:lnTo>
                    <a:pt x="9" y="41"/>
                  </a:lnTo>
                  <a:lnTo>
                    <a:pt x="11" y="46"/>
                  </a:lnTo>
                  <a:lnTo>
                    <a:pt x="13" y="50"/>
                  </a:lnTo>
                  <a:lnTo>
                    <a:pt x="16" y="54"/>
                  </a:lnTo>
                  <a:lnTo>
                    <a:pt x="19" y="57"/>
                  </a:lnTo>
                  <a:lnTo>
                    <a:pt x="24" y="59"/>
                  </a:lnTo>
                  <a:lnTo>
                    <a:pt x="29" y="60"/>
                  </a:lnTo>
                  <a:lnTo>
                    <a:pt x="35" y="60"/>
                  </a:lnTo>
                  <a:lnTo>
                    <a:pt x="45" y="60"/>
                  </a:lnTo>
                  <a:lnTo>
                    <a:pt x="51" y="55"/>
                  </a:lnTo>
                  <a:lnTo>
                    <a:pt x="56" y="50"/>
                  </a:lnTo>
                  <a:lnTo>
                    <a:pt x="59" y="44"/>
                  </a:lnTo>
                  <a:lnTo>
                    <a:pt x="67" y="44"/>
                  </a:lnTo>
                  <a:close/>
                </a:path>
              </a:pathLst>
            </a:custGeom>
            <a:solidFill>
              <a:schemeClr val="bg1"/>
            </a:solidFill>
            <a:ln w="9525">
              <a:noFill/>
              <a:round/>
              <a:headEnd/>
              <a:tailEnd/>
            </a:ln>
          </p:spPr>
          <p:txBody>
            <a:bodyPr/>
            <a:lstStyle/>
            <a:p>
              <a:endParaRPr lang="en-US"/>
            </a:p>
          </p:txBody>
        </p:sp>
        <p:sp>
          <p:nvSpPr>
            <p:cNvPr id="16" name="Freeform 43"/>
            <p:cNvSpPr>
              <a:spLocks noEditPoints="1"/>
            </p:cNvSpPr>
            <p:nvPr userDrawn="1"/>
          </p:nvSpPr>
          <p:spPr bwMode="black">
            <a:xfrm>
              <a:off x="4551" y="4098"/>
              <a:ext cx="36" cy="34"/>
            </a:xfrm>
            <a:custGeom>
              <a:avLst/>
              <a:gdLst>
                <a:gd name="T0" fmla="*/ 1 w 72"/>
                <a:gd name="T1" fmla="*/ 1 h 68"/>
                <a:gd name="T2" fmla="*/ 1 w 72"/>
                <a:gd name="T3" fmla="*/ 1 h 68"/>
                <a:gd name="T4" fmla="*/ 1 w 72"/>
                <a:gd name="T5" fmla="*/ 1 h 68"/>
                <a:gd name="T6" fmla="*/ 1 w 72"/>
                <a:gd name="T7" fmla="*/ 0 h 68"/>
                <a:gd name="T8" fmla="*/ 1 w 72"/>
                <a:gd name="T9" fmla="*/ 1 h 68"/>
                <a:gd name="T10" fmla="*/ 1 w 72"/>
                <a:gd name="T11" fmla="*/ 1 h 68"/>
                <a:gd name="T12" fmla="*/ 1 w 72"/>
                <a:gd name="T13" fmla="*/ 1 h 68"/>
                <a:gd name="T14" fmla="*/ 1 w 72"/>
                <a:gd name="T15" fmla="*/ 1 h 68"/>
                <a:gd name="T16" fmla="*/ 1 w 72"/>
                <a:gd name="T17" fmla="*/ 1 h 68"/>
                <a:gd name="T18" fmla="*/ 2 w 72"/>
                <a:gd name="T19" fmla="*/ 1 h 68"/>
                <a:gd name="T20" fmla="*/ 2 w 72"/>
                <a:gd name="T21" fmla="*/ 2 h 68"/>
                <a:gd name="T22" fmla="*/ 1 w 72"/>
                <a:gd name="T23" fmla="*/ 2 h 68"/>
                <a:gd name="T24" fmla="*/ 1 w 72"/>
                <a:gd name="T25" fmla="*/ 2 h 68"/>
                <a:gd name="T26" fmla="*/ 1 w 72"/>
                <a:gd name="T27" fmla="*/ 1 h 68"/>
                <a:gd name="T28" fmla="*/ 1 w 72"/>
                <a:gd name="T29" fmla="*/ 1 h 68"/>
                <a:gd name="T30" fmla="*/ 1 w 72"/>
                <a:gd name="T31" fmla="*/ 1 h 68"/>
                <a:gd name="T32" fmla="*/ 1 w 72"/>
                <a:gd name="T33" fmla="*/ 2 h 68"/>
                <a:gd name="T34" fmla="*/ 1 w 72"/>
                <a:gd name="T35" fmla="*/ 2 h 68"/>
                <a:gd name="T36" fmla="*/ 1 w 72"/>
                <a:gd name="T37" fmla="*/ 2 h 68"/>
                <a:gd name="T38" fmla="*/ 1 w 72"/>
                <a:gd name="T39" fmla="*/ 1 h 68"/>
                <a:gd name="T40" fmla="*/ 0 w 72"/>
                <a:gd name="T41" fmla="*/ 1 h 68"/>
                <a:gd name="T42" fmla="*/ 0 w 72"/>
                <a:gd name="T43" fmla="*/ 1 h 68"/>
                <a:gd name="T44" fmla="*/ 1 w 72"/>
                <a:gd name="T45" fmla="*/ 1 h 68"/>
                <a:gd name="T46" fmla="*/ 1 w 72"/>
                <a:gd name="T47" fmla="*/ 1 h 68"/>
                <a:gd name="T48" fmla="*/ 1 w 72"/>
                <a:gd name="T49" fmla="*/ 1 h 68"/>
                <a:gd name="T50" fmla="*/ 1 w 72"/>
                <a:gd name="T51" fmla="*/ 1 h 68"/>
                <a:gd name="T52" fmla="*/ 1 w 72"/>
                <a:gd name="T53" fmla="*/ 1 h 68"/>
                <a:gd name="T54" fmla="*/ 1 w 72"/>
                <a:gd name="T55" fmla="*/ 1 h 68"/>
                <a:gd name="T56" fmla="*/ 1 w 72"/>
                <a:gd name="T57" fmla="*/ 1 h 68"/>
                <a:gd name="T58" fmla="*/ 1 w 72"/>
                <a:gd name="T59" fmla="*/ 1 h 68"/>
                <a:gd name="T60" fmla="*/ 1 w 72"/>
                <a:gd name="T61" fmla="*/ 1 h 68"/>
                <a:gd name="T62" fmla="*/ 1 w 72"/>
                <a:gd name="T63" fmla="*/ 1 h 68"/>
                <a:gd name="T64" fmla="*/ 1 w 72"/>
                <a:gd name="T65" fmla="*/ 1 h 68"/>
                <a:gd name="T66" fmla="*/ 1 w 72"/>
                <a:gd name="T67" fmla="*/ 1 h 68"/>
                <a:gd name="T68" fmla="*/ 1 w 72"/>
                <a:gd name="T69" fmla="*/ 1 h 68"/>
                <a:gd name="T70" fmla="*/ 1 w 72"/>
                <a:gd name="T71" fmla="*/ 1 h 68"/>
                <a:gd name="T72" fmla="*/ 1 w 72"/>
                <a:gd name="T73" fmla="*/ 1 h 68"/>
                <a:gd name="T74" fmla="*/ 1 w 72"/>
                <a:gd name="T75" fmla="*/ 1 h 68"/>
                <a:gd name="T76" fmla="*/ 1 w 72"/>
                <a:gd name="T77" fmla="*/ 1 h 68"/>
                <a:gd name="T78" fmla="*/ 1 w 72"/>
                <a:gd name="T79" fmla="*/ 1 h 68"/>
                <a:gd name="T80" fmla="*/ 1 w 72"/>
                <a:gd name="T81" fmla="*/ 1 h 68"/>
                <a:gd name="T82" fmla="*/ 1 w 72"/>
                <a:gd name="T83" fmla="*/ 1 h 68"/>
                <a:gd name="T84" fmla="*/ 1 w 72"/>
                <a:gd name="T85" fmla="*/ 1 h 68"/>
                <a:gd name="T86" fmla="*/ 1 w 72"/>
                <a:gd name="T87" fmla="*/ 1 h 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 h="68">
                  <a:moveTo>
                    <a:pt x="1" y="21"/>
                  </a:moveTo>
                  <a:lnTo>
                    <a:pt x="1" y="21"/>
                  </a:lnTo>
                  <a:lnTo>
                    <a:pt x="4" y="13"/>
                  </a:lnTo>
                  <a:lnTo>
                    <a:pt x="6" y="8"/>
                  </a:lnTo>
                  <a:lnTo>
                    <a:pt x="9" y="5"/>
                  </a:lnTo>
                  <a:lnTo>
                    <a:pt x="14" y="4"/>
                  </a:lnTo>
                  <a:lnTo>
                    <a:pt x="19" y="2"/>
                  </a:lnTo>
                  <a:lnTo>
                    <a:pt x="32" y="0"/>
                  </a:lnTo>
                  <a:lnTo>
                    <a:pt x="46" y="2"/>
                  </a:lnTo>
                  <a:lnTo>
                    <a:pt x="56" y="5"/>
                  </a:lnTo>
                  <a:lnTo>
                    <a:pt x="58" y="8"/>
                  </a:lnTo>
                  <a:lnTo>
                    <a:pt x="61" y="12"/>
                  </a:lnTo>
                  <a:lnTo>
                    <a:pt x="63" y="20"/>
                  </a:lnTo>
                  <a:lnTo>
                    <a:pt x="63" y="54"/>
                  </a:lnTo>
                  <a:lnTo>
                    <a:pt x="63" y="59"/>
                  </a:lnTo>
                  <a:lnTo>
                    <a:pt x="64" y="60"/>
                  </a:lnTo>
                  <a:lnTo>
                    <a:pt x="67" y="60"/>
                  </a:lnTo>
                  <a:lnTo>
                    <a:pt x="72" y="60"/>
                  </a:lnTo>
                  <a:lnTo>
                    <a:pt x="72" y="67"/>
                  </a:lnTo>
                  <a:lnTo>
                    <a:pt x="64" y="67"/>
                  </a:lnTo>
                  <a:lnTo>
                    <a:pt x="59" y="67"/>
                  </a:lnTo>
                  <a:lnTo>
                    <a:pt x="56" y="63"/>
                  </a:lnTo>
                  <a:lnTo>
                    <a:pt x="55" y="60"/>
                  </a:lnTo>
                  <a:lnTo>
                    <a:pt x="55" y="55"/>
                  </a:lnTo>
                  <a:lnTo>
                    <a:pt x="51" y="60"/>
                  </a:lnTo>
                  <a:lnTo>
                    <a:pt x="46" y="63"/>
                  </a:lnTo>
                  <a:lnTo>
                    <a:pt x="37" y="67"/>
                  </a:lnTo>
                  <a:lnTo>
                    <a:pt x="24" y="68"/>
                  </a:lnTo>
                  <a:lnTo>
                    <a:pt x="16" y="68"/>
                  </a:lnTo>
                  <a:lnTo>
                    <a:pt x="8" y="65"/>
                  </a:lnTo>
                  <a:lnTo>
                    <a:pt x="4" y="62"/>
                  </a:lnTo>
                  <a:lnTo>
                    <a:pt x="1" y="59"/>
                  </a:lnTo>
                  <a:lnTo>
                    <a:pt x="0" y="54"/>
                  </a:lnTo>
                  <a:lnTo>
                    <a:pt x="0" y="49"/>
                  </a:lnTo>
                  <a:lnTo>
                    <a:pt x="0" y="44"/>
                  </a:lnTo>
                  <a:lnTo>
                    <a:pt x="3" y="39"/>
                  </a:lnTo>
                  <a:lnTo>
                    <a:pt x="6" y="36"/>
                  </a:lnTo>
                  <a:lnTo>
                    <a:pt x="9" y="33"/>
                  </a:lnTo>
                  <a:lnTo>
                    <a:pt x="21" y="29"/>
                  </a:lnTo>
                  <a:lnTo>
                    <a:pt x="32" y="29"/>
                  </a:lnTo>
                  <a:lnTo>
                    <a:pt x="43" y="28"/>
                  </a:lnTo>
                  <a:lnTo>
                    <a:pt x="50" y="26"/>
                  </a:lnTo>
                  <a:lnTo>
                    <a:pt x="53" y="25"/>
                  </a:lnTo>
                  <a:lnTo>
                    <a:pt x="53" y="20"/>
                  </a:lnTo>
                  <a:lnTo>
                    <a:pt x="53" y="15"/>
                  </a:lnTo>
                  <a:lnTo>
                    <a:pt x="48" y="10"/>
                  </a:lnTo>
                  <a:lnTo>
                    <a:pt x="42" y="8"/>
                  </a:lnTo>
                  <a:lnTo>
                    <a:pt x="32" y="8"/>
                  </a:lnTo>
                  <a:lnTo>
                    <a:pt x="22" y="8"/>
                  </a:lnTo>
                  <a:lnTo>
                    <a:pt x="16" y="12"/>
                  </a:lnTo>
                  <a:lnTo>
                    <a:pt x="13" y="15"/>
                  </a:lnTo>
                  <a:lnTo>
                    <a:pt x="11" y="21"/>
                  </a:lnTo>
                  <a:lnTo>
                    <a:pt x="1" y="21"/>
                  </a:lnTo>
                  <a:close/>
                  <a:moveTo>
                    <a:pt x="53" y="31"/>
                  </a:moveTo>
                  <a:lnTo>
                    <a:pt x="53" y="31"/>
                  </a:lnTo>
                  <a:lnTo>
                    <a:pt x="50" y="33"/>
                  </a:lnTo>
                  <a:lnTo>
                    <a:pt x="45" y="34"/>
                  </a:lnTo>
                  <a:lnTo>
                    <a:pt x="25" y="36"/>
                  </a:lnTo>
                  <a:lnTo>
                    <a:pt x="17" y="38"/>
                  </a:lnTo>
                  <a:lnTo>
                    <a:pt x="13" y="41"/>
                  </a:lnTo>
                  <a:lnTo>
                    <a:pt x="9" y="44"/>
                  </a:lnTo>
                  <a:lnTo>
                    <a:pt x="8" y="49"/>
                  </a:lnTo>
                  <a:lnTo>
                    <a:pt x="9" y="55"/>
                  </a:lnTo>
                  <a:lnTo>
                    <a:pt x="14" y="59"/>
                  </a:lnTo>
                  <a:lnTo>
                    <a:pt x="19" y="62"/>
                  </a:lnTo>
                  <a:lnTo>
                    <a:pt x="27" y="62"/>
                  </a:lnTo>
                  <a:lnTo>
                    <a:pt x="37" y="60"/>
                  </a:lnTo>
                  <a:lnTo>
                    <a:pt x="45" y="57"/>
                  </a:lnTo>
                  <a:lnTo>
                    <a:pt x="48" y="54"/>
                  </a:lnTo>
                  <a:lnTo>
                    <a:pt x="51" y="50"/>
                  </a:lnTo>
                  <a:lnTo>
                    <a:pt x="53" y="46"/>
                  </a:lnTo>
                  <a:lnTo>
                    <a:pt x="53" y="42"/>
                  </a:lnTo>
                  <a:lnTo>
                    <a:pt x="53" y="31"/>
                  </a:lnTo>
                  <a:close/>
                </a:path>
              </a:pathLst>
            </a:custGeom>
            <a:solidFill>
              <a:schemeClr val="bg1"/>
            </a:solidFill>
            <a:ln w="9525">
              <a:noFill/>
              <a:round/>
              <a:headEnd/>
              <a:tailEnd/>
            </a:ln>
          </p:spPr>
          <p:txBody>
            <a:bodyPr/>
            <a:lstStyle/>
            <a:p>
              <a:endParaRPr lang="en-US"/>
            </a:p>
          </p:txBody>
        </p:sp>
        <p:sp>
          <p:nvSpPr>
            <p:cNvPr id="17" name="Freeform 44"/>
            <p:cNvSpPr>
              <a:spLocks/>
            </p:cNvSpPr>
            <p:nvPr userDrawn="1"/>
          </p:nvSpPr>
          <p:spPr bwMode="black">
            <a:xfrm>
              <a:off x="4590" y="4098"/>
              <a:ext cx="32" cy="33"/>
            </a:xfrm>
            <a:custGeom>
              <a:avLst/>
              <a:gdLst>
                <a:gd name="T0" fmla="*/ 1 w 63"/>
                <a:gd name="T1" fmla="*/ 0 h 67"/>
                <a:gd name="T2" fmla="*/ 1 w 63"/>
                <a:gd name="T3" fmla="*/ 0 h 67"/>
                <a:gd name="T4" fmla="*/ 1 w 63"/>
                <a:gd name="T5" fmla="*/ 0 h 67"/>
                <a:gd name="T6" fmla="*/ 1 w 63"/>
                <a:gd name="T7" fmla="*/ 0 h 67"/>
                <a:gd name="T8" fmla="*/ 1 w 63"/>
                <a:gd name="T9" fmla="*/ 0 h 67"/>
                <a:gd name="T10" fmla="*/ 1 w 63"/>
                <a:gd name="T11" fmla="*/ 0 h 67"/>
                <a:gd name="T12" fmla="*/ 1 w 63"/>
                <a:gd name="T13" fmla="*/ 0 h 67"/>
                <a:gd name="T14" fmla="*/ 1 w 63"/>
                <a:gd name="T15" fmla="*/ 0 h 67"/>
                <a:gd name="T16" fmla="*/ 1 w 63"/>
                <a:gd name="T17" fmla="*/ 0 h 67"/>
                <a:gd name="T18" fmla="*/ 1 w 63"/>
                <a:gd name="T19" fmla="*/ 0 h 67"/>
                <a:gd name="T20" fmla="*/ 1 w 63"/>
                <a:gd name="T21" fmla="*/ 0 h 67"/>
                <a:gd name="T22" fmla="*/ 1 w 63"/>
                <a:gd name="T23" fmla="*/ 0 h 67"/>
                <a:gd name="T24" fmla="*/ 1 w 63"/>
                <a:gd name="T25" fmla="*/ 0 h 67"/>
                <a:gd name="T26" fmla="*/ 1 w 63"/>
                <a:gd name="T27" fmla="*/ 1 h 67"/>
                <a:gd name="T28" fmla="*/ 0 w 63"/>
                <a:gd name="T29" fmla="*/ 1 h 67"/>
                <a:gd name="T30" fmla="*/ 0 w 63"/>
                <a:gd name="T31" fmla="*/ 0 h 67"/>
                <a:gd name="T32" fmla="*/ 1 w 63"/>
                <a:gd name="T33" fmla="*/ 0 h 67"/>
                <a:gd name="T34" fmla="*/ 1 w 63"/>
                <a:gd name="T35" fmla="*/ 0 h 67"/>
                <a:gd name="T36" fmla="*/ 1 w 63"/>
                <a:gd name="T37" fmla="*/ 0 h 67"/>
                <a:gd name="T38" fmla="*/ 1 w 63"/>
                <a:gd name="T39" fmla="*/ 0 h 67"/>
                <a:gd name="T40" fmla="*/ 1 w 63"/>
                <a:gd name="T41" fmla="*/ 0 h 67"/>
                <a:gd name="T42" fmla="*/ 1 w 63"/>
                <a:gd name="T43" fmla="*/ 0 h 67"/>
                <a:gd name="T44" fmla="*/ 1 w 63"/>
                <a:gd name="T45" fmla="*/ 0 h 67"/>
                <a:gd name="T46" fmla="*/ 1 w 63"/>
                <a:gd name="T47" fmla="*/ 0 h 67"/>
                <a:gd name="T48" fmla="*/ 1 w 63"/>
                <a:gd name="T49" fmla="*/ 0 h 67"/>
                <a:gd name="T50" fmla="*/ 1 w 63"/>
                <a:gd name="T51" fmla="*/ 0 h 67"/>
                <a:gd name="T52" fmla="*/ 1 w 63"/>
                <a:gd name="T53" fmla="*/ 0 h 67"/>
                <a:gd name="T54" fmla="*/ 1 w 63"/>
                <a:gd name="T55" fmla="*/ 0 h 67"/>
                <a:gd name="T56" fmla="*/ 1 w 63"/>
                <a:gd name="T57" fmla="*/ 0 h 67"/>
                <a:gd name="T58" fmla="*/ 1 w 63"/>
                <a:gd name="T59" fmla="*/ 0 h 67"/>
                <a:gd name="T60" fmla="*/ 1 w 63"/>
                <a:gd name="T61" fmla="*/ 0 h 67"/>
                <a:gd name="T62" fmla="*/ 1 w 63"/>
                <a:gd name="T63" fmla="*/ 0 h 67"/>
                <a:gd name="T64" fmla="*/ 1 w 63"/>
                <a:gd name="T65" fmla="*/ 1 h 67"/>
                <a:gd name="T66" fmla="*/ 1 w 63"/>
                <a:gd name="T67" fmla="*/ 1 h 67"/>
                <a:gd name="T68" fmla="*/ 1 w 63"/>
                <a:gd name="T69" fmla="*/ 0 h 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3" h="67">
                  <a:moveTo>
                    <a:pt x="55" y="25"/>
                  </a:moveTo>
                  <a:lnTo>
                    <a:pt x="55" y="25"/>
                  </a:lnTo>
                  <a:lnTo>
                    <a:pt x="53" y="17"/>
                  </a:lnTo>
                  <a:lnTo>
                    <a:pt x="48" y="12"/>
                  </a:lnTo>
                  <a:lnTo>
                    <a:pt x="42" y="8"/>
                  </a:lnTo>
                  <a:lnTo>
                    <a:pt x="35" y="8"/>
                  </a:lnTo>
                  <a:lnTo>
                    <a:pt x="22" y="10"/>
                  </a:lnTo>
                  <a:lnTo>
                    <a:pt x="18" y="12"/>
                  </a:lnTo>
                  <a:lnTo>
                    <a:pt x="14" y="15"/>
                  </a:lnTo>
                  <a:lnTo>
                    <a:pt x="11" y="18"/>
                  </a:lnTo>
                  <a:lnTo>
                    <a:pt x="9" y="21"/>
                  </a:lnTo>
                  <a:lnTo>
                    <a:pt x="8" y="31"/>
                  </a:lnTo>
                  <a:lnTo>
                    <a:pt x="8" y="67"/>
                  </a:lnTo>
                  <a:lnTo>
                    <a:pt x="0" y="67"/>
                  </a:lnTo>
                  <a:lnTo>
                    <a:pt x="0" y="2"/>
                  </a:lnTo>
                  <a:lnTo>
                    <a:pt x="8" y="2"/>
                  </a:lnTo>
                  <a:lnTo>
                    <a:pt x="8" y="15"/>
                  </a:lnTo>
                  <a:lnTo>
                    <a:pt x="13" y="10"/>
                  </a:lnTo>
                  <a:lnTo>
                    <a:pt x="18" y="5"/>
                  </a:lnTo>
                  <a:lnTo>
                    <a:pt x="26" y="2"/>
                  </a:lnTo>
                  <a:lnTo>
                    <a:pt x="35" y="0"/>
                  </a:lnTo>
                  <a:lnTo>
                    <a:pt x="43" y="0"/>
                  </a:lnTo>
                  <a:lnTo>
                    <a:pt x="48" y="2"/>
                  </a:lnTo>
                  <a:lnTo>
                    <a:pt x="53" y="5"/>
                  </a:lnTo>
                  <a:lnTo>
                    <a:pt x="58" y="7"/>
                  </a:lnTo>
                  <a:lnTo>
                    <a:pt x="60" y="12"/>
                  </a:lnTo>
                  <a:lnTo>
                    <a:pt x="61" y="17"/>
                  </a:lnTo>
                  <a:lnTo>
                    <a:pt x="63" y="26"/>
                  </a:lnTo>
                  <a:lnTo>
                    <a:pt x="63" y="67"/>
                  </a:lnTo>
                  <a:lnTo>
                    <a:pt x="55" y="67"/>
                  </a:lnTo>
                  <a:lnTo>
                    <a:pt x="55" y="25"/>
                  </a:lnTo>
                  <a:close/>
                </a:path>
              </a:pathLst>
            </a:custGeom>
            <a:solidFill>
              <a:schemeClr val="bg1"/>
            </a:solidFill>
            <a:ln w="9525">
              <a:noFill/>
              <a:round/>
              <a:headEnd/>
              <a:tailEnd/>
            </a:ln>
          </p:spPr>
          <p:txBody>
            <a:bodyPr/>
            <a:lstStyle/>
            <a:p>
              <a:endParaRPr lang="en-US"/>
            </a:p>
          </p:txBody>
        </p:sp>
        <p:sp>
          <p:nvSpPr>
            <p:cNvPr id="18" name="Freeform 45"/>
            <p:cNvSpPr>
              <a:spLocks/>
            </p:cNvSpPr>
            <p:nvPr userDrawn="1"/>
          </p:nvSpPr>
          <p:spPr bwMode="black">
            <a:xfrm>
              <a:off x="4645" y="4086"/>
              <a:ext cx="52" cy="47"/>
            </a:xfrm>
            <a:custGeom>
              <a:avLst/>
              <a:gdLst>
                <a:gd name="T0" fmla="*/ 1 w 105"/>
                <a:gd name="T1" fmla="*/ 1 h 94"/>
                <a:gd name="T2" fmla="*/ 1 w 105"/>
                <a:gd name="T3" fmla="*/ 1 h 94"/>
                <a:gd name="T4" fmla="*/ 0 w 105"/>
                <a:gd name="T5" fmla="*/ 1 h 94"/>
                <a:gd name="T6" fmla="*/ 0 w 105"/>
                <a:gd name="T7" fmla="*/ 1 h 94"/>
                <a:gd name="T8" fmla="*/ 0 w 105"/>
                <a:gd name="T9" fmla="*/ 1 h 94"/>
                <a:gd name="T10" fmla="*/ 0 w 105"/>
                <a:gd name="T11" fmla="*/ 1 h 94"/>
                <a:gd name="T12" fmla="*/ 0 w 105"/>
                <a:gd name="T13" fmla="*/ 1 h 94"/>
                <a:gd name="T14" fmla="*/ 0 w 105"/>
                <a:gd name="T15" fmla="*/ 1 h 94"/>
                <a:gd name="T16" fmla="*/ 0 w 105"/>
                <a:gd name="T17" fmla="*/ 2 h 94"/>
                <a:gd name="T18" fmla="*/ 0 w 105"/>
                <a:gd name="T19" fmla="*/ 2 h 94"/>
                <a:gd name="T20" fmla="*/ 0 w 105"/>
                <a:gd name="T21" fmla="*/ 2 h 94"/>
                <a:gd name="T22" fmla="*/ 0 w 105"/>
                <a:gd name="T23" fmla="*/ 2 h 94"/>
                <a:gd name="T24" fmla="*/ 1 w 105"/>
                <a:gd name="T25" fmla="*/ 2 h 94"/>
                <a:gd name="T26" fmla="*/ 1 w 105"/>
                <a:gd name="T27" fmla="*/ 1 h 94"/>
                <a:gd name="T28" fmla="*/ 1 w 105"/>
                <a:gd name="T29" fmla="*/ 1 h 94"/>
                <a:gd name="T30" fmla="*/ 1 w 105"/>
                <a:gd name="T31" fmla="*/ 2 h 94"/>
                <a:gd name="T32" fmla="*/ 1 w 105"/>
                <a:gd name="T33" fmla="*/ 2 h 94"/>
                <a:gd name="T34" fmla="*/ 1 w 105"/>
                <a:gd name="T35" fmla="*/ 2 h 94"/>
                <a:gd name="T36" fmla="*/ 0 w 105"/>
                <a:gd name="T37" fmla="*/ 2 h 94"/>
                <a:gd name="T38" fmla="*/ 0 w 105"/>
                <a:gd name="T39" fmla="*/ 2 h 94"/>
                <a:gd name="T40" fmla="*/ 0 w 105"/>
                <a:gd name="T41" fmla="*/ 2 h 94"/>
                <a:gd name="T42" fmla="*/ 0 w 105"/>
                <a:gd name="T43" fmla="*/ 2 h 94"/>
                <a:gd name="T44" fmla="*/ 0 w 105"/>
                <a:gd name="T45" fmla="*/ 1 h 94"/>
                <a:gd name="T46" fmla="*/ 0 w 105"/>
                <a:gd name="T47" fmla="*/ 1 h 94"/>
                <a:gd name="T48" fmla="*/ 0 w 105"/>
                <a:gd name="T49" fmla="*/ 1 h 94"/>
                <a:gd name="T50" fmla="*/ 0 w 105"/>
                <a:gd name="T51" fmla="*/ 1 h 94"/>
                <a:gd name="T52" fmla="*/ 0 w 105"/>
                <a:gd name="T53" fmla="*/ 1 h 94"/>
                <a:gd name="T54" fmla="*/ 0 w 105"/>
                <a:gd name="T55" fmla="*/ 0 h 94"/>
                <a:gd name="T56" fmla="*/ 1 w 105"/>
                <a:gd name="T57" fmla="*/ 0 h 94"/>
                <a:gd name="T58" fmla="*/ 1 w 105"/>
                <a:gd name="T59" fmla="*/ 1 h 94"/>
                <a:gd name="T60" fmla="*/ 1 w 105"/>
                <a:gd name="T61" fmla="*/ 1 h 94"/>
                <a:gd name="T62" fmla="*/ 1 w 105"/>
                <a:gd name="T63" fmla="*/ 1 h 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 h="94">
                  <a:moveTo>
                    <a:pt x="79" y="36"/>
                  </a:moveTo>
                  <a:lnTo>
                    <a:pt x="79" y="36"/>
                  </a:lnTo>
                  <a:lnTo>
                    <a:pt x="76" y="28"/>
                  </a:lnTo>
                  <a:lnTo>
                    <a:pt x="71" y="21"/>
                  </a:lnTo>
                  <a:lnTo>
                    <a:pt x="63" y="18"/>
                  </a:lnTo>
                  <a:lnTo>
                    <a:pt x="53" y="16"/>
                  </a:lnTo>
                  <a:lnTo>
                    <a:pt x="47" y="18"/>
                  </a:lnTo>
                  <a:lnTo>
                    <a:pt x="40" y="20"/>
                  </a:lnTo>
                  <a:lnTo>
                    <a:pt x="36" y="23"/>
                  </a:lnTo>
                  <a:lnTo>
                    <a:pt x="32" y="28"/>
                  </a:lnTo>
                  <a:lnTo>
                    <a:pt x="29" y="31"/>
                  </a:lnTo>
                  <a:lnTo>
                    <a:pt x="27" y="37"/>
                  </a:lnTo>
                  <a:lnTo>
                    <a:pt x="26" y="47"/>
                  </a:lnTo>
                  <a:lnTo>
                    <a:pt x="27" y="57"/>
                  </a:lnTo>
                  <a:lnTo>
                    <a:pt x="29" y="62"/>
                  </a:lnTo>
                  <a:lnTo>
                    <a:pt x="32" y="66"/>
                  </a:lnTo>
                  <a:lnTo>
                    <a:pt x="36" y="70"/>
                  </a:lnTo>
                  <a:lnTo>
                    <a:pt x="40" y="73"/>
                  </a:lnTo>
                  <a:lnTo>
                    <a:pt x="47" y="76"/>
                  </a:lnTo>
                  <a:lnTo>
                    <a:pt x="53" y="76"/>
                  </a:lnTo>
                  <a:lnTo>
                    <a:pt x="63" y="74"/>
                  </a:lnTo>
                  <a:lnTo>
                    <a:pt x="69" y="71"/>
                  </a:lnTo>
                  <a:lnTo>
                    <a:pt x="76" y="65"/>
                  </a:lnTo>
                  <a:lnTo>
                    <a:pt x="78" y="62"/>
                  </a:lnTo>
                  <a:lnTo>
                    <a:pt x="79" y="57"/>
                  </a:lnTo>
                  <a:lnTo>
                    <a:pt x="105" y="57"/>
                  </a:lnTo>
                  <a:lnTo>
                    <a:pt x="103" y="65"/>
                  </a:lnTo>
                  <a:lnTo>
                    <a:pt x="100" y="73"/>
                  </a:lnTo>
                  <a:lnTo>
                    <a:pt x="95" y="79"/>
                  </a:lnTo>
                  <a:lnTo>
                    <a:pt x="89" y="84"/>
                  </a:lnTo>
                  <a:lnTo>
                    <a:pt x="81" y="89"/>
                  </a:lnTo>
                  <a:lnTo>
                    <a:pt x="73" y="91"/>
                  </a:lnTo>
                  <a:lnTo>
                    <a:pt x="63" y="92"/>
                  </a:lnTo>
                  <a:lnTo>
                    <a:pt x="53" y="94"/>
                  </a:lnTo>
                  <a:lnTo>
                    <a:pt x="42" y="92"/>
                  </a:lnTo>
                  <a:lnTo>
                    <a:pt x="31" y="91"/>
                  </a:lnTo>
                  <a:lnTo>
                    <a:pt x="23" y="87"/>
                  </a:lnTo>
                  <a:lnTo>
                    <a:pt x="15" y="83"/>
                  </a:lnTo>
                  <a:lnTo>
                    <a:pt x="8" y="76"/>
                  </a:lnTo>
                  <a:lnTo>
                    <a:pt x="5" y="68"/>
                  </a:lnTo>
                  <a:lnTo>
                    <a:pt x="2" y="58"/>
                  </a:lnTo>
                  <a:lnTo>
                    <a:pt x="0" y="47"/>
                  </a:lnTo>
                  <a:lnTo>
                    <a:pt x="2" y="34"/>
                  </a:lnTo>
                  <a:lnTo>
                    <a:pt x="5" y="24"/>
                  </a:lnTo>
                  <a:lnTo>
                    <a:pt x="8" y="16"/>
                  </a:lnTo>
                  <a:lnTo>
                    <a:pt x="15" y="10"/>
                  </a:lnTo>
                  <a:lnTo>
                    <a:pt x="23" y="5"/>
                  </a:lnTo>
                  <a:lnTo>
                    <a:pt x="31" y="2"/>
                  </a:lnTo>
                  <a:lnTo>
                    <a:pt x="42" y="0"/>
                  </a:lnTo>
                  <a:lnTo>
                    <a:pt x="53" y="0"/>
                  </a:lnTo>
                  <a:lnTo>
                    <a:pt x="69" y="0"/>
                  </a:lnTo>
                  <a:lnTo>
                    <a:pt x="78" y="3"/>
                  </a:lnTo>
                  <a:lnTo>
                    <a:pt x="86" y="7"/>
                  </a:lnTo>
                  <a:lnTo>
                    <a:pt x="92" y="12"/>
                  </a:lnTo>
                  <a:lnTo>
                    <a:pt x="99" y="16"/>
                  </a:lnTo>
                  <a:lnTo>
                    <a:pt x="103" y="24"/>
                  </a:lnTo>
                  <a:lnTo>
                    <a:pt x="105" y="36"/>
                  </a:lnTo>
                  <a:lnTo>
                    <a:pt x="79" y="36"/>
                  </a:lnTo>
                  <a:close/>
                </a:path>
              </a:pathLst>
            </a:custGeom>
            <a:solidFill>
              <a:schemeClr val="bg1"/>
            </a:solidFill>
            <a:ln w="9525">
              <a:noFill/>
              <a:round/>
              <a:headEnd/>
              <a:tailEnd/>
            </a:ln>
          </p:spPr>
          <p:txBody>
            <a:bodyPr/>
            <a:lstStyle/>
            <a:p>
              <a:endParaRPr lang="en-US"/>
            </a:p>
          </p:txBody>
        </p:sp>
        <p:sp>
          <p:nvSpPr>
            <p:cNvPr id="19" name="Freeform 46"/>
            <p:cNvSpPr>
              <a:spLocks noEditPoints="1"/>
            </p:cNvSpPr>
            <p:nvPr userDrawn="1"/>
          </p:nvSpPr>
          <p:spPr bwMode="black">
            <a:xfrm>
              <a:off x="4701" y="4097"/>
              <a:ext cx="44" cy="36"/>
            </a:xfrm>
            <a:custGeom>
              <a:avLst/>
              <a:gdLst>
                <a:gd name="T0" fmla="*/ 1 w 87"/>
                <a:gd name="T1" fmla="*/ 0 h 73"/>
                <a:gd name="T2" fmla="*/ 1 w 87"/>
                <a:gd name="T3" fmla="*/ 0 h 73"/>
                <a:gd name="T4" fmla="*/ 1 w 87"/>
                <a:gd name="T5" fmla="*/ 0 h 73"/>
                <a:gd name="T6" fmla="*/ 1 w 87"/>
                <a:gd name="T7" fmla="*/ 0 h 73"/>
                <a:gd name="T8" fmla="*/ 2 w 87"/>
                <a:gd name="T9" fmla="*/ 0 h 73"/>
                <a:gd name="T10" fmla="*/ 2 w 87"/>
                <a:gd name="T11" fmla="*/ 0 h 73"/>
                <a:gd name="T12" fmla="*/ 2 w 87"/>
                <a:gd name="T13" fmla="*/ 0 h 73"/>
                <a:gd name="T14" fmla="*/ 2 w 87"/>
                <a:gd name="T15" fmla="*/ 0 h 73"/>
                <a:gd name="T16" fmla="*/ 2 w 87"/>
                <a:gd name="T17" fmla="*/ 0 h 73"/>
                <a:gd name="T18" fmla="*/ 2 w 87"/>
                <a:gd name="T19" fmla="*/ 0 h 73"/>
                <a:gd name="T20" fmla="*/ 2 w 87"/>
                <a:gd name="T21" fmla="*/ 0 h 73"/>
                <a:gd name="T22" fmla="*/ 2 w 87"/>
                <a:gd name="T23" fmla="*/ 0 h 73"/>
                <a:gd name="T24" fmla="*/ 2 w 87"/>
                <a:gd name="T25" fmla="*/ 0 h 73"/>
                <a:gd name="T26" fmla="*/ 2 w 87"/>
                <a:gd name="T27" fmla="*/ 0 h 73"/>
                <a:gd name="T28" fmla="*/ 2 w 87"/>
                <a:gd name="T29" fmla="*/ 0 h 73"/>
                <a:gd name="T30" fmla="*/ 2 w 87"/>
                <a:gd name="T31" fmla="*/ 1 h 73"/>
                <a:gd name="T32" fmla="*/ 1 w 87"/>
                <a:gd name="T33" fmla="*/ 1 h 73"/>
                <a:gd name="T34" fmla="*/ 1 w 87"/>
                <a:gd name="T35" fmla="*/ 1 h 73"/>
                <a:gd name="T36" fmla="*/ 1 w 87"/>
                <a:gd name="T37" fmla="*/ 1 h 73"/>
                <a:gd name="T38" fmla="*/ 1 w 87"/>
                <a:gd name="T39" fmla="*/ 1 h 73"/>
                <a:gd name="T40" fmla="*/ 1 w 87"/>
                <a:gd name="T41" fmla="*/ 1 h 73"/>
                <a:gd name="T42" fmla="*/ 1 w 87"/>
                <a:gd name="T43" fmla="*/ 1 h 73"/>
                <a:gd name="T44" fmla="*/ 1 w 87"/>
                <a:gd name="T45" fmla="*/ 1 h 73"/>
                <a:gd name="T46" fmla="*/ 1 w 87"/>
                <a:gd name="T47" fmla="*/ 0 h 73"/>
                <a:gd name="T48" fmla="*/ 1 w 87"/>
                <a:gd name="T49" fmla="*/ 0 h 73"/>
                <a:gd name="T50" fmla="*/ 1 w 87"/>
                <a:gd name="T51" fmla="*/ 0 h 73"/>
                <a:gd name="T52" fmla="*/ 0 w 87"/>
                <a:gd name="T53" fmla="*/ 0 h 73"/>
                <a:gd name="T54" fmla="*/ 0 w 87"/>
                <a:gd name="T55" fmla="*/ 0 h 73"/>
                <a:gd name="T56" fmla="*/ 0 w 87"/>
                <a:gd name="T57" fmla="*/ 0 h 73"/>
                <a:gd name="T58" fmla="*/ 0 w 87"/>
                <a:gd name="T59" fmla="*/ 0 h 73"/>
                <a:gd name="T60" fmla="*/ 1 w 87"/>
                <a:gd name="T61" fmla="*/ 0 h 73"/>
                <a:gd name="T62" fmla="*/ 1 w 87"/>
                <a:gd name="T63" fmla="*/ 0 h 73"/>
                <a:gd name="T64" fmla="*/ 1 w 87"/>
                <a:gd name="T65" fmla="*/ 0 h 73"/>
                <a:gd name="T66" fmla="*/ 1 w 87"/>
                <a:gd name="T67" fmla="*/ 0 h 73"/>
                <a:gd name="T68" fmla="*/ 1 w 87"/>
                <a:gd name="T69" fmla="*/ 0 h 73"/>
                <a:gd name="T70" fmla="*/ 1 w 87"/>
                <a:gd name="T71" fmla="*/ 0 h 73"/>
                <a:gd name="T72" fmla="*/ 1 w 87"/>
                <a:gd name="T73" fmla="*/ 0 h 73"/>
                <a:gd name="T74" fmla="*/ 1 w 87"/>
                <a:gd name="T75" fmla="*/ 0 h 73"/>
                <a:gd name="T76" fmla="*/ 1 w 87"/>
                <a:gd name="T77" fmla="*/ 0 h 73"/>
                <a:gd name="T78" fmla="*/ 1 w 87"/>
                <a:gd name="T79" fmla="*/ 0 h 73"/>
                <a:gd name="T80" fmla="*/ 1 w 87"/>
                <a:gd name="T81" fmla="*/ 0 h 73"/>
                <a:gd name="T82" fmla="*/ 1 w 87"/>
                <a:gd name="T83" fmla="*/ 0 h 73"/>
                <a:gd name="T84" fmla="*/ 1 w 87"/>
                <a:gd name="T85" fmla="*/ 0 h 73"/>
                <a:gd name="T86" fmla="*/ 2 w 87"/>
                <a:gd name="T87" fmla="*/ 0 h 73"/>
                <a:gd name="T88" fmla="*/ 2 w 87"/>
                <a:gd name="T89" fmla="*/ 0 h 73"/>
                <a:gd name="T90" fmla="*/ 1 w 87"/>
                <a:gd name="T91" fmla="*/ 0 h 73"/>
                <a:gd name="T92" fmla="*/ 1 w 87"/>
                <a:gd name="T93" fmla="*/ 0 h 73"/>
                <a:gd name="T94" fmla="*/ 1 w 87"/>
                <a:gd name="T95" fmla="*/ 0 h 73"/>
                <a:gd name="T96" fmla="*/ 1 w 87"/>
                <a:gd name="T97" fmla="*/ 0 h 73"/>
                <a:gd name="T98" fmla="*/ 1 w 87"/>
                <a:gd name="T99" fmla="*/ 0 h 73"/>
                <a:gd name="T100" fmla="*/ 1 w 87"/>
                <a:gd name="T101" fmla="*/ 0 h 73"/>
                <a:gd name="T102" fmla="*/ 1 w 87"/>
                <a:gd name="T103" fmla="*/ 0 h 73"/>
                <a:gd name="T104" fmla="*/ 1 w 87"/>
                <a:gd name="T105" fmla="*/ 0 h 73"/>
                <a:gd name="T106" fmla="*/ 1 w 87"/>
                <a:gd name="T107" fmla="*/ 0 h 73"/>
                <a:gd name="T108" fmla="*/ 1 w 87"/>
                <a:gd name="T109" fmla="*/ 0 h 73"/>
                <a:gd name="T110" fmla="*/ 1 w 87"/>
                <a:gd name="T111" fmla="*/ 0 h 73"/>
                <a:gd name="T112" fmla="*/ 1 w 87"/>
                <a:gd name="T113" fmla="*/ 0 h 73"/>
                <a:gd name="T114" fmla="*/ 1 w 87"/>
                <a:gd name="T115" fmla="*/ 0 h 73"/>
                <a:gd name="T116" fmla="*/ 1 w 87"/>
                <a:gd name="T117" fmla="*/ 0 h 73"/>
                <a:gd name="T118" fmla="*/ 1 w 87"/>
                <a:gd name="T119" fmla="*/ 0 h 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7" h="73">
                  <a:moveTo>
                    <a:pt x="44" y="0"/>
                  </a:moveTo>
                  <a:lnTo>
                    <a:pt x="44" y="0"/>
                  </a:lnTo>
                  <a:lnTo>
                    <a:pt x="53" y="2"/>
                  </a:lnTo>
                  <a:lnTo>
                    <a:pt x="62" y="3"/>
                  </a:lnTo>
                  <a:lnTo>
                    <a:pt x="70" y="5"/>
                  </a:lnTo>
                  <a:lnTo>
                    <a:pt x="76" y="10"/>
                  </a:lnTo>
                  <a:lnTo>
                    <a:pt x="81" y="15"/>
                  </a:lnTo>
                  <a:lnTo>
                    <a:pt x="84" y="20"/>
                  </a:lnTo>
                  <a:lnTo>
                    <a:pt x="87" y="28"/>
                  </a:lnTo>
                  <a:lnTo>
                    <a:pt x="87" y="36"/>
                  </a:lnTo>
                  <a:lnTo>
                    <a:pt x="87" y="45"/>
                  </a:lnTo>
                  <a:lnTo>
                    <a:pt x="84" y="52"/>
                  </a:lnTo>
                  <a:lnTo>
                    <a:pt x="81" y="58"/>
                  </a:lnTo>
                  <a:lnTo>
                    <a:pt x="76" y="63"/>
                  </a:lnTo>
                  <a:lnTo>
                    <a:pt x="70" y="68"/>
                  </a:lnTo>
                  <a:lnTo>
                    <a:pt x="62" y="70"/>
                  </a:lnTo>
                  <a:lnTo>
                    <a:pt x="53" y="71"/>
                  </a:lnTo>
                  <a:lnTo>
                    <a:pt x="44" y="73"/>
                  </a:lnTo>
                  <a:lnTo>
                    <a:pt x="34" y="71"/>
                  </a:lnTo>
                  <a:lnTo>
                    <a:pt x="26" y="70"/>
                  </a:lnTo>
                  <a:lnTo>
                    <a:pt x="18" y="68"/>
                  </a:lnTo>
                  <a:lnTo>
                    <a:pt x="11" y="63"/>
                  </a:lnTo>
                  <a:lnTo>
                    <a:pt x="7" y="58"/>
                  </a:lnTo>
                  <a:lnTo>
                    <a:pt x="3" y="52"/>
                  </a:lnTo>
                  <a:lnTo>
                    <a:pt x="0" y="45"/>
                  </a:lnTo>
                  <a:lnTo>
                    <a:pt x="0" y="36"/>
                  </a:lnTo>
                  <a:lnTo>
                    <a:pt x="0" y="28"/>
                  </a:lnTo>
                  <a:lnTo>
                    <a:pt x="3" y="20"/>
                  </a:lnTo>
                  <a:lnTo>
                    <a:pt x="7" y="15"/>
                  </a:lnTo>
                  <a:lnTo>
                    <a:pt x="11" y="10"/>
                  </a:lnTo>
                  <a:lnTo>
                    <a:pt x="18" y="5"/>
                  </a:lnTo>
                  <a:lnTo>
                    <a:pt x="26" y="3"/>
                  </a:lnTo>
                  <a:lnTo>
                    <a:pt x="34" y="2"/>
                  </a:lnTo>
                  <a:lnTo>
                    <a:pt x="44" y="0"/>
                  </a:lnTo>
                  <a:close/>
                  <a:moveTo>
                    <a:pt x="44" y="57"/>
                  </a:moveTo>
                  <a:lnTo>
                    <a:pt x="44" y="57"/>
                  </a:lnTo>
                  <a:lnTo>
                    <a:pt x="53" y="55"/>
                  </a:lnTo>
                  <a:lnTo>
                    <a:pt x="60" y="52"/>
                  </a:lnTo>
                  <a:lnTo>
                    <a:pt x="63" y="45"/>
                  </a:lnTo>
                  <a:lnTo>
                    <a:pt x="65" y="36"/>
                  </a:lnTo>
                  <a:lnTo>
                    <a:pt x="63" y="28"/>
                  </a:lnTo>
                  <a:lnTo>
                    <a:pt x="60" y="21"/>
                  </a:lnTo>
                  <a:lnTo>
                    <a:pt x="53" y="18"/>
                  </a:lnTo>
                  <a:lnTo>
                    <a:pt x="44" y="16"/>
                  </a:lnTo>
                  <a:lnTo>
                    <a:pt x="36" y="18"/>
                  </a:lnTo>
                  <a:lnTo>
                    <a:pt x="28" y="21"/>
                  </a:lnTo>
                  <a:lnTo>
                    <a:pt x="24" y="28"/>
                  </a:lnTo>
                  <a:lnTo>
                    <a:pt x="23" y="36"/>
                  </a:lnTo>
                  <a:lnTo>
                    <a:pt x="24" y="45"/>
                  </a:lnTo>
                  <a:lnTo>
                    <a:pt x="28" y="52"/>
                  </a:lnTo>
                  <a:lnTo>
                    <a:pt x="36" y="55"/>
                  </a:lnTo>
                  <a:lnTo>
                    <a:pt x="44" y="57"/>
                  </a:lnTo>
                  <a:close/>
                </a:path>
              </a:pathLst>
            </a:custGeom>
            <a:solidFill>
              <a:schemeClr val="bg1"/>
            </a:solidFill>
            <a:ln w="9525">
              <a:noFill/>
              <a:round/>
              <a:headEnd/>
              <a:tailEnd/>
            </a:ln>
          </p:spPr>
          <p:txBody>
            <a:bodyPr/>
            <a:lstStyle/>
            <a:p>
              <a:endParaRPr lang="en-US"/>
            </a:p>
          </p:txBody>
        </p:sp>
        <p:sp>
          <p:nvSpPr>
            <p:cNvPr id="20" name="Freeform 47"/>
            <p:cNvSpPr>
              <a:spLocks/>
            </p:cNvSpPr>
            <p:nvPr userDrawn="1"/>
          </p:nvSpPr>
          <p:spPr bwMode="black">
            <a:xfrm>
              <a:off x="4751" y="4097"/>
              <a:ext cx="38" cy="34"/>
            </a:xfrm>
            <a:custGeom>
              <a:avLst/>
              <a:gdLst>
                <a:gd name="T0" fmla="*/ 1 w 76"/>
                <a:gd name="T1" fmla="*/ 1 h 68"/>
                <a:gd name="T2" fmla="*/ 1 w 76"/>
                <a:gd name="T3" fmla="*/ 1 h 68"/>
                <a:gd name="T4" fmla="*/ 1 w 76"/>
                <a:gd name="T5" fmla="*/ 1 h 68"/>
                <a:gd name="T6" fmla="*/ 1 w 76"/>
                <a:gd name="T7" fmla="*/ 1 h 68"/>
                <a:gd name="T8" fmla="*/ 1 w 76"/>
                <a:gd name="T9" fmla="*/ 1 h 68"/>
                <a:gd name="T10" fmla="*/ 1 w 76"/>
                <a:gd name="T11" fmla="*/ 1 h 68"/>
                <a:gd name="T12" fmla="*/ 1 w 76"/>
                <a:gd name="T13" fmla="*/ 1 h 68"/>
                <a:gd name="T14" fmla="*/ 1 w 76"/>
                <a:gd name="T15" fmla="*/ 1 h 68"/>
                <a:gd name="T16" fmla="*/ 1 w 76"/>
                <a:gd name="T17" fmla="*/ 1 h 68"/>
                <a:gd name="T18" fmla="*/ 1 w 76"/>
                <a:gd name="T19" fmla="*/ 1 h 68"/>
                <a:gd name="T20" fmla="*/ 1 w 76"/>
                <a:gd name="T21" fmla="*/ 1 h 68"/>
                <a:gd name="T22" fmla="*/ 1 w 76"/>
                <a:gd name="T23" fmla="*/ 2 h 68"/>
                <a:gd name="T24" fmla="*/ 0 w 76"/>
                <a:gd name="T25" fmla="*/ 2 h 68"/>
                <a:gd name="T26" fmla="*/ 0 w 76"/>
                <a:gd name="T27" fmla="*/ 1 h 68"/>
                <a:gd name="T28" fmla="*/ 1 w 76"/>
                <a:gd name="T29" fmla="*/ 1 h 68"/>
                <a:gd name="T30" fmla="*/ 1 w 76"/>
                <a:gd name="T31" fmla="*/ 1 h 68"/>
                <a:gd name="T32" fmla="*/ 1 w 76"/>
                <a:gd name="T33" fmla="*/ 1 h 68"/>
                <a:gd name="T34" fmla="*/ 1 w 76"/>
                <a:gd name="T35" fmla="*/ 1 h 68"/>
                <a:gd name="T36" fmla="*/ 1 w 76"/>
                <a:gd name="T37" fmla="*/ 1 h 68"/>
                <a:gd name="T38" fmla="*/ 1 w 76"/>
                <a:gd name="T39" fmla="*/ 1 h 68"/>
                <a:gd name="T40" fmla="*/ 1 w 76"/>
                <a:gd name="T41" fmla="*/ 0 h 68"/>
                <a:gd name="T42" fmla="*/ 1 w 76"/>
                <a:gd name="T43" fmla="*/ 0 h 68"/>
                <a:gd name="T44" fmla="*/ 1 w 76"/>
                <a:gd name="T45" fmla="*/ 0 h 68"/>
                <a:gd name="T46" fmla="*/ 1 w 76"/>
                <a:gd name="T47" fmla="*/ 0 h 68"/>
                <a:gd name="T48" fmla="*/ 2 w 76"/>
                <a:gd name="T49" fmla="*/ 1 h 68"/>
                <a:gd name="T50" fmla="*/ 2 w 76"/>
                <a:gd name="T51" fmla="*/ 1 h 68"/>
                <a:gd name="T52" fmla="*/ 2 w 76"/>
                <a:gd name="T53" fmla="*/ 1 h 68"/>
                <a:gd name="T54" fmla="*/ 2 w 76"/>
                <a:gd name="T55" fmla="*/ 1 h 68"/>
                <a:gd name="T56" fmla="*/ 2 w 76"/>
                <a:gd name="T57" fmla="*/ 1 h 68"/>
                <a:gd name="T58" fmla="*/ 2 w 76"/>
                <a:gd name="T59" fmla="*/ 2 h 68"/>
                <a:gd name="T60" fmla="*/ 1 w 76"/>
                <a:gd name="T61" fmla="*/ 2 h 68"/>
                <a:gd name="T62" fmla="*/ 1 w 76"/>
                <a:gd name="T63" fmla="*/ 1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6" h="68">
                  <a:moveTo>
                    <a:pt x="55" y="30"/>
                  </a:moveTo>
                  <a:lnTo>
                    <a:pt x="55" y="30"/>
                  </a:lnTo>
                  <a:lnTo>
                    <a:pt x="54" y="24"/>
                  </a:lnTo>
                  <a:lnTo>
                    <a:pt x="50" y="19"/>
                  </a:lnTo>
                  <a:lnTo>
                    <a:pt x="47" y="18"/>
                  </a:lnTo>
                  <a:lnTo>
                    <a:pt x="41" y="16"/>
                  </a:lnTo>
                  <a:lnTo>
                    <a:pt x="33" y="18"/>
                  </a:lnTo>
                  <a:lnTo>
                    <a:pt x="28" y="21"/>
                  </a:lnTo>
                  <a:lnTo>
                    <a:pt x="23" y="27"/>
                  </a:lnTo>
                  <a:lnTo>
                    <a:pt x="21" y="35"/>
                  </a:lnTo>
                  <a:lnTo>
                    <a:pt x="21" y="68"/>
                  </a:lnTo>
                  <a:lnTo>
                    <a:pt x="0" y="68"/>
                  </a:lnTo>
                  <a:lnTo>
                    <a:pt x="0" y="1"/>
                  </a:lnTo>
                  <a:lnTo>
                    <a:pt x="21" y="1"/>
                  </a:lnTo>
                  <a:lnTo>
                    <a:pt x="21" y="11"/>
                  </a:lnTo>
                  <a:lnTo>
                    <a:pt x="25" y="6"/>
                  </a:lnTo>
                  <a:lnTo>
                    <a:pt x="31" y="3"/>
                  </a:lnTo>
                  <a:lnTo>
                    <a:pt x="39" y="0"/>
                  </a:lnTo>
                  <a:lnTo>
                    <a:pt x="49" y="0"/>
                  </a:lnTo>
                  <a:lnTo>
                    <a:pt x="57" y="0"/>
                  </a:lnTo>
                  <a:lnTo>
                    <a:pt x="67" y="5"/>
                  </a:lnTo>
                  <a:lnTo>
                    <a:pt x="71" y="8"/>
                  </a:lnTo>
                  <a:lnTo>
                    <a:pt x="73" y="11"/>
                  </a:lnTo>
                  <a:lnTo>
                    <a:pt x="76" y="16"/>
                  </a:lnTo>
                  <a:lnTo>
                    <a:pt x="76" y="24"/>
                  </a:lnTo>
                  <a:lnTo>
                    <a:pt x="76" y="68"/>
                  </a:lnTo>
                  <a:lnTo>
                    <a:pt x="55" y="68"/>
                  </a:lnTo>
                  <a:lnTo>
                    <a:pt x="55" y="30"/>
                  </a:lnTo>
                  <a:close/>
                </a:path>
              </a:pathLst>
            </a:custGeom>
            <a:solidFill>
              <a:schemeClr val="bg1"/>
            </a:solidFill>
            <a:ln w="9525">
              <a:noFill/>
              <a:round/>
              <a:headEnd/>
              <a:tailEnd/>
            </a:ln>
          </p:spPr>
          <p:txBody>
            <a:bodyPr/>
            <a:lstStyle/>
            <a:p>
              <a:endParaRPr lang="en-US"/>
            </a:p>
          </p:txBody>
        </p:sp>
        <p:sp>
          <p:nvSpPr>
            <p:cNvPr id="21" name="Freeform 48"/>
            <p:cNvSpPr>
              <a:spLocks/>
            </p:cNvSpPr>
            <p:nvPr userDrawn="1"/>
          </p:nvSpPr>
          <p:spPr bwMode="black">
            <a:xfrm>
              <a:off x="4796" y="4097"/>
              <a:ext cx="42" cy="36"/>
            </a:xfrm>
            <a:custGeom>
              <a:avLst/>
              <a:gdLst>
                <a:gd name="T0" fmla="*/ 1 w 84"/>
                <a:gd name="T1" fmla="*/ 0 h 73"/>
                <a:gd name="T2" fmla="*/ 1 w 84"/>
                <a:gd name="T3" fmla="*/ 0 h 73"/>
                <a:gd name="T4" fmla="*/ 1 w 84"/>
                <a:gd name="T5" fmla="*/ 0 h 73"/>
                <a:gd name="T6" fmla="*/ 1 w 84"/>
                <a:gd name="T7" fmla="*/ 0 h 73"/>
                <a:gd name="T8" fmla="*/ 1 w 84"/>
                <a:gd name="T9" fmla="*/ 0 h 73"/>
                <a:gd name="T10" fmla="*/ 1 w 84"/>
                <a:gd name="T11" fmla="*/ 0 h 73"/>
                <a:gd name="T12" fmla="*/ 1 w 84"/>
                <a:gd name="T13" fmla="*/ 0 h 73"/>
                <a:gd name="T14" fmla="*/ 1 w 84"/>
                <a:gd name="T15" fmla="*/ 0 h 73"/>
                <a:gd name="T16" fmla="*/ 1 w 84"/>
                <a:gd name="T17" fmla="*/ 0 h 73"/>
                <a:gd name="T18" fmla="*/ 1 w 84"/>
                <a:gd name="T19" fmla="*/ 0 h 73"/>
                <a:gd name="T20" fmla="*/ 1 w 84"/>
                <a:gd name="T21" fmla="*/ 0 h 73"/>
                <a:gd name="T22" fmla="*/ 1 w 84"/>
                <a:gd name="T23" fmla="*/ 0 h 73"/>
                <a:gd name="T24" fmla="*/ 1 w 84"/>
                <a:gd name="T25" fmla="*/ 0 h 73"/>
                <a:gd name="T26" fmla="*/ 1 w 84"/>
                <a:gd name="T27" fmla="*/ 0 h 73"/>
                <a:gd name="T28" fmla="*/ 1 w 84"/>
                <a:gd name="T29" fmla="*/ 0 h 73"/>
                <a:gd name="T30" fmla="*/ 1 w 84"/>
                <a:gd name="T31" fmla="*/ 0 h 73"/>
                <a:gd name="T32" fmla="*/ 1 w 84"/>
                <a:gd name="T33" fmla="*/ 0 h 73"/>
                <a:gd name="T34" fmla="*/ 1 w 84"/>
                <a:gd name="T35" fmla="*/ 0 h 73"/>
                <a:gd name="T36" fmla="*/ 1 w 84"/>
                <a:gd name="T37" fmla="*/ 0 h 73"/>
                <a:gd name="T38" fmla="*/ 1 w 84"/>
                <a:gd name="T39" fmla="*/ 0 h 73"/>
                <a:gd name="T40" fmla="*/ 1 w 84"/>
                <a:gd name="T41" fmla="*/ 0 h 73"/>
                <a:gd name="T42" fmla="*/ 2 w 84"/>
                <a:gd name="T43" fmla="*/ 0 h 73"/>
                <a:gd name="T44" fmla="*/ 2 w 84"/>
                <a:gd name="T45" fmla="*/ 0 h 73"/>
                <a:gd name="T46" fmla="*/ 2 w 84"/>
                <a:gd name="T47" fmla="*/ 0 h 73"/>
                <a:gd name="T48" fmla="*/ 2 w 84"/>
                <a:gd name="T49" fmla="*/ 0 h 73"/>
                <a:gd name="T50" fmla="*/ 2 w 84"/>
                <a:gd name="T51" fmla="*/ 0 h 73"/>
                <a:gd name="T52" fmla="*/ 2 w 84"/>
                <a:gd name="T53" fmla="*/ 1 h 73"/>
                <a:gd name="T54" fmla="*/ 1 w 84"/>
                <a:gd name="T55" fmla="*/ 1 h 73"/>
                <a:gd name="T56" fmla="*/ 1 w 84"/>
                <a:gd name="T57" fmla="*/ 1 h 73"/>
                <a:gd name="T58" fmla="*/ 1 w 84"/>
                <a:gd name="T59" fmla="*/ 1 h 73"/>
                <a:gd name="T60" fmla="*/ 1 w 84"/>
                <a:gd name="T61" fmla="*/ 1 h 73"/>
                <a:gd name="T62" fmla="*/ 1 w 84"/>
                <a:gd name="T63" fmla="*/ 1 h 73"/>
                <a:gd name="T64" fmla="*/ 1 w 84"/>
                <a:gd name="T65" fmla="*/ 1 h 73"/>
                <a:gd name="T66" fmla="*/ 1 w 84"/>
                <a:gd name="T67" fmla="*/ 1 h 73"/>
                <a:gd name="T68" fmla="*/ 1 w 84"/>
                <a:gd name="T69" fmla="*/ 0 h 73"/>
                <a:gd name="T70" fmla="*/ 1 w 84"/>
                <a:gd name="T71" fmla="*/ 0 h 73"/>
                <a:gd name="T72" fmla="*/ 1 w 84"/>
                <a:gd name="T73" fmla="*/ 0 h 73"/>
                <a:gd name="T74" fmla="*/ 0 w 84"/>
                <a:gd name="T75" fmla="*/ 0 h 73"/>
                <a:gd name="T76" fmla="*/ 0 w 84"/>
                <a:gd name="T77" fmla="*/ 0 h 73"/>
                <a:gd name="T78" fmla="*/ 0 w 84"/>
                <a:gd name="T79" fmla="*/ 0 h 73"/>
                <a:gd name="T80" fmla="*/ 0 w 84"/>
                <a:gd name="T81" fmla="*/ 0 h 73"/>
                <a:gd name="T82" fmla="*/ 1 w 84"/>
                <a:gd name="T83" fmla="*/ 0 h 73"/>
                <a:gd name="T84" fmla="*/ 1 w 84"/>
                <a:gd name="T85" fmla="*/ 0 h 73"/>
                <a:gd name="T86" fmla="*/ 1 w 84"/>
                <a:gd name="T87" fmla="*/ 0 h 73"/>
                <a:gd name="T88" fmla="*/ 1 w 84"/>
                <a:gd name="T89" fmla="*/ 0 h 73"/>
                <a:gd name="T90" fmla="*/ 1 w 84"/>
                <a:gd name="T91" fmla="*/ 0 h 73"/>
                <a:gd name="T92" fmla="*/ 1 w 84"/>
                <a:gd name="T93" fmla="*/ 0 h 73"/>
                <a:gd name="T94" fmla="*/ 1 w 84"/>
                <a:gd name="T95" fmla="*/ 0 h 73"/>
                <a:gd name="T96" fmla="*/ 1 w 84"/>
                <a:gd name="T97" fmla="*/ 0 h 73"/>
                <a:gd name="T98" fmla="*/ 1 w 84"/>
                <a:gd name="T99" fmla="*/ 0 h 73"/>
                <a:gd name="T100" fmla="*/ 1 w 84"/>
                <a:gd name="T101" fmla="*/ 0 h 73"/>
                <a:gd name="T102" fmla="*/ 2 w 84"/>
                <a:gd name="T103" fmla="*/ 0 h 73"/>
                <a:gd name="T104" fmla="*/ 2 w 84"/>
                <a:gd name="T105" fmla="*/ 0 h 73"/>
                <a:gd name="T106" fmla="*/ 2 w 84"/>
                <a:gd name="T107" fmla="*/ 0 h 73"/>
                <a:gd name="T108" fmla="*/ 2 w 84"/>
                <a:gd name="T109" fmla="*/ 0 h 73"/>
                <a:gd name="T110" fmla="*/ 2 w 84"/>
                <a:gd name="T111" fmla="*/ 0 h 73"/>
                <a:gd name="T112" fmla="*/ 1 w 84"/>
                <a:gd name="T113" fmla="*/ 0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4" h="73">
                  <a:moveTo>
                    <a:pt x="62" y="28"/>
                  </a:moveTo>
                  <a:lnTo>
                    <a:pt x="62" y="28"/>
                  </a:lnTo>
                  <a:lnTo>
                    <a:pt x="58" y="23"/>
                  </a:lnTo>
                  <a:lnTo>
                    <a:pt x="55" y="18"/>
                  </a:lnTo>
                  <a:lnTo>
                    <a:pt x="50" y="16"/>
                  </a:lnTo>
                  <a:lnTo>
                    <a:pt x="44" y="16"/>
                  </a:lnTo>
                  <a:lnTo>
                    <a:pt x="34" y="18"/>
                  </a:lnTo>
                  <a:lnTo>
                    <a:pt x="28" y="21"/>
                  </a:lnTo>
                  <a:lnTo>
                    <a:pt x="23" y="28"/>
                  </a:lnTo>
                  <a:lnTo>
                    <a:pt x="23" y="36"/>
                  </a:lnTo>
                  <a:lnTo>
                    <a:pt x="23" y="45"/>
                  </a:lnTo>
                  <a:lnTo>
                    <a:pt x="28" y="52"/>
                  </a:lnTo>
                  <a:lnTo>
                    <a:pt x="34" y="55"/>
                  </a:lnTo>
                  <a:lnTo>
                    <a:pt x="44" y="57"/>
                  </a:lnTo>
                  <a:lnTo>
                    <a:pt x="50" y="55"/>
                  </a:lnTo>
                  <a:lnTo>
                    <a:pt x="55" y="53"/>
                  </a:lnTo>
                  <a:lnTo>
                    <a:pt x="60" y="49"/>
                  </a:lnTo>
                  <a:lnTo>
                    <a:pt x="62" y="44"/>
                  </a:lnTo>
                  <a:lnTo>
                    <a:pt x="84" y="44"/>
                  </a:lnTo>
                  <a:lnTo>
                    <a:pt x="83" y="52"/>
                  </a:lnTo>
                  <a:lnTo>
                    <a:pt x="79" y="58"/>
                  </a:lnTo>
                  <a:lnTo>
                    <a:pt x="74" y="63"/>
                  </a:lnTo>
                  <a:lnTo>
                    <a:pt x="70" y="66"/>
                  </a:lnTo>
                  <a:lnTo>
                    <a:pt x="63" y="70"/>
                  </a:lnTo>
                  <a:lnTo>
                    <a:pt x="57" y="71"/>
                  </a:lnTo>
                  <a:lnTo>
                    <a:pt x="42" y="73"/>
                  </a:lnTo>
                  <a:lnTo>
                    <a:pt x="32" y="71"/>
                  </a:lnTo>
                  <a:lnTo>
                    <a:pt x="24" y="70"/>
                  </a:lnTo>
                  <a:lnTo>
                    <a:pt x="18" y="68"/>
                  </a:lnTo>
                  <a:lnTo>
                    <a:pt x="11" y="63"/>
                  </a:lnTo>
                  <a:lnTo>
                    <a:pt x="7" y="58"/>
                  </a:lnTo>
                  <a:lnTo>
                    <a:pt x="2" y="52"/>
                  </a:lnTo>
                  <a:lnTo>
                    <a:pt x="0" y="45"/>
                  </a:lnTo>
                  <a:lnTo>
                    <a:pt x="0" y="36"/>
                  </a:lnTo>
                  <a:lnTo>
                    <a:pt x="0" y="28"/>
                  </a:lnTo>
                  <a:lnTo>
                    <a:pt x="3" y="20"/>
                  </a:lnTo>
                  <a:lnTo>
                    <a:pt x="7" y="15"/>
                  </a:lnTo>
                  <a:lnTo>
                    <a:pt x="11" y="10"/>
                  </a:lnTo>
                  <a:lnTo>
                    <a:pt x="18" y="5"/>
                  </a:lnTo>
                  <a:lnTo>
                    <a:pt x="26" y="3"/>
                  </a:lnTo>
                  <a:lnTo>
                    <a:pt x="34" y="2"/>
                  </a:lnTo>
                  <a:lnTo>
                    <a:pt x="44" y="0"/>
                  </a:lnTo>
                  <a:lnTo>
                    <a:pt x="57" y="2"/>
                  </a:lnTo>
                  <a:lnTo>
                    <a:pt x="63" y="3"/>
                  </a:lnTo>
                  <a:lnTo>
                    <a:pt x="68" y="7"/>
                  </a:lnTo>
                  <a:lnTo>
                    <a:pt x="74" y="10"/>
                  </a:lnTo>
                  <a:lnTo>
                    <a:pt x="78" y="15"/>
                  </a:lnTo>
                  <a:lnTo>
                    <a:pt x="83" y="20"/>
                  </a:lnTo>
                  <a:lnTo>
                    <a:pt x="84" y="28"/>
                  </a:lnTo>
                  <a:lnTo>
                    <a:pt x="62" y="28"/>
                  </a:lnTo>
                  <a:close/>
                </a:path>
              </a:pathLst>
            </a:custGeom>
            <a:solidFill>
              <a:schemeClr val="bg1"/>
            </a:solidFill>
            <a:ln w="9525">
              <a:noFill/>
              <a:round/>
              <a:headEnd/>
              <a:tailEnd/>
            </a:ln>
          </p:spPr>
          <p:txBody>
            <a:bodyPr/>
            <a:lstStyle/>
            <a:p>
              <a:endParaRPr lang="en-US"/>
            </a:p>
          </p:txBody>
        </p:sp>
        <p:sp>
          <p:nvSpPr>
            <p:cNvPr id="22" name="Freeform 49"/>
            <p:cNvSpPr>
              <a:spLocks/>
            </p:cNvSpPr>
            <p:nvPr userDrawn="1"/>
          </p:nvSpPr>
          <p:spPr bwMode="black">
            <a:xfrm>
              <a:off x="4842" y="4097"/>
              <a:ext cx="29" cy="34"/>
            </a:xfrm>
            <a:custGeom>
              <a:avLst/>
              <a:gdLst>
                <a:gd name="T0" fmla="*/ 0 w 56"/>
                <a:gd name="T1" fmla="*/ 1 h 68"/>
                <a:gd name="T2" fmla="*/ 1 w 56"/>
                <a:gd name="T3" fmla="*/ 1 h 68"/>
                <a:gd name="T4" fmla="*/ 1 w 56"/>
                <a:gd name="T5" fmla="*/ 1 h 68"/>
                <a:gd name="T6" fmla="*/ 1 w 56"/>
                <a:gd name="T7" fmla="*/ 1 h 68"/>
                <a:gd name="T8" fmla="*/ 1 w 56"/>
                <a:gd name="T9" fmla="*/ 1 h 68"/>
                <a:gd name="T10" fmla="*/ 1 w 56"/>
                <a:gd name="T11" fmla="*/ 1 h 68"/>
                <a:gd name="T12" fmla="*/ 1 w 56"/>
                <a:gd name="T13" fmla="*/ 1 h 68"/>
                <a:gd name="T14" fmla="*/ 1 w 56"/>
                <a:gd name="T15" fmla="*/ 0 h 68"/>
                <a:gd name="T16" fmla="*/ 1 w 56"/>
                <a:gd name="T17" fmla="*/ 0 h 68"/>
                <a:gd name="T18" fmla="*/ 1 w 56"/>
                <a:gd name="T19" fmla="*/ 0 h 68"/>
                <a:gd name="T20" fmla="*/ 1 w 56"/>
                <a:gd name="T21" fmla="*/ 0 h 68"/>
                <a:gd name="T22" fmla="*/ 1 w 56"/>
                <a:gd name="T23" fmla="*/ 1 h 68"/>
                <a:gd name="T24" fmla="*/ 1 w 56"/>
                <a:gd name="T25" fmla="*/ 1 h 68"/>
                <a:gd name="T26" fmla="*/ 1 w 56"/>
                <a:gd name="T27" fmla="*/ 1 h 68"/>
                <a:gd name="T28" fmla="*/ 1 w 56"/>
                <a:gd name="T29" fmla="*/ 1 h 68"/>
                <a:gd name="T30" fmla="*/ 1 w 56"/>
                <a:gd name="T31" fmla="*/ 1 h 68"/>
                <a:gd name="T32" fmla="*/ 1 w 56"/>
                <a:gd name="T33" fmla="*/ 1 h 68"/>
                <a:gd name="T34" fmla="*/ 1 w 56"/>
                <a:gd name="T35" fmla="*/ 1 h 68"/>
                <a:gd name="T36" fmla="*/ 1 w 56"/>
                <a:gd name="T37" fmla="*/ 1 h 68"/>
                <a:gd name="T38" fmla="*/ 1 w 56"/>
                <a:gd name="T39" fmla="*/ 1 h 68"/>
                <a:gd name="T40" fmla="*/ 1 w 56"/>
                <a:gd name="T41" fmla="*/ 2 h 68"/>
                <a:gd name="T42" fmla="*/ 0 w 56"/>
                <a:gd name="T43" fmla="*/ 2 h 68"/>
                <a:gd name="T44" fmla="*/ 0 w 56"/>
                <a:gd name="T45" fmla="*/ 1 h 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6" h="68">
                  <a:moveTo>
                    <a:pt x="0" y="1"/>
                  </a:moveTo>
                  <a:lnTo>
                    <a:pt x="21" y="1"/>
                  </a:lnTo>
                  <a:lnTo>
                    <a:pt x="21" y="14"/>
                  </a:lnTo>
                  <a:lnTo>
                    <a:pt x="22" y="14"/>
                  </a:lnTo>
                  <a:lnTo>
                    <a:pt x="27" y="8"/>
                  </a:lnTo>
                  <a:lnTo>
                    <a:pt x="34" y="3"/>
                  </a:lnTo>
                  <a:lnTo>
                    <a:pt x="40" y="0"/>
                  </a:lnTo>
                  <a:lnTo>
                    <a:pt x="48" y="0"/>
                  </a:lnTo>
                  <a:lnTo>
                    <a:pt x="56" y="0"/>
                  </a:lnTo>
                  <a:lnTo>
                    <a:pt x="56" y="21"/>
                  </a:lnTo>
                  <a:lnTo>
                    <a:pt x="50" y="19"/>
                  </a:lnTo>
                  <a:lnTo>
                    <a:pt x="44" y="19"/>
                  </a:lnTo>
                  <a:lnTo>
                    <a:pt x="34" y="19"/>
                  </a:lnTo>
                  <a:lnTo>
                    <a:pt x="27" y="24"/>
                  </a:lnTo>
                  <a:lnTo>
                    <a:pt x="24" y="30"/>
                  </a:lnTo>
                  <a:lnTo>
                    <a:pt x="22" y="39"/>
                  </a:lnTo>
                  <a:lnTo>
                    <a:pt x="22" y="68"/>
                  </a:lnTo>
                  <a:lnTo>
                    <a:pt x="0" y="68"/>
                  </a:lnTo>
                  <a:lnTo>
                    <a:pt x="0" y="1"/>
                  </a:lnTo>
                  <a:close/>
                </a:path>
              </a:pathLst>
            </a:custGeom>
            <a:solidFill>
              <a:schemeClr val="bg1"/>
            </a:solidFill>
            <a:ln w="9525">
              <a:noFill/>
              <a:round/>
              <a:headEnd/>
              <a:tailEnd/>
            </a:ln>
          </p:spPr>
          <p:txBody>
            <a:bodyPr/>
            <a:lstStyle/>
            <a:p>
              <a:endParaRPr lang="en-US"/>
            </a:p>
          </p:txBody>
        </p:sp>
        <p:sp>
          <p:nvSpPr>
            <p:cNvPr id="23" name="Freeform 50"/>
            <p:cNvSpPr>
              <a:spLocks noEditPoints="1"/>
            </p:cNvSpPr>
            <p:nvPr userDrawn="1"/>
          </p:nvSpPr>
          <p:spPr bwMode="black">
            <a:xfrm>
              <a:off x="4873" y="4097"/>
              <a:ext cx="44" cy="36"/>
            </a:xfrm>
            <a:custGeom>
              <a:avLst/>
              <a:gdLst>
                <a:gd name="T0" fmla="*/ 2 w 88"/>
                <a:gd name="T1" fmla="*/ 0 h 73"/>
                <a:gd name="T2" fmla="*/ 2 w 88"/>
                <a:gd name="T3" fmla="*/ 0 h 73"/>
                <a:gd name="T4" fmla="*/ 2 w 88"/>
                <a:gd name="T5" fmla="*/ 1 h 73"/>
                <a:gd name="T6" fmla="*/ 1 w 88"/>
                <a:gd name="T7" fmla="*/ 1 h 73"/>
                <a:gd name="T8" fmla="*/ 1 w 88"/>
                <a:gd name="T9" fmla="*/ 1 h 73"/>
                <a:gd name="T10" fmla="*/ 1 w 88"/>
                <a:gd name="T11" fmla="*/ 1 h 73"/>
                <a:gd name="T12" fmla="*/ 1 w 88"/>
                <a:gd name="T13" fmla="*/ 0 h 73"/>
                <a:gd name="T14" fmla="*/ 0 w 88"/>
                <a:gd name="T15" fmla="*/ 0 h 73"/>
                <a:gd name="T16" fmla="*/ 0 w 88"/>
                <a:gd name="T17" fmla="*/ 0 h 73"/>
                <a:gd name="T18" fmla="*/ 1 w 88"/>
                <a:gd name="T19" fmla="*/ 0 h 73"/>
                <a:gd name="T20" fmla="*/ 1 w 88"/>
                <a:gd name="T21" fmla="*/ 0 h 73"/>
                <a:gd name="T22" fmla="*/ 1 w 88"/>
                <a:gd name="T23" fmla="*/ 0 h 73"/>
                <a:gd name="T24" fmla="*/ 1 w 88"/>
                <a:gd name="T25" fmla="*/ 0 h 73"/>
                <a:gd name="T26" fmla="*/ 1 w 88"/>
                <a:gd name="T27" fmla="*/ 0 h 73"/>
                <a:gd name="T28" fmla="*/ 2 w 88"/>
                <a:gd name="T29" fmla="*/ 0 h 73"/>
                <a:gd name="T30" fmla="*/ 2 w 88"/>
                <a:gd name="T31" fmla="*/ 0 h 73"/>
                <a:gd name="T32" fmla="*/ 2 w 88"/>
                <a:gd name="T33" fmla="*/ 0 h 73"/>
                <a:gd name="T34" fmla="*/ 2 w 88"/>
                <a:gd name="T35" fmla="*/ 0 h 73"/>
                <a:gd name="T36" fmla="*/ 1 w 88"/>
                <a:gd name="T37" fmla="*/ 0 h 73"/>
                <a:gd name="T38" fmla="*/ 1 w 88"/>
                <a:gd name="T39" fmla="*/ 0 h 73"/>
                <a:gd name="T40" fmla="*/ 1 w 88"/>
                <a:gd name="T41" fmla="*/ 0 h 73"/>
                <a:gd name="T42" fmla="*/ 1 w 88"/>
                <a:gd name="T43" fmla="*/ 0 h 73"/>
                <a:gd name="T44" fmla="*/ 1 w 88"/>
                <a:gd name="T45" fmla="*/ 0 h 73"/>
                <a:gd name="T46" fmla="*/ 1 w 88"/>
                <a:gd name="T47" fmla="*/ 0 h 73"/>
                <a:gd name="T48" fmla="*/ 2 w 88"/>
                <a:gd name="T49" fmla="*/ 0 h 73"/>
                <a:gd name="T50" fmla="*/ 2 w 88"/>
                <a:gd name="T51" fmla="*/ 0 h 73"/>
                <a:gd name="T52" fmla="*/ 1 w 88"/>
                <a:gd name="T53" fmla="*/ 0 h 73"/>
                <a:gd name="T54" fmla="*/ 1 w 88"/>
                <a:gd name="T55" fmla="*/ 0 h 73"/>
                <a:gd name="T56" fmla="*/ 1 w 88"/>
                <a:gd name="T57" fmla="*/ 0 h 73"/>
                <a:gd name="T58" fmla="*/ 1 w 88"/>
                <a:gd name="T59" fmla="*/ 0 h 73"/>
                <a:gd name="T60" fmla="*/ 1 w 88"/>
                <a:gd name="T61" fmla="*/ 0 h 73"/>
                <a:gd name="T62" fmla="*/ 1 w 88"/>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73">
                  <a:moveTo>
                    <a:pt x="86" y="50"/>
                  </a:moveTo>
                  <a:lnTo>
                    <a:pt x="86" y="50"/>
                  </a:lnTo>
                  <a:lnTo>
                    <a:pt x="83" y="55"/>
                  </a:lnTo>
                  <a:lnTo>
                    <a:pt x="79" y="60"/>
                  </a:lnTo>
                  <a:lnTo>
                    <a:pt x="75" y="63"/>
                  </a:lnTo>
                  <a:lnTo>
                    <a:pt x="70" y="66"/>
                  </a:lnTo>
                  <a:lnTo>
                    <a:pt x="58" y="71"/>
                  </a:lnTo>
                  <a:lnTo>
                    <a:pt x="44" y="73"/>
                  </a:lnTo>
                  <a:lnTo>
                    <a:pt x="34" y="71"/>
                  </a:lnTo>
                  <a:lnTo>
                    <a:pt x="26" y="70"/>
                  </a:lnTo>
                  <a:lnTo>
                    <a:pt x="18" y="68"/>
                  </a:lnTo>
                  <a:lnTo>
                    <a:pt x="12" y="63"/>
                  </a:lnTo>
                  <a:lnTo>
                    <a:pt x="7" y="58"/>
                  </a:lnTo>
                  <a:lnTo>
                    <a:pt x="4" y="52"/>
                  </a:lnTo>
                  <a:lnTo>
                    <a:pt x="0" y="45"/>
                  </a:lnTo>
                  <a:lnTo>
                    <a:pt x="0" y="36"/>
                  </a:lnTo>
                  <a:lnTo>
                    <a:pt x="0" y="28"/>
                  </a:lnTo>
                  <a:lnTo>
                    <a:pt x="4" y="20"/>
                  </a:lnTo>
                  <a:lnTo>
                    <a:pt x="7" y="15"/>
                  </a:lnTo>
                  <a:lnTo>
                    <a:pt x="12" y="10"/>
                  </a:lnTo>
                  <a:lnTo>
                    <a:pt x="18" y="5"/>
                  </a:lnTo>
                  <a:lnTo>
                    <a:pt x="26" y="3"/>
                  </a:lnTo>
                  <a:lnTo>
                    <a:pt x="34" y="2"/>
                  </a:lnTo>
                  <a:lnTo>
                    <a:pt x="44" y="0"/>
                  </a:lnTo>
                  <a:lnTo>
                    <a:pt x="54" y="2"/>
                  </a:lnTo>
                  <a:lnTo>
                    <a:pt x="63" y="3"/>
                  </a:lnTo>
                  <a:lnTo>
                    <a:pt x="70" y="7"/>
                  </a:lnTo>
                  <a:lnTo>
                    <a:pt x="76" y="11"/>
                  </a:lnTo>
                  <a:lnTo>
                    <a:pt x="81" y="16"/>
                  </a:lnTo>
                  <a:lnTo>
                    <a:pt x="84" y="23"/>
                  </a:lnTo>
                  <a:lnTo>
                    <a:pt x="86" y="31"/>
                  </a:lnTo>
                  <a:lnTo>
                    <a:pt x="88" y="41"/>
                  </a:lnTo>
                  <a:lnTo>
                    <a:pt x="88" y="42"/>
                  </a:lnTo>
                  <a:lnTo>
                    <a:pt x="23" y="42"/>
                  </a:lnTo>
                  <a:lnTo>
                    <a:pt x="25" y="47"/>
                  </a:lnTo>
                  <a:lnTo>
                    <a:pt x="28" y="53"/>
                  </a:lnTo>
                  <a:lnTo>
                    <a:pt x="34" y="57"/>
                  </a:lnTo>
                  <a:lnTo>
                    <a:pt x="44" y="58"/>
                  </a:lnTo>
                  <a:lnTo>
                    <a:pt x="50" y="58"/>
                  </a:lnTo>
                  <a:lnTo>
                    <a:pt x="55" y="57"/>
                  </a:lnTo>
                  <a:lnTo>
                    <a:pt x="60" y="53"/>
                  </a:lnTo>
                  <a:lnTo>
                    <a:pt x="62" y="50"/>
                  </a:lnTo>
                  <a:lnTo>
                    <a:pt x="86" y="50"/>
                  </a:lnTo>
                  <a:close/>
                  <a:moveTo>
                    <a:pt x="65" y="29"/>
                  </a:moveTo>
                  <a:lnTo>
                    <a:pt x="65" y="29"/>
                  </a:lnTo>
                  <a:lnTo>
                    <a:pt x="63" y="24"/>
                  </a:lnTo>
                  <a:lnTo>
                    <a:pt x="60" y="20"/>
                  </a:lnTo>
                  <a:lnTo>
                    <a:pt x="54" y="16"/>
                  </a:lnTo>
                  <a:lnTo>
                    <a:pt x="49" y="15"/>
                  </a:lnTo>
                  <a:lnTo>
                    <a:pt x="44" y="15"/>
                  </a:lnTo>
                  <a:lnTo>
                    <a:pt x="37" y="15"/>
                  </a:lnTo>
                  <a:lnTo>
                    <a:pt x="33" y="16"/>
                  </a:lnTo>
                  <a:lnTo>
                    <a:pt x="26" y="21"/>
                  </a:lnTo>
                  <a:lnTo>
                    <a:pt x="23" y="26"/>
                  </a:lnTo>
                  <a:lnTo>
                    <a:pt x="23" y="29"/>
                  </a:lnTo>
                  <a:lnTo>
                    <a:pt x="65" y="29"/>
                  </a:lnTo>
                  <a:close/>
                </a:path>
              </a:pathLst>
            </a:custGeom>
            <a:solidFill>
              <a:schemeClr val="bg1"/>
            </a:solidFill>
            <a:ln w="9525">
              <a:noFill/>
              <a:round/>
              <a:headEnd/>
              <a:tailEnd/>
            </a:ln>
          </p:spPr>
          <p:txBody>
            <a:bodyPr/>
            <a:lstStyle/>
            <a:p>
              <a:endParaRPr lang="en-US"/>
            </a:p>
          </p:txBody>
        </p:sp>
        <p:sp>
          <p:nvSpPr>
            <p:cNvPr id="24" name="Freeform 51"/>
            <p:cNvSpPr>
              <a:spLocks/>
            </p:cNvSpPr>
            <p:nvPr userDrawn="1"/>
          </p:nvSpPr>
          <p:spPr bwMode="black">
            <a:xfrm>
              <a:off x="4918" y="4088"/>
              <a:ext cx="27" cy="44"/>
            </a:xfrm>
            <a:custGeom>
              <a:avLst/>
              <a:gdLst>
                <a:gd name="T0" fmla="*/ 1 w 53"/>
                <a:gd name="T1" fmla="*/ 0 h 89"/>
                <a:gd name="T2" fmla="*/ 1 w 53"/>
                <a:gd name="T3" fmla="*/ 0 h 89"/>
                <a:gd name="T4" fmla="*/ 1 w 53"/>
                <a:gd name="T5" fmla="*/ 0 h 89"/>
                <a:gd name="T6" fmla="*/ 1 w 53"/>
                <a:gd name="T7" fmla="*/ 0 h 89"/>
                <a:gd name="T8" fmla="*/ 1 w 53"/>
                <a:gd name="T9" fmla="*/ 0 h 89"/>
                <a:gd name="T10" fmla="*/ 1 w 53"/>
                <a:gd name="T11" fmla="*/ 0 h 89"/>
                <a:gd name="T12" fmla="*/ 1 w 53"/>
                <a:gd name="T13" fmla="*/ 1 h 89"/>
                <a:gd name="T14" fmla="*/ 1 w 53"/>
                <a:gd name="T15" fmla="*/ 1 h 89"/>
                <a:gd name="T16" fmla="*/ 1 w 53"/>
                <a:gd name="T17" fmla="*/ 1 h 89"/>
                <a:gd name="T18" fmla="*/ 1 w 53"/>
                <a:gd name="T19" fmla="*/ 1 h 89"/>
                <a:gd name="T20" fmla="*/ 1 w 53"/>
                <a:gd name="T21" fmla="*/ 1 h 89"/>
                <a:gd name="T22" fmla="*/ 1 w 53"/>
                <a:gd name="T23" fmla="*/ 1 h 89"/>
                <a:gd name="T24" fmla="*/ 1 w 53"/>
                <a:gd name="T25" fmla="*/ 1 h 89"/>
                <a:gd name="T26" fmla="*/ 1 w 53"/>
                <a:gd name="T27" fmla="*/ 1 h 89"/>
                <a:gd name="T28" fmla="*/ 1 w 53"/>
                <a:gd name="T29" fmla="*/ 1 h 89"/>
                <a:gd name="T30" fmla="*/ 1 w 53"/>
                <a:gd name="T31" fmla="*/ 1 h 89"/>
                <a:gd name="T32" fmla="*/ 1 w 53"/>
                <a:gd name="T33" fmla="*/ 1 h 89"/>
                <a:gd name="T34" fmla="*/ 1 w 53"/>
                <a:gd name="T35" fmla="*/ 1 h 89"/>
                <a:gd name="T36" fmla="*/ 1 w 53"/>
                <a:gd name="T37" fmla="*/ 1 h 89"/>
                <a:gd name="T38" fmla="*/ 1 w 53"/>
                <a:gd name="T39" fmla="*/ 1 h 89"/>
                <a:gd name="T40" fmla="*/ 1 w 53"/>
                <a:gd name="T41" fmla="*/ 1 h 89"/>
                <a:gd name="T42" fmla="*/ 1 w 53"/>
                <a:gd name="T43" fmla="*/ 1 h 89"/>
                <a:gd name="T44" fmla="*/ 1 w 53"/>
                <a:gd name="T45" fmla="*/ 1 h 89"/>
                <a:gd name="T46" fmla="*/ 1 w 53"/>
                <a:gd name="T47" fmla="*/ 1 h 89"/>
                <a:gd name="T48" fmla="*/ 1 w 53"/>
                <a:gd name="T49" fmla="*/ 0 h 89"/>
                <a:gd name="T50" fmla="*/ 0 w 53"/>
                <a:gd name="T51" fmla="*/ 0 h 89"/>
                <a:gd name="T52" fmla="*/ 0 w 53"/>
                <a:gd name="T53" fmla="*/ 0 h 89"/>
                <a:gd name="T54" fmla="*/ 1 w 53"/>
                <a:gd name="T55" fmla="*/ 0 h 89"/>
                <a:gd name="T56" fmla="*/ 1 w 53"/>
                <a:gd name="T57" fmla="*/ 0 h 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 h="89">
                  <a:moveTo>
                    <a:pt x="14" y="0"/>
                  </a:moveTo>
                  <a:lnTo>
                    <a:pt x="35" y="0"/>
                  </a:lnTo>
                  <a:lnTo>
                    <a:pt x="35" y="21"/>
                  </a:lnTo>
                  <a:lnTo>
                    <a:pt x="53" y="21"/>
                  </a:lnTo>
                  <a:lnTo>
                    <a:pt x="53" y="36"/>
                  </a:lnTo>
                  <a:lnTo>
                    <a:pt x="35" y="36"/>
                  </a:lnTo>
                  <a:lnTo>
                    <a:pt x="35" y="67"/>
                  </a:lnTo>
                  <a:lnTo>
                    <a:pt x="37" y="70"/>
                  </a:lnTo>
                  <a:lnTo>
                    <a:pt x="37" y="71"/>
                  </a:lnTo>
                  <a:lnTo>
                    <a:pt x="40" y="73"/>
                  </a:lnTo>
                  <a:lnTo>
                    <a:pt x="43" y="73"/>
                  </a:lnTo>
                  <a:lnTo>
                    <a:pt x="53" y="73"/>
                  </a:lnTo>
                  <a:lnTo>
                    <a:pt x="53" y="88"/>
                  </a:lnTo>
                  <a:lnTo>
                    <a:pt x="37" y="89"/>
                  </a:lnTo>
                  <a:lnTo>
                    <a:pt x="24" y="88"/>
                  </a:lnTo>
                  <a:lnTo>
                    <a:pt x="21" y="86"/>
                  </a:lnTo>
                  <a:lnTo>
                    <a:pt x="18" y="84"/>
                  </a:lnTo>
                  <a:lnTo>
                    <a:pt x="16" y="81"/>
                  </a:lnTo>
                  <a:lnTo>
                    <a:pt x="14" y="78"/>
                  </a:lnTo>
                  <a:lnTo>
                    <a:pt x="14" y="70"/>
                  </a:lnTo>
                  <a:lnTo>
                    <a:pt x="14" y="36"/>
                  </a:lnTo>
                  <a:lnTo>
                    <a:pt x="0" y="36"/>
                  </a:lnTo>
                  <a:lnTo>
                    <a:pt x="0" y="21"/>
                  </a:lnTo>
                  <a:lnTo>
                    <a:pt x="14" y="21"/>
                  </a:lnTo>
                  <a:lnTo>
                    <a:pt x="14" y="0"/>
                  </a:lnTo>
                  <a:close/>
                </a:path>
              </a:pathLst>
            </a:custGeom>
            <a:solidFill>
              <a:schemeClr val="bg1"/>
            </a:solidFill>
            <a:ln w="9525">
              <a:noFill/>
              <a:round/>
              <a:headEnd/>
              <a:tailEnd/>
            </a:ln>
          </p:spPr>
          <p:txBody>
            <a:bodyPr/>
            <a:lstStyle/>
            <a:p>
              <a:endParaRPr lang="en-US"/>
            </a:p>
          </p:txBody>
        </p:sp>
        <p:sp>
          <p:nvSpPr>
            <p:cNvPr id="25" name="Freeform 52"/>
            <p:cNvSpPr>
              <a:spLocks noEditPoints="1"/>
            </p:cNvSpPr>
            <p:nvPr userDrawn="1"/>
          </p:nvSpPr>
          <p:spPr bwMode="black">
            <a:xfrm>
              <a:off x="4947" y="4097"/>
              <a:ext cx="44" cy="36"/>
            </a:xfrm>
            <a:custGeom>
              <a:avLst/>
              <a:gdLst>
                <a:gd name="T0" fmla="*/ 2 w 87"/>
                <a:gd name="T1" fmla="*/ 0 h 73"/>
                <a:gd name="T2" fmla="*/ 2 w 87"/>
                <a:gd name="T3" fmla="*/ 0 h 73"/>
                <a:gd name="T4" fmla="*/ 2 w 87"/>
                <a:gd name="T5" fmla="*/ 1 h 73"/>
                <a:gd name="T6" fmla="*/ 1 w 87"/>
                <a:gd name="T7" fmla="*/ 1 h 73"/>
                <a:gd name="T8" fmla="*/ 1 w 87"/>
                <a:gd name="T9" fmla="*/ 1 h 73"/>
                <a:gd name="T10" fmla="*/ 1 w 87"/>
                <a:gd name="T11" fmla="*/ 1 h 73"/>
                <a:gd name="T12" fmla="*/ 1 w 87"/>
                <a:gd name="T13" fmla="*/ 0 h 73"/>
                <a:gd name="T14" fmla="*/ 1 w 87"/>
                <a:gd name="T15" fmla="*/ 0 h 73"/>
                <a:gd name="T16" fmla="*/ 0 w 87"/>
                <a:gd name="T17" fmla="*/ 0 h 73"/>
                <a:gd name="T18" fmla="*/ 1 w 87"/>
                <a:gd name="T19" fmla="*/ 0 h 73"/>
                <a:gd name="T20" fmla="*/ 1 w 87"/>
                <a:gd name="T21" fmla="*/ 0 h 73"/>
                <a:gd name="T22" fmla="*/ 1 w 87"/>
                <a:gd name="T23" fmla="*/ 0 h 73"/>
                <a:gd name="T24" fmla="*/ 1 w 87"/>
                <a:gd name="T25" fmla="*/ 0 h 73"/>
                <a:gd name="T26" fmla="*/ 1 w 87"/>
                <a:gd name="T27" fmla="*/ 0 h 73"/>
                <a:gd name="T28" fmla="*/ 2 w 87"/>
                <a:gd name="T29" fmla="*/ 0 h 73"/>
                <a:gd name="T30" fmla="*/ 2 w 87"/>
                <a:gd name="T31" fmla="*/ 0 h 73"/>
                <a:gd name="T32" fmla="*/ 2 w 87"/>
                <a:gd name="T33" fmla="*/ 0 h 73"/>
                <a:gd name="T34" fmla="*/ 2 w 87"/>
                <a:gd name="T35" fmla="*/ 0 h 73"/>
                <a:gd name="T36" fmla="*/ 1 w 87"/>
                <a:gd name="T37" fmla="*/ 0 h 73"/>
                <a:gd name="T38" fmla="*/ 1 w 87"/>
                <a:gd name="T39" fmla="*/ 0 h 73"/>
                <a:gd name="T40" fmla="*/ 1 w 87"/>
                <a:gd name="T41" fmla="*/ 0 h 73"/>
                <a:gd name="T42" fmla="*/ 1 w 87"/>
                <a:gd name="T43" fmla="*/ 0 h 73"/>
                <a:gd name="T44" fmla="*/ 1 w 87"/>
                <a:gd name="T45" fmla="*/ 0 h 73"/>
                <a:gd name="T46" fmla="*/ 1 w 87"/>
                <a:gd name="T47" fmla="*/ 0 h 73"/>
                <a:gd name="T48" fmla="*/ 2 w 87"/>
                <a:gd name="T49" fmla="*/ 0 h 73"/>
                <a:gd name="T50" fmla="*/ 2 w 87"/>
                <a:gd name="T51" fmla="*/ 0 h 73"/>
                <a:gd name="T52" fmla="*/ 1 w 87"/>
                <a:gd name="T53" fmla="*/ 0 h 73"/>
                <a:gd name="T54" fmla="*/ 1 w 87"/>
                <a:gd name="T55" fmla="*/ 0 h 73"/>
                <a:gd name="T56" fmla="*/ 1 w 87"/>
                <a:gd name="T57" fmla="*/ 0 h 73"/>
                <a:gd name="T58" fmla="*/ 1 w 87"/>
                <a:gd name="T59" fmla="*/ 0 h 73"/>
                <a:gd name="T60" fmla="*/ 1 w 87"/>
                <a:gd name="T61" fmla="*/ 0 h 73"/>
                <a:gd name="T62" fmla="*/ 1 w 87"/>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7" h="73">
                  <a:moveTo>
                    <a:pt x="86" y="50"/>
                  </a:moveTo>
                  <a:lnTo>
                    <a:pt x="86" y="50"/>
                  </a:lnTo>
                  <a:lnTo>
                    <a:pt x="82" y="55"/>
                  </a:lnTo>
                  <a:lnTo>
                    <a:pt x="79" y="60"/>
                  </a:lnTo>
                  <a:lnTo>
                    <a:pt x="74" y="63"/>
                  </a:lnTo>
                  <a:lnTo>
                    <a:pt x="69" y="66"/>
                  </a:lnTo>
                  <a:lnTo>
                    <a:pt x="58" y="71"/>
                  </a:lnTo>
                  <a:lnTo>
                    <a:pt x="44" y="73"/>
                  </a:lnTo>
                  <a:lnTo>
                    <a:pt x="35" y="71"/>
                  </a:lnTo>
                  <a:lnTo>
                    <a:pt x="26" y="70"/>
                  </a:lnTo>
                  <a:lnTo>
                    <a:pt x="19" y="68"/>
                  </a:lnTo>
                  <a:lnTo>
                    <a:pt x="13" y="63"/>
                  </a:lnTo>
                  <a:lnTo>
                    <a:pt x="8" y="58"/>
                  </a:lnTo>
                  <a:lnTo>
                    <a:pt x="3" y="52"/>
                  </a:lnTo>
                  <a:lnTo>
                    <a:pt x="2" y="45"/>
                  </a:lnTo>
                  <a:lnTo>
                    <a:pt x="0" y="36"/>
                  </a:lnTo>
                  <a:lnTo>
                    <a:pt x="2" y="28"/>
                  </a:lnTo>
                  <a:lnTo>
                    <a:pt x="3" y="20"/>
                  </a:lnTo>
                  <a:lnTo>
                    <a:pt x="8" y="15"/>
                  </a:lnTo>
                  <a:lnTo>
                    <a:pt x="13" y="10"/>
                  </a:lnTo>
                  <a:lnTo>
                    <a:pt x="19" y="5"/>
                  </a:lnTo>
                  <a:lnTo>
                    <a:pt x="26" y="3"/>
                  </a:lnTo>
                  <a:lnTo>
                    <a:pt x="35" y="2"/>
                  </a:lnTo>
                  <a:lnTo>
                    <a:pt x="44" y="0"/>
                  </a:lnTo>
                  <a:lnTo>
                    <a:pt x="55" y="2"/>
                  </a:lnTo>
                  <a:lnTo>
                    <a:pt x="63" y="3"/>
                  </a:lnTo>
                  <a:lnTo>
                    <a:pt x="71" y="7"/>
                  </a:lnTo>
                  <a:lnTo>
                    <a:pt x="76" y="11"/>
                  </a:lnTo>
                  <a:lnTo>
                    <a:pt x="81" y="16"/>
                  </a:lnTo>
                  <a:lnTo>
                    <a:pt x="84" y="23"/>
                  </a:lnTo>
                  <a:lnTo>
                    <a:pt x="86" y="31"/>
                  </a:lnTo>
                  <a:lnTo>
                    <a:pt x="87" y="41"/>
                  </a:lnTo>
                  <a:lnTo>
                    <a:pt x="87" y="42"/>
                  </a:lnTo>
                  <a:lnTo>
                    <a:pt x="23" y="42"/>
                  </a:lnTo>
                  <a:lnTo>
                    <a:pt x="24" y="47"/>
                  </a:lnTo>
                  <a:lnTo>
                    <a:pt x="27" y="53"/>
                  </a:lnTo>
                  <a:lnTo>
                    <a:pt x="34" y="57"/>
                  </a:lnTo>
                  <a:lnTo>
                    <a:pt x="44" y="58"/>
                  </a:lnTo>
                  <a:lnTo>
                    <a:pt x="50" y="58"/>
                  </a:lnTo>
                  <a:lnTo>
                    <a:pt x="55" y="57"/>
                  </a:lnTo>
                  <a:lnTo>
                    <a:pt x="60" y="53"/>
                  </a:lnTo>
                  <a:lnTo>
                    <a:pt x="63" y="50"/>
                  </a:lnTo>
                  <a:lnTo>
                    <a:pt x="86" y="50"/>
                  </a:lnTo>
                  <a:close/>
                  <a:moveTo>
                    <a:pt x="65" y="29"/>
                  </a:moveTo>
                  <a:lnTo>
                    <a:pt x="65" y="29"/>
                  </a:lnTo>
                  <a:lnTo>
                    <a:pt x="63" y="24"/>
                  </a:lnTo>
                  <a:lnTo>
                    <a:pt x="60" y="20"/>
                  </a:lnTo>
                  <a:lnTo>
                    <a:pt x="53" y="16"/>
                  </a:lnTo>
                  <a:lnTo>
                    <a:pt x="48" y="15"/>
                  </a:lnTo>
                  <a:lnTo>
                    <a:pt x="44" y="15"/>
                  </a:lnTo>
                  <a:lnTo>
                    <a:pt x="37" y="15"/>
                  </a:lnTo>
                  <a:lnTo>
                    <a:pt x="34" y="16"/>
                  </a:lnTo>
                  <a:lnTo>
                    <a:pt x="27" y="21"/>
                  </a:lnTo>
                  <a:lnTo>
                    <a:pt x="24" y="26"/>
                  </a:lnTo>
                  <a:lnTo>
                    <a:pt x="23" y="29"/>
                  </a:lnTo>
                  <a:lnTo>
                    <a:pt x="65" y="29"/>
                  </a:lnTo>
                  <a:close/>
                </a:path>
              </a:pathLst>
            </a:custGeom>
            <a:solidFill>
              <a:schemeClr val="bg1"/>
            </a:solidFill>
            <a:ln w="9525">
              <a:noFill/>
              <a:round/>
              <a:headEnd/>
              <a:tailEnd/>
            </a:ln>
          </p:spPr>
          <p:txBody>
            <a:bodyPr/>
            <a:lstStyle/>
            <a:p>
              <a:endParaRPr lang="en-US"/>
            </a:p>
          </p:txBody>
        </p:sp>
        <p:sp>
          <p:nvSpPr>
            <p:cNvPr id="26" name="Freeform 53"/>
            <p:cNvSpPr>
              <a:spLocks noEditPoints="1"/>
            </p:cNvSpPr>
            <p:nvPr userDrawn="1"/>
          </p:nvSpPr>
          <p:spPr bwMode="black">
            <a:xfrm>
              <a:off x="5020" y="4087"/>
              <a:ext cx="45" cy="44"/>
            </a:xfrm>
            <a:custGeom>
              <a:avLst/>
              <a:gdLst>
                <a:gd name="T0" fmla="*/ 0 w 91"/>
                <a:gd name="T1" fmla="*/ 0 h 89"/>
                <a:gd name="T2" fmla="*/ 0 w 91"/>
                <a:gd name="T3" fmla="*/ 0 h 89"/>
                <a:gd name="T4" fmla="*/ 0 w 91"/>
                <a:gd name="T5" fmla="*/ 0 h 89"/>
                <a:gd name="T6" fmla="*/ 1 w 91"/>
                <a:gd name="T7" fmla="*/ 0 h 89"/>
                <a:gd name="T8" fmla="*/ 1 w 91"/>
                <a:gd name="T9" fmla="*/ 0 h 89"/>
                <a:gd name="T10" fmla="*/ 1 w 91"/>
                <a:gd name="T11" fmla="*/ 0 h 89"/>
                <a:gd name="T12" fmla="*/ 1 w 91"/>
                <a:gd name="T13" fmla="*/ 0 h 89"/>
                <a:gd name="T14" fmla="*/ 1 w 91"/>
                <a:gd name="T15" fmla="*/ 0 h 89"/>
                <a:gd name="T16" fmla="*/ 1 w 91"/>
                <a:gd name="T17" fmla="*/ 0 h 89"/>
                <a:gd name="T18" fmla="*/ 1 w 91"/>
                <a:gd name="T19" fmla="*/ 0 h 89"/>
                <a:gd name="T20" fmla="*/ 1 w 91"/>
                <a:gd name="T21" fmla="*/ 0 h 89"/>
                <a:gd name="T22" fmla="*/ 1 w 91"/>
                <a:gd name="T23" fmla="*/ 0 h 89"/>
                <a:gd name="T24" fmla="*/ 1 w 91"/>
                <a:gd name="T25" fmla="*/ 0 h 89"/>
                <a:gd name="T26" fmla="*/ 1 w 91"/>
                <a:gd name="T27" fmla="*/ 0 h 89"/>
                <a:gd name="T28" fmla="*/ 1 w 91"/>
                <a:gd name="T29" fmla="*/ 0 h 89"/>
                <a:gd name="T30" fmla="*/ 1 w 91"/>
                <a:gd name="T31" fmla="*/ 0 h 89"/>
                <a:gd name="T32" fmla="*/ 1 w 91"/>
                <a:gd name="T33" fmla="*/ 0 h 89"/>
                <a:gd name="T34" fmla="*/ 1 w 91"/>
                <a:gd name="T35" fmla="*/ 0 h 89"/>
                <a:gd name="T36" fmla="*/ 0 w 91"/>
                <a:gd name="T37" fmla="*/ 0 h 89"/>
                <a:gd name="T38" fmla="*/ 0 w 91"/>
                <a:gd name="T39" fmla="*/ 0 h 89"/>
                <a:gd name="T40" fmla="*/ 0 w 91"/>
                <a:gd name="T41" fmla="*/ 1 h 89"/>
                <a:gd name="T42" fmla="*/ 0 w 91"/>
                <a:gd name="T43" fmla="*/ 1 h 89"/>
                <a:gd name="T44" fmla="*/ 0 w 91"/>
                <a:gd name="T45" fmla="*/ 0 h 89"/>
                <a:gd name="T46" fmla="*/ 0 w 91"/>
                <a:gd name="T47" fmla="*/ 0 h 89"/>
                <a:gd name="T48" fmla="*/ 0 w 91"/>
                <a:gd name="T49" fmla="*/ 0 h 89"/>
                <a:gd name="T50" fmla="*/ 0 w 91"/>
                <a:gd name="T51" fmla="*/ 0 h 89"/>
                <a:gd name="T52" fmla="*/ 0 w 91"/>
                <a:gd name="T53" fmla="*/ 0 h 89"/>
                <a:gd name="T54" fmla="*/ 0 w 91"/>
                <a:gd name="T55" fmla="*/ 0 h 89"/>
                <a:gd name="T56" fmla="*/ 1 w 91"/>
                <a:gd name="T57" fmla="*/ 0 h 89"/>
                <a:gd name="T58" fmla="*/ 1 w 91"/>
                <a:gd name="T59" fmla="*/ 0 h 89"/>
                <a:gd name="T60" fmla="*/ 1 w 91"/>
                <a:gd name="T61" fmla="*/ 0 h 89"/>
                <a:gd name="T62" fmla="*/ 1 w 91"/>
                <a:gd name="T63" fmla="*/ 0 h 89"/>
                <a:gd name="T64" fmla="*/ 0 w 91"/>
                <a:gd name="T65" fmla="*/ 0 h 89"/>
                <a:gd name="T66" fmla="*/ 0 w 91"/>
                <a:gd name="T67" fmla="*/ 0 h 89"/>
                <a:gd name="T68" fmla="*/ 0 w 91"/>
                <a:gd name="T69" fmla="*/ 0 h 89"/>
                <a:gd name="T70" fmla="*/ 0 w 91"/>
                <a:gd name="T71" fmla="*/ 0 h 89"/>
                <a:gd name="T72" fmla="*/ 0 w 91"/>
                <a:gd name="T73" fmla="*/ 0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1" h="89">
                  <a:moveTo>
                    <a:pt x="0" y="0"/>
                  </a:moveTo>
                  <a:lnTo>
                    <a:pt x="60" y="0"/>
                  </a:lnTo>
                  <a:lnTo>
                    <a:pt x="68" y="1"/>
                  </a:lnTo>
                  <a:lnTo>
                    <a:pt x="75" y="3"/>
                  </a:lnTo>
                  <a:lnTo>
                    <a:pt x="81" y="5"/>
                  </a:lnTo>
                  <a:lnTo>
                    <a:pt x="84" y="10"/>
                  </a:lnTo>
                  <a:lnTo>
                    <a:pt x="88" y="13"/>
                  </a:lnTo>
                  <a:lnTo>
                    <a:pt x="89" y="18"/>
                  </a:lnTo>
                  <a:lnTo>
                    <a:pt x="91" y="27"/>
                  </a:lnTo>
                  <a:lnTo>
                    <a:pt x="91" y="34"/>
                  </a:lnTo>
                  <a:lnTo>
                    <a:pt x="89" y="40"/>
                  </a:lnTo>
                  <a:lnTo>
                    <a:pt x="86" y="45"/>
                  </a:lnTo>
                  <a:lnTo>
                    <a:pt x="83" y="48"/>
                  </a:lnTo>
                  <a:lnTo>
                    <a:pt x="80" y="53"/>
                  </a:lnTo>
                  <a:lnTo>
                    <a:pt x="75" y="55"/>
                  </a:lnTo>
                  <a:lnTo>
                    <a:pt x="68" y="56"/>
                  </a:lnTo>
                  <a:lnTo>
                    <a:pt x="62" y="56"/>
                  </a:lnTo>
                  <a:lnTo>
                    <a:pt x="25" y="56"/>
                  </a:lnTo>
                  <a:lnTo>
                    <a:pt x="25" y="89"/>
                  </a:lnTo>
                  <a:lnTo>
                    <a:pt x="0" y="89"/>
                  </a:lnTo>
                  <a:lnTo>
                    <a:pt x="0" y="0"/>
                  </a:lnTo>
                  <a:close/>
                  <a:moveTo>
                    <a:pt x="25" y="40"/>
                  </a:moveTo>
                  <a:lnTo>
                    <a:pt x="50" y="40"/>
                  </a:lnTo>
                  <a:lnTo>
                    <a:pt x="55" y="40"/>
                  </a:lnTo>
                  <a:lnTo>
                    <a:pt x="60" y="39"/>
                  </a:lnTo>
                  <a:lnTo>
                    <a:pt x="65" y="35"/>
                  </a:lnTo>
                  <a:lnTo>
                    <a:pt x="67" y="29"/>
                  </a:lnTo>
                  <a:lnTo>
                    <a:pt x="65" y="22"/>
                  </a:lnTo>
                  <a:lnTo>
                    <a:pt x="62" y="18"/>
                  </a:lnTo>
                  <a:lnTo>
                    <a:pt x="57" y="16"/>
                  </a:lnTo>
                  <a:lnTo>
                    <a:pt x="52" y="16"/>
                  </a:lnTo>
                  <a:lnTo>
                    <a:pt x="25" y="16"/>
                  </a:lnTo>
                  <a:lnTo>
                    <a:pt x="25" y="40"/>
                  </a:lnTo>
                  <a:close/>
                </a:path>
              </a:pathLst>
            </a:custGeom>
            <a:solidFill>
              <a:schemeClr val="bg1"/>
            </a:solidFill>
            <a:ln w="9525">
              <a:noFill/>
              <a:round/>
              <a:headEnd/>
              <a:tailEnd/>
            </a:ln>
          </p:spPr>
          <p:txBody>
            <a:bodyPr/>
            <a:lstStyle/>
            <a:p>
              <a:endParaRPr lang="en-US"/>
            </a:p>
          </p:txBody>
        </p:sp>
        <p:sp>
          <p:nvSpPr>
            <p:cNvPr id="27" name="Freeform 54"/>
            <p:cNvSpPr>
              <a:spLocks noEditPoints="1"/>
            </p:cNvSpPr>
            <p:nvPr userDrawn="1"/>
          </p:nvSpPr>
          <p:spPr bwMode="black">
            <a:xfrm>
              <a:off x="5071" y="4086"/>
              <a:ext cx="11" cy="45"/>
            </a:xfrm>
            <a:custGeom>
              <a:avLst/>
              <a:gdLst>
                <a:gd name="T0" fmla="*/ 0 w 23"/>
                <a:gd name="T1" fmla="*/ 0 h 91"/>
                <a:gd name="T2" fmla="*/ 0 w 23"/>
                <a:gd name="T3" fmla="*/ 0 h 91"/>
                <a:gd name="T4" fmla="*/ 0 w 23"/>
                <a:gd name="T5" fmla="*/ 1 h 91"/>
                <a:gd name="T6" fmla="*/ 0 w 23"/>
                <a:gd name="T7" fmla="*/ 1 h 91"/>
                <a:gd name="T8" fmla="*/ 0 w 23"/>
                <a:gd name="T9" fmla="*/ 0 h 91"/>
                <a:gd name="T10" fmla="*/ 0 w 23"/>
                <a:gd name="T11" fmla="*/ 0 h 91"/>
                <a:gd name="T12" fmla="*/ 0 w 23"/>
                <a:gd name="T13" fmla="*/ 0 h 91"/>
                <a:gd name="T14" fmla="*/ 0 w 23"/>
                <a:gd name="T15" fmla="*/ 0 h 91"/>
                <a:gd name="T16" fmla="*/ 0 w 23"/>
                <a:gd name="T17" fmla="*/ 0 h 91"/>
                <a:gd name="T18" fmla="*/ 0 w 23"/>
                <a:gd name="T19" fmla="*/ 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91">
                  <a:moveTo>
                    <a:pt x="0" y="24"/>
                  </a:moveTo>
                  <a:lnTo>
                    <a:pt x="23" y="24"/>
                  </a:lnTo>
                  <a:lnTo>
                    <a:pt x="23" y="91"/>
                  </a:lnTo>
                  <a:lnTo>
                    <a:pt x="0" y="91"/>
                  </a:lnTo>
                  <a:lnTo>
                    <a:pt x="0" y="24"/>
                  </a:lnTo>
                  <a:close/>
                  <a:moveTo>
                    <a:pt x="0" y="0"/>
                  </a:moveTo>
                  <a:lnTo>
                    <a:pt x="23" y="0"/>
                  </a:lnTo>
                  <a:lnTo>
                    <a:pt x="23" y="16"/>
                  </a:lnTo>
                  <a:lnTo>
                    <a:pt x="0" y="16"/>
                  </a:lnTo>
                  <a:lnTo>
                    <a:pt x="0" y="0"/>
                  </a:lnTo>
                  <a:close/>
                </a:path>
              </a:pathLst>
            </a:custGeom>
            <a:solidFill>
              <a:schemeClr val="bg1"/>
            </a:solidFill>
            <a:ln w="9525">
              <a:noFill/>
              <a:round/>
              <a:headEnd/>
              <a:tailEnd/>
            </a:ln>
          </p:spPr>
          <p:txBody>
            <a:bodyPr/>
            <a:lstStyle/>
            <a:p>
              <a:endParaRPr lang="en-US"/>
            </a:p>
          </p:txBody>
        </p:sp>
        <p:sp>
          <p:nvSpPr>
            <p:cNvPr id="28" name="Freeform 55"/>
            <p:cNvSpPr>
              <a:spLocks noEditPoints="1"/>
            </p:cNvSpPr>
            <p:nvPr userDrawn="1"/>
          </p:nvSpPr>
          <p:spPr bwMode="black">
            <a:xfrm>
              <a:off x="5090" y="4097"/>
              <a:ext cx="42" cy="46"/>
            </a:xfrm>
            <a:custGeom>
              <a:avLst/>
              <a:gdLst>
                <a:gd name="T0" fmla="*/ 0 w 84"/>
                <a:gd name="T1" fmla="*/ 1 h 92"/>
                <a:gd name="T2" fmla="*/ 1 w 84"/>
                <a:gd name="T3" fmla="*/ 1 h 92"/>
                <a:gd name="T4" fmla="*/ 1 w 84"/>
                <a:gd name="T5" fmla="*/ 1 h 92"/>
                <a:gd name="T6" fmla="*/ 1 w 84"/>
                <a:gd name="T7" fmla="*/ 1 h 92"/>
                <a:gd name="T8" fmla="*/ 1 w 84"/>
                <a:gd name="T9" fmla="*/ 1 h 92"/>
                <a:gd name="T10" fmla="*/ 1 w 84"/>
                <a:gd name="T11" fmla="*/ 1 h 92"/>
                <a:gd name="T12" fmla="*/ 1 w 84"/>
                <a:gd name="T13" fmla="*/ 1 h 92"/>
                <a:gd name="T14" fmla="*/ 1 w 84"/>
                <a:gd name="T15" fmla="*/ 0 h 92"/>
                <a:gd name="T16" fmla="*/ 1 w 84"/>
                <a:gd name="T17" fmla="*/ 0 h 92"/>
                <a:gd name="T18" fmla="*/ 1 w 84"/>
                <a:gd name="T19" fmla="*/ 0 h 92"/>
                <a:gd name="T20" fmla="*/ 1 w 84"/>
                <a:gd name="T21" fmla="*/ 0 h 92"/>
                <a:gd name="T22" fmla="*/ 1 w 84"/>
                <a:gd name="T23" fmla="*/ 1 h 92"/>
                <a:gd name="T24" fmla="*/ 2 w 84"/>
                <a:gd name="T25" fmla="*/ 1 h 92"/>
                <a:gd name="T26" fmla="*/ 2 w 84"/>
                <a:gd name="T27" fmla="*/ 1 h 92"/>
                <a:gd name="T28" fmla="*/ 2 w 84"/>
                <a:gd name="T29" fmla="*/ 1 h 92"/>
                <a:gd name="T30" fmla="*/ 2 w 84"/>
                <a:gd name="T31" fmla="*/ 1 h 92"/>
                <a:gd name="T32" fmla="*/ 2 w 84"/>
                <a:gd name="T33" fmla="*/ 1 h 92"/>
                <a:gd name="T34" fmla="*/ 2 w 84"/>
                <a:gd name="T35" fmla="*/ 1 h 92"/>
                <a:gd name="T36" fmla="*/ 2 w 84"/>
                <a:gd name="T37" fmla="*/ 1 h 92"/>
                <a:gd name="T38" fmla="*/ 2 w 84"/>
                <a:gd name="T39" fmla="*/ 1 h 92"/>
                <a:gd name="T40" fmla="*/ 2 w 84"/>
                <a:gd name="T41" fmla="*/ 1 h 92"/>
                <a:gd name="T42" fmla="*/ 2 w 84"/>
                <a:gd name="T43" fmla="*/ 1 h 92"/>
                <a:gd name="T44" fmla="*/ 2 w 84"/>
                <a:gd name="T45" fmla="*/ 1 h 92"/>
                <a:gd name="T46" fmla="*/ 2 w 84"/>
                <a:gd name="T47" fmla="*/ 1 h 92"/>
                <a:gd name="T48" fmla="*/ 1 w 84"/>
                <a:gd name="T49" fmla="*/ 2 h 92"/>
                <a:gd name="T50" fmla="*/ 1 w 84"/>
                <a:gd name="T51" fmla="*/ 2 h 92"/>
                <a:gd name="T52" fmla="*/ 1 w 84"/>
                <a:gd name="T53" fmla="*/ 2 h 92"/>
                <a:gd name="T54" fmla="*/ 1 w 84"/>
                <a:gd name="T55" fmla="*/ 2 h 92"/>
                <a:gd name="T56" fmla="*/ 1 w 84"/>
                <a:gd name="T57" fmla="*/ 2 h 92"/>
                <a:gd name="T58" fmla="*/ 1 w 84"/>
                <a:gd name="T59" fmla="*/ 2 h 92"/>
                <a:gd name="T60" fmla="*/ 1 w 84"/>
                <a:gd name="T61" fmla="*/ 1 h 92"/>
                <a:gd name="T62" fmla="*/ 1 w 84"/>
                <a:gd name="T63" fmla="*/ 1 h 92"/>
                <a:gd name="T64" fmla="*/ 1 w 84"/>
                <a:gd name="T65" fmla="*/ 1 h 92"/>
                <a:gd name="T66" fmla="*/ 1 w 84"/>
                <a:gd name="T67" fmla="*/ 2 h 92"/>
                <a:gd name="T68" fmla="*/ 0 w 84"/>
                <a:gd name="T69" fmla="*/ 2 h 92"/>
                <a:gd name="T70" fmla="*/ 0 w 84"/>
                <a:gd name="T71" fmla="*/ 1 h 92"/>
                <a:gd name="T72" fmla="*/ 1 w 84"/>
                <a:gd name="T73" fmla="*/ 1 h 92"/>
                <a:gd name="T74" fmla="*/ 1 w 84"/>
                <a:gd name="T75" fmla="*/ 1 h 92"/>
                <a:gd name="T76" fmla="*/ 1 w 84"/>
                <a:gd name="T77" fmla="*/ 1 h 92"/>
                <a:gd name="T78" fmla="*/ 1 w 84"/>
                <a:gd name="T79" fmla="*/ 1 h 92"/>
                <a:gd name="T80" fmla="*/ 1 w 84"/>
                <a:gd name="T81" fmla="*/ 1 h 92"/>
                <a:gd name="T82" fmla="*/ 1 w 84"/>
                <a:gd name="T83" fmla="*/ 1 h 92"/>
                <a:gd name="T84" fmla="*/ 1 w 84"/>
                <a:gd name="T85" fmla="*/ 1 h 92"/>
                <a:gd name="T86" fmla="*/ 1 w 84"/>
                <a:gd name="T87" fmla="*/ 1 h 92"/>
                <a:gd name="T88" fmla="*/ 1 w 84"/>
                <a:gd name="T89" fmla="*/ 1 h 92"/>
                <a:gd name="T90" fmla="*/ 1 w 84"/>
                <a:gd name="T91" fmla="*/ 1 h 92"/>
                <a:gd name="T92" fmla="*/ 1 w 84"/>
                <a:gd name="T93" fmla="*/ 1 h 92"/>
                <a:gd name="T94" fmla="*/ 1 w 84"/>
                <a:gd name="T95" fmla="*/ 1 h 92"/>
                <a:gd name="T96" fmla="*/ 1 w 84"/>
                <a:gd name="T97" fmla="*/ 1 h 92"/>
                <a:gd name="T98" fmla="*/ 1 w 84"/>
                <a:gd name="T99" fmla="*/ 1 h 92"/>
                <a:gd name="T100" fmla="*/ 1 w 84"/>
                <a:gd name="T101" fmla="*/ 1 h 92"/>
                <a:gd name="T102" fmla="*/ 1 w 84"/>
                <a:gd name="T103" fmla="*/ 1 h 92"/>
                <a:gd name="T104" fmla="*/ 1 w 84"/>
                <a:gd name="T105" fmla="*/ 1 h 92"/>
                <a:gd name="T106" fmla="*/ 1 w 84"/>
                <a:gd name="T107" fmla="*/ 1 h 92"/>
                <a:gd name="T108" fmla="*/ 1 w 84"/>
                <a:gd name="T109" fmla="*/ 1 h 92"/>
                <a:gd name="T110" fmla="*/ 1 w 84"/>
                <a:gd name="T111" fmla="*/ 1 h 92"/>
                <a:gd name="T112" fmla="*/ 1 w 84"/>
                <a:gd name="T113" fmla="*/ 1 h 92"/>
                <a:gd name="T114" fmla="*/ 1 w 84"/>
                <a:gd name="T115" fmla="*/ 1 h 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4" h="92">
                  <a:moveTo>
                    <a:pt x="0" y="1"/>
                  </a:moveTo>
                  <a:lnTo>
                    <a:pt x="21" y="1"/>
                  </a:lnTo>
                  <a:lnTo>
                    <a:pt x="21" y="9"/>
                  </a:lnTo>
                  <a:lnTo>
                    <a:pt x="28" y="5"/>
                  </a:lnTo>
                  <a:lnTo>
                    <a:pt x="33" y="1"/>
                  </a:lnTo>
                  <a:lnTo>
                    <a:pt x="39" y="0"/>
                  </a:lnTo>
                  <a:lnTo>
                    <a:pt x="46" y="0"/>
                  </a:lnTo>
                  <a:lnTo>
                    <a:pt x="54" y="0"/>
                  </a:lnTo>
                  <a:lnTo>
                    <a:pt x="62" y="1"/>
                  </a:lnTo>
                  <a:lnTo>
                    <a:pt x="68" y="5"/>
                  </a:lnTo>
                  <a:lnTo>
                    <a:pt x="73" y="8"/>
                  </a:lnTo>
                  <a:lnTo>
                    <a:pt x="78" y="13"/>
                  </a:lnTo>
                  <a:lnTo>
                    <a:pt x="81" y="19"/>
                  </a:lnTo>
                  <a:lnTo>
                    <a:pt x="84" y="26"/>
                  </a:lnTo>
                  <a:lnTo>
                    <a:pt x="84" y="34"/>
                  </a:lnTo>
                  <a:lnTo>
                    <a:pt x="84" y="42"/>
                  </a:lnTo>
                  <a:lnTo>
                    <a:pt x="81" y="48"/>
                  </a:lnTo>
                  <a:lnTo>
                    <a:pt x="78" y="55"/>
                  </a:lnTo>
                  <a:lnTo>
                    <a:pt x="75" y="60"/>
                  </a:lnTo>
                  <a:lnTo>
                    <a:pt x="68" y="64"/>
                  </a:lnTo>
                  <a:lnTo>
                    <a:pt x="62" y="68"/>
                  </a:lnTo>
                  <a:lnTo>
                    <a:pt x="55" y="69"/>
                  </a:lnTo>
                  <a:lnTo>
                    <a:pt x="47" y="71"/>
                  </a:lnTo>
                  <a:lnTo>
                    <a:pt x="39" y="69"/>
                  </a:lnTo>
                  <a:lnTo>
                    <a:pt x="33" y="68"/>
                  </a:lnTo>
                  <a:lnTo>
                    <a:pt x="26" y="64"/>
                  </a:lnTo>
                  <a:lnTo>
                    <a:pt x="21" y="60"/>
                  </a:lnTo>
                  <a:lnTo>
                    <a:pt x="21" y="92"/>
                  </a:lnTo>
                  <a:lnTo>
                    <a:pt x="0" y="92"/>
                  </a:lnTo>
                  <a:lnTo>
                    <a:pt x="0" y="1"/>
                  </a:lnTo>
                  <a:close/>
                  <a:moveTo>
                    <a:pt x="42" y="55"/>
                  </a:moveTo>
                  <a:lnTo>
                    <a:pt x="42" y="55"/>
                  </a:lnTo>
                  <a:lnTo>
                    <a:pt x="49" y="53"/>
                  </a:lnTo>
                  <a:lnTo>
                    <a:pt x="55" y="50"/>
                  </a:lnTo>
                  <a:lnTo>
                    <a:pt x="60" y="43"/>
                  </a:lnTo>
                  <a:lnTo>
                    <a:pt x="62" y="35"/>
                  </a:lnTo>
                  <a:lnTo>
                    <a:pt x="60" y="26"/>
                  </a:lnTo>
                  <a:lnTo>
                    <a:pt x="55" y="21"/>
                  </a:lnTo>
                  <a:lnTo>
                    <a:pt x="49" y="16"/>
                  </a:lnTo>
                  <a:lnTo>
                    <a:pt x="42" y="16"/>
                  </a:lnTo>
                  <a:lnTo>
                    <a:pt x="34" y="16"/>
                  </a:lnTo>
                  <a:lnTo>
                    <a:pt x="28" y="21"/>
                  </a:lnTo>
                  <a:lnTo>
                    <a:pt x="23" y="26"/>
                  </a:lnTo>
                  <a:lnTo>
                    <a:pt x="21" y="35"/>
                  </a:lnTo>
                  <a:lnTo>
                    <a:pt x="23" y="43"/>
                  </a:lnTo>
                  <a:lnTo>
                    <a:pt x="28" y="50"/>
                  </a:lnTo>
                  <a:lnTo>
                    <a:pt x="34" y="53"/>
                  </a:lnTo>
                  <a:lnTo>
                    <a:pt x="42" y="55"/>
                  </a:lnTo>
                  <a:close/>
                </a:path>
              </a:pathLst>
            </a:custGeom>
            <a:solidFill>
              <a:schemeClr val="bg1"/>
            </a:solidFill>
            <a:ln w="9525">
              <a:noFill/>
              <a:round/>
              <a:headEnd/>
              <a:tailEnd/>
            </a:ln>
          </p:spPr>
          <p:txBody>
            <a:bodyPr/>
            <a:lstStyle/>
            <a:p>
              <a:endParaRPr lang="en-US"/>
            </a:p>
          </p:txBody>
        </p:sp>
        <p:sp>
          <p:nvSpPr>
            <p:cNvPr id="29" name="Freeform 56"/>
            <p:cNvSpPr>
              <a:spLocks noEditPoints="1"/>
            </p:cNvSpPr>
            <p:nvPr userDrawn="1"/>
          </p:nvSpPr>
          <p:spPr bwMode="black">
            <a:xfrm>
              <a:off x="5136" y="4097"/>
              <a:ext cx="43" cy="36"/>
            </a:xfrm>
            <a:custGeom>
              <a:avLst/>
              <a:gdLst>
                <a:gd name="T0" fmla="*/ 1 w 88"/>
                <a:gd name="T1" fmla="*/ 0 h 73"/>
                <a:gd name="T2" fmla="*/ 1 w 88"/>
                <a:gd name="T3" fmla="*/ 0 h 73"/>
                <a:gd name="T4" fmla="*/ 1 w 88"/>
                <a:gd name="T5" fmla="*/ 1 h 73"/>
                <a:gd name="T6" fmla="*/ 0 w 88"/>
                <a:gd name="T7" fmla="*/ 1 h 73"/>
                <a:gd name="T8" fmla="*/ 0 w 88"/>
                <a:gd name="T9" fmla="*/ 1 h 73"/>
                <a:gd name="T10" fmla="*/ 0 w 88"/>
                <a:gd name="T11" fmla="*/ 1 h 73"/>
                <a:gd name="T12" fmla="*/ 0 w 88"/>
                <a:gd name="T13" fmla="*/ 0 h 73"/>
                <a:gd name="T14" fmla="*/ 0 w 88"/>
                <a:gd name="T15" fmla="*/ 0 h 73"/>
                <a:gd name="T16" fmla="*/ 0 w 88"/>
                <a:gd name="T17" fmla="*/ 0 h 73"/>
                <a:gd name="T18" fmla="*/ 0 w 88"/>
                <a:gd name="T19" fmla="*/ 0 h 73"/>
                <a:gd name="T20" fmla="*/ 0 w 88"/>
                <a:gd name="T21" fmla="*/ 0 h 73"/>
                <a:gd name="T22" fmla="*/ 0 w 88"/>
                <a:gd name="T23" fmla="*/ 0 h 73"/>
                <a:gd name="T24" fmla="*/ 0 w 88"/>
                <a:gd name="T25" fmla="*/ 0 h 73"/>
                <a:gd name="T26" fmla="*/ 0 w 88"/>
                <a:gd name="T27" fmla="*/ 0 h 73"/>
                <a:gd name="T28" fmla="*/ 1 w 88"/>
                <a:gd name="T29" fmla="*/ 0 h 73"/>
                <a:gd name="T30" fmla="*/ 1 w 88"/>
                <a:gd name="T31" fmla="*/ 0 h 73"/>
                <a:gd name="T32" fmla="*/ 1 w 88"/>
                <a:gd name="T33" fmla="*/ 0 h 73"/>
                <a:gd name="T34" fmla="*/ 1 w 88"/>
                <a:gd name="T35" fmla="*/ 0 h 73"/>
                <a:gd name="T36" fmla="*/ 0 w 88"/>
                <a:gd name="T37" fmla="*/ 0 h 73"/>
                <a:gd name="T38" fmla="*/ 0 w 88"/>
                <a:gd name="T39" fmla="*/ 0 h 73"/>
                <a:gd name="T40" fmla="*/ 0 w 88"/>
                <a:gd name="T41" fmla="*/ 0 h 73"/>
                <a:gd name="T42" fmla="*/ 0 w 88"/>
                <a:gd name="T43" fmla="*/ 0 h 73"/>
                <a:gd name="T44" fmla="*/ 0 w 88"/>
                <a:gd name="T45" fmla="*/ 0 h 73"/>
                <a:gd name="T46" fmla="*/ 0 w 88"/>
                <a:gd name="T47" fmla="*/ 0 h 73"/>
                <a:gd name="T48" fmla="*/ 1 w 88"/>
                <a:gd name="T49" fmla="*/ 0 h 73"/>
                <a:gd name="T50" fmla="*/ 1 w 88"/>
                <a:gd name="T51" fmla="*/ 0 h 73"/>
                <a:gd name="T52" fmla="*/ 0 w 88"/>
                <a:gd name="T53" fmla="*/ 0 h 73"/>
                <a:gd name="T54" fmla="*/ 0 w 88"/>
                <a:gd name="T55" fmla="*/ 0 h 73"/>
                <a:gd name="T56" fmla="*/ 0 w 88"/>
                <a:gd name="T57" fmla="*/ 0 h 73"/>
                <a:gd name="T58" fmla="*/ 0 w 88"/>
                <a:gd name="T59" fmla="*/ 0 h 73"/>
                <a:gd name="T60" fmla="*/ 0 w 88"/>
                <a:gd name="T61" fmla="*/ 0 h 73"/>
                <a:gd name="T62" fmla="*/ 0 w 88"/>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73">
                  <a:moveTo>
                    <a:pt x="86" y="50"/>
                  </a:moveTo>
                  <a:lnTo>
                    <a:pt x="86" y="50"/>
                  </a:lnTo>
                  <a:lnTo>
                    <a:pt x="83" y="55"/>
                  </a:lnTo>
                  <a:lnTo>
                    <a:pt x="80" y="60"/>
                  </a:lnTo>
                  <a:lnTo>
                    <a:pt x="75" y="63"/>
                  </a:lnTo>
                  <a:lnTo>
                    <a:pt x="70" y="66"/>
                  </a:lnTo>
                  <a:lnTo>
                    <a:pt x="59" y="71"/>
                  </a:lnTo>
                  <a:lnTo>
                    <a:pt x="44" y="73"/>
                  </a:lnTo>
                  <a:lnTo>
                    <a:pt x="36" y="71"/>
                  </a:lnTo>
                  <a:lnTo>
                    <a:pt x="26" y="70"/>
                  </a:lnTo>
                  <a:lnTo>
                    <a:pt x="20" y="68"/>
                  </a:lnTo>
                  <a:lnTo>
                    <a:pt x="13" y="63"/>
                  </a:lnTo>
                  <a:lnTo>
                    <a:pt x="8" y="58"/>
                  </a:lnTo>
                  <a:lnTo>
                    <a:pt x="4" y="52"/>
                  </a:lnTo>
                  <a:lnTo>
                    <a:pt x="2" y="45"/>
                  </a:lnTo>
                  <a:lnTo>
                    <a:pt x="0" y="36"/>
                  </a:lnTo>
                  <a:lnTo>
                    <a:pt x="2" y="28"/>
                  </a:lnTo>
                  <a:lnTo>
                    <a:pt x="4" y="20"/>
                  </a:lnTo>
                  <a:lnTo>
                    <a:pt x="8" y="15"/>
                  </a:lnTo>
                  <a:lnTo>
                    <a:pt x="13" y="10"/>
                  </a:lnTo>
                  <a:lnTo>
                    <a:pt x="20" y="5"/>
                  </a:lnTo>
                  <a:lnTo>
                    <a:pt x="26" y="3"/>
                  </a:lnTo>
                  <a:lnTo>
                    <a:pt x="36" y="2"/>
                  </a:lnTo>
                  <a:lnTo>
                    <a:pt x="44" y="0"/>
                  </a:lnTo>
                  <a:lnTo>
                    <a:pt x="55" y="2"/>
                  </a:lnTo>
                  <a:lnTo>
                    <a:pt x="63" y="3"/>
                  </a:lnTo>
                  <a:lnTo>
                    <a:pt x="72" y="7"/>
                  </a:lnTo>
                  <a:lnTo>
                    <a:pt x="76" y="11"/>
                  </a:lnTo>
                  <a:lnTo>
                    <a:pt x="81" y="16"/>
                  </a:lnTo>
                  <a:lnTo>
                    <a:pt x="84" y="23"/>
                  </a:lnTo>
                  <a:lnTo>
                    <a:pt x="86" y="31"/>
                  </a:lnTo>
                  <a:lnTo>
                    <a:pt x="88" y="41"/>
                  </a:lnTo>
                  <a:lnTo>
                    <a:pt x="88" y="42"/>
                  </a:lnTo>
                  <a:lnTo>
                    <a:pt x="23" y="42"/>
                  </a:lnTo>
                  <a:lnTo>
                    <a:pt x="25" y="47"/>
                  </a:lnTo>
                  <a:lnTo>
                    <a:pt x="28" y="53"/>
                  </a:lnTo>
                  <a:lnTo>
                    <a:pt x="34" y="57"/>
                  </a:lnTo>
                  <a:lnTo>
                    <a:pt x="44" y="58"/>
                  </a:lnTo>
                  <a:lnTo>
                    <a:pt x="50" y="58"/>
                  </a:lnTo>
                  <a:lnTo>
                    <a:pt x="55" y="57"/>
                  </a:lnTo>
                  <a:lnTo>
                    <a:pt x="60" y="53"/>
                  </a:lnTo>
                  <a:lnTo>
                    <a:pt x="63" y="50"/>
                  </a:lnTo>
                  <a:lnTo>
                    <a:pt x="86" y="50"/>
                  </a:lnTo>
                  <a:close/>
                  <a:moveTo>
                    <a:pt x="65" y="29"/>
                  </a:moveTo>
                  <a:lnTo>
                    <a:pt x="65" y="29"/>
                  </a:lnTo>
                  <a:lnTo>
                    <a:pt x="63" y="24"/>
                  </a:lnTo>
                  <a:lnTo>
                    <a:pt x="60" y="20"/>
                  </a:lnTo>
                  <a:lnTo>
                    <a:pt x="54" y="16"/>
                  </a:lnTo>
                  <a:lnTo>
                    <a:pt x="50" y="15"/>
                  </a:lnTo>
                  <a:lnTo>
                    <a:pt x="44" y="15"/>
                  </a:lnTo>
                  <a:lnTo>
                    <a:pt x="38" y="15"/>
                  </a:lnTo>
                  <a:lnTo>
                    <a:pt x="34" y="16"/>
                  </a:lnTo>
                  <a:lnTo>
                    <a:pt x="28" y="21"/>
                  </a:lnTo>
                  <a:lnTo>
                    <a:pt x="25" y="26"/>
                  </a:lnTo>
                  <a:lnTo>
                    <a:pt x="23" y="29"/>
                  </a:lnTo>
                  <a:lnTo>
                    <a:pt x="65" y="29"/>
                  </a:lnTo>
                  <a:close/>
                </a:path>
              </a:pathLst>
            </a:custGeom>
            <a:solidFill>
              <a:schemeClr val="bg1"/>
            </a:solidFill>
            <a:ln w="9525">
              <a:noFill/>
              <a:round/>
              <a:headEnd/>
              <a:tailEnd/>
            </a:ln>
          </p:spPr>
          <p:txBody>
            <a:bodyPr/>
            <a:lstStyle/>
            <a:p>
              <a:endParaRPr lang="en-US"/>
            </a:p>
          </p:txBody>
        </p:sp>
        <p:sp>
          <p:nvSpPr>
            <p:cNvPr id="30" name="Freeform 57"/>
            <p:cNvSpPr>
              <a:spLocks noEditPoints="1"/>
            </p:cNvSpPr>
            <p:nvPr userDrawn="1"/>
          </p:nvSpPr>
          <p:spPr bwMode="black">
            <a:xfrm>
              <a:off x="5200" y="4089"/>
              <a:ext cx="46" cy="44"/>
            </a:xfrm>
            <a:custGeom>
              <a:avLst/>
              <a:gdLst>
                <a:gd name="T0" fmla="*/ 2 w 92"/>
                <a:gd name="T1" fmla="*/ 1 h 87"/>
                <a:gd name="T2" fmla="*/ 1 w 92"/>
                <a:gd name="T3" fmla="*/ 1 h 87"/>
                <a:gd name="T4" fmla="*/ 1 w 92"/>
                <a:gd name="T5" fmla="*/ 2 h 87"/>
                <a:gd name="T6" fmla="*/ 0 w 92"/>
                <a:gd name="T7" fmla="*/ 2 h 87"/>
                <a:gd name="T8" fmla="*/ 1 w 92"/>
                <a:gd name="T9" fmla="*/ 0 h 87"/>
                <a:gd name="T10" fmla="*/ 1 w 92"/>
                <a:gd name="T11" fmla="*/ 0 h 87"/>
                <a:gd name="T12" fmla="*/ 2 w 92"/>
                <a:gd name="T13" fmla="*/ 2 h 87"/>
                <a:gd name="T14" fmla="*/ 2 w 92"/>
                <a:gd name="T15" fmla="*/ 2 h 87"/>
                <a:gd name="T16" fmla="*/ 2 w 92"/>
                <a:gd name="T17" fmla="*/ 1 h 87"/>
                <a:gd name="T18" fmla="*/ 1 w 92"/>
                <a:gd name="T19" fmla="*/ 1 h 87"/>
                <a:gd name="T20" fmla="*/ 1 w 92"/>
                <a:gd name="T21" fmla="*/ 1 h 87"/>
                <a:gd name="T22" fmla="*/ 2 w 92"/>
                <a:gd name="T23" fmla="*/ 1 h 87"/>
                <a:gd name="T24" fmla="*/ 1 w 92"/>
                <a:gd name="T25" fmla="*/ 1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 h="87">
                  <a:moveTo>
                    <a:pt x="69" y="61"/>
                  </a:moveTo>
                  <a:lnTo>
                    <a:pt x="22" y="61"/>
                  </a:lnTo>
                  <a:lnTo>
                    <a:pt x="9" y="87"/>
                  </a:lnTo>
                  <a:lnTo>
                    <a:pt x="0" y="87"/>
                  </a:lnTo>
                  <a:lnTo>
                    <a:pt x="40" y="0"/>
                  </a:lnTo>
                  <a:lnTo>
                    <a:pt x="51" y="0"/>
                  </a:lnTo>
                  <a:lnTo>
                    <a:pt x="92" y="87"/>
                  </a:lnTo>
                  <a:lnTo>
                    <a:pt x="80" y="87"/>
                  </a:lnTo>
                  <a:lnTo>
                    <a:pt x="69" y="61"/>
                  </a:lnTo>
                  <a:close/>
                  <a:moveTo>
                    <a:pt x="45" y="8"/>
                  </a:moveTo>
                  <a:lnTo>
                    <a:pt x="26" y="51"/>
                  </a:lnTo>
                  <a:lnTo>
                    <a:pt x="66" y="51"/>
                  </a:lnTo>
                  <a:lnTo>
                    <a:pt x="45" y="8"/>
                  </a:lnTo>
                  <a:close/>
                </a:path>
              </a:pathLst>
            </a:custGeom>
            <a:solidFill>
              <a:schemeClr val="bg1"/>
            </a:solidFill>
            <a:ln w="9525">
              <a:noFill/>
              <a:round/>
              <a:headEnd/>
              <a:tailEnd/>
            </a:ln>
          </p:spPr>
          <p:txBody>
            <a:bodyPr/>
            <a:lstStyle/>
            <a:p>
              <a:endParaRPr lang="en-US"/>
            </a:p>
          </p:txBody>
        </p:sp>
        <p:sp>
          <p:nvSpPr>
            <p:cNvPr id="31" name="Freeform 58"/>
            <p:cNvSpPr>
              <a:spLocks/>
            </p:cNvSpPr>
            <p:nvPr userDrawn="1"/>
          </p:nvSpPr>
          <p:spPr bwMode="black">
            <a:xfrm>
              <a:off x="5247" y="4100"/>
              <a:ext cx="32" cy="35"/>
            </a:xfrm>
            <a:custGeom>
              <a:avLst/>
              <a:gdLst>
                <a:gd name="T0" fmla="*/ 1 w 63"/>
                <a:gd name="T1" fmla="*/ 1 h 69"/>
                <a:gd name="T2" fmla="*/ 1 w 63"/>
                <a:gd name="T3" fmla="*/ 1 h 69"/>
                <a:gd name="T4" fmla="*/ 1 w 63"/>
                <a:gd name="T5" fmla="*/ 1 h 69"/>
                <a:gd name="T6" fmla="*/ 1 w 63"/>
                <a:gd name="T7" fmla="*/ 1 h 69"/>
                <a:gd name="T8" fmla="*/ 1 w 63"/>
                <a:gd name="T9" fmla="*/ 1 h 69"/>
                <a:gd name="T10" fmla="*/ 1 w 63"/>
                <a:gd name="T11" fmla="*/ 1 h 69"/>
                <a:gd name="T12" fmla="*/ 1 w 63"/>
                <a:gd name="T13" fmla="*/ 1 h 69"/>
                <a:gd name="T14" fmla="*/ 1 w 63"/>
                <a:gd name="T15" fmla="*/ 1 h 69"/>
                <a:gd name="T16" fmla="*/ 1 w 63"/>
                <a:gd name="T17" fmla="*/ 1 h 69"/>
                <a:gd name="T18" fmla="*/ 1 w 63"/>
                <a:gd name="T19" fmla="*/ 1 h 69"/>
                <a:gd name="T20" fmla="*/ 1 w 63"/>
                <a:gd name="T21" fmla="*/ 1 h 69"/>
                <a:gd name="T22" fmla="*/ 1 w 63"/>
                <a:gd name="T23" fmla="*/ 1 h 69"/>
                <a:gd name="T24" fmla="*/ 1 w 63"/>
                <a:gd name="T25" fmla="*/ 1 h 69"/>
                <a:gd name="T26" fmla="*/ 1 w 63"/>
                <a:gd name="T27" fmla="*/ 2 h 69"/>
                <a:gd name="T28" fmla="*/ 1 w 63"/>
                <a:gd name="T29" fmla="*/ 2 h 69"/>
                <a:gd name="T30" fmla="*/ 1 w 63"/>
                <a:gd name="T31" fmla="*/ 2 h 69"/>
                <a:gd name="T32" fmla="*/ 1 w 63"/>
                <a:gd name="T33" fmla="*/ 1 h 69"/>
                <a:gd name="T34" fmla="*/ 0 w 63"/>
                <a:gd name="T35" fmla="*/ 1 h 69"/>
                <a:gd name="T36" fmla="*/ 1 w 63"/>
                <a:gd name="T37" fmla="*/ 1 h 69"/>
                <a:gd name="T38" fmla="*/ 1 w 63"/>
                <a:gd name="T39" fmla="*/ 1 h 69"/>
                <a:gd name="T40" fmla="*/ 1 w 63"/>
                <a:gd name="T41" fmla="*/ 1 h 69"/>
                <a:gd name="T42" fmla="*/ 1 w 63"/>
                <a:gd name="T43" fmla="*/ 1 h 69"/>
                <a:gd name="T44" fmla="*/ 1 w 63"/>
                <a:gd name="T45" fmla="*/ 1 h 69"/>
                <a:gd name="T46" fmla="*/ 1 w 63"/>
                <a:gd name="T47" fmla="*/ 1 h 69"/>
                <a:gd name="T48" fmla="*/ 1 w 63"/>
                <a:gd name="T49" fmla="*/ 1 h 69"/>
                <a:gd name="T50" fmla="*/ 1 w 63"/>
                <a:gd name="T51" fmla="*/ 1 h 69"/>
                <a:gd name="T52" fmla="*/ 1 w 63"/>
                <a:gd name="T53" fmla="*/ 1 h 69"/>
                <a:gd name="T54" fmla="*/ 1 w 63"/>
                <a:gd name="T55" fmla="*/ 1 h 69"/>
                <a:gd name="T56" fmla="*/ 1 w 63"/>
                <a:gd name="T57" fmla="*/ 1 h 69"/>
                <a:gd name="T58" fmla="*/ 1 w 63"/>
                <a:gd name="T59" fmla="*/ 1 h 69"/>
                <a:gd name="T60" fmla="*/ 1 w 63"/>
                <a:gd name="T61" fmla="*/ 1 h 69"/>
                <a:gd name="T62" fmla="*/ 1 w 63"/>
                <a:gd name="T63" fmla="*/ 1 h 69"/>
                <a:gd name="T64" fmla="*/ 1 w 63"/>
                <a:gd name="T65" fmla="*/ 0 h 69"/>
                <a:gd name="T66" fmla="*/ 1 w 63"/>
                <a:gd name="T67" fmla="*/ 1 h 69"/>
                <a:gd name="T68" fmla="*/ 1 w 63"/>
                <a:gd name="T69" fmla="*/ 1 h 69"/>
                <a:gd name="T70" fmla="*/ 1 w 63"/>
                <a:gd name="T71" fmla="*/ 1 h 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3" h="69">
                  <a:moveTo>
                    <a:pt x="52" y="21"/>
                  </a:moveTo>
                  <a:lnTo>
                    <a:pt x="52" y="21"/>
                  </a:lnTo>
                  <a:lnTo>
                    <a:pt x="50" y="14"/>
                  </a:lnTo>
                  <a:lnTo>
                    <a:pt x="46" y="11"/>
                  </a:lnTo>
                  <a:lnTo>
                    <a:pt x="39" y="8"/>
                  </a:lnTo>
                  <a:lnTo>
                    <a:pt x="31" y="8"/>
                  </a:lnTo>
                  <a:lnTo>
                    <a:pt x="23" y="8"/>
                  </a:lnTo>
                  <a:lnTo>
                    <a:pt x="18" y="9"/>
                  </a:lnTo>
                  <a:lnTo>
                    <a:pt x="13" y="13"/>
                  </a:lnTo>
                  <a:lnTo>
                    <a:pt x="12" y="19"/>
                  </a:lnTo>
                  <a:lnTo>
                    <a:pt x="13" y="22"/>
                  </a:lnTo>
                  <a:lnTo>
                    <a:pt x="17" y="25"/>
                  </a:lnTo>
                  <a:lnTo>
                    <a:pt x="23" y="27"/>
                  </a:lnTo>
                  <a:lnTo>
                    <a:pt x="36" y="29"/>
                  </a:lnTo>
                  <a:lnTo>
                    <a:pt x="49" y="32"/>
                  </a:lnTo>
                  <a:lnTo>
                    <a:pt x="57" y="35"/>
                  </a:lnTo>
                  <a:lnTo>
                    <a:pt x="60" y="37"/>
                  </a:lnTo>
                  <a:lnTo>
                    <a:pt x="62" y="40"/>
                  </a:lnTo>
                  <a:lnTo>
                    <a:pt x="63" y="48"/>
                  </a:lnTo>
                  <a:lnTo>
                    <a:pt x="63" y="53"/>
                  </a:lnTo>
                  <a:lnTo>
                    <a:pt x="62" y="56"/>
                  </a:lnTo>
                  <a:lnTo>
                    <a:pt x="59" y="59"/>
                  </a:lnTo>
                  <a:lnTo>
                    <a:pt x="55" y="63"/>
                  </a:lnTo>
                  <a:lnTo>
                    <a:pt x="46" y="67"/>
                  </a:lnTo>
                  <a:lnTo>
                    <a:pt x="33" y="69"/>
                  </a:lnTo>
                  <a:lnTo>
                    <a:pt x="20" y="67"/>
                  </a:lnTo>
                  <a:lnTo>
                    <a:pt x="13" y="66"/>
                  </a:lnTo>
                  <a:lnTo>
                    <a:pt x="8" y="63"/>
                  </a:lnTo>
                  <a:lnTo>
                    <a:pt x="5" y="59"/>
                  </a:lnTo>
                  <a:lnTo>
                    <a:pt x="2" y="56"/>
                  </a:lnTo>
                  <a:lnTo>
                    <a:pt x="0" y="51"/>
                  </a:lnTo>
                  <a:lnTo>
                    <a:pt x="0" y="46"/>
                  </a:lnTo>
                  <a:lnTo>
                    <a:pt x="8" y="46"/>
                  </a:lnTo>
                  <a:lnTo>
                    <a:pt x="12" y="53"/>
                  </a:lnTo>
                  <a:lnTo>
                    <a:pt x="15" y="58"/>
                  </a:lnTo>
                  <a:lnTo>
                    <a:pt x="23" y="59"/>
                  </a:lnTo>
                  <a:lnTo>
                    <a:pt x="33" y="61"/>
                  </a:lnTo>
                  <a:lnTo>
                    <a:pt x="42" y="59"/>
                  </a:lnTo>
                  <a:lnTo>
                    <a:pt x="49" y="58"/>
                  </a:lnTo>
                  <a:lnTo>
                    <a:pt x="54" y="55"/>
                  </a:lnTo>
                  <a:lnTo>
                    <a:pt x="54" y="48"/>
                  </a:lnTo>
                  <a:lnTo>
                    <a:pt x="54" y="45"/>
                  </a:lnTo>
                  <a:lnTo>
                    <a:pt x="50" y="42"/>
                  </a:lnTo>
                  <a:lnTo>
                    <a:pt x="42" y="38"/>
                  </a:lnTo>
                  <a:lnTo>
                    <a:pt x="29" y="37"/>
                  </a:lnTo>
                  <a:lnTo>
                    <a:pt x="17" y="35"/>
                  </a:lnTo>
                  <a:lnTo>
                    <a:pt x="8" y="32"/>
                  </a:lnTo>
                  <a:lnTo>
                    <a:pt x="5" y="29"/>
                  </a:lnTo>
                  <a:lnTo>
                    <a:pt x="4" y="27"/>
                  </a:lnTo>
                  <a:lnTo>
                    <a:pt x="2" y="19"/>
                  </a:lnTo>
                  <a:lnTo>
                    <a:pt x="4" y="11"/>
                  </a:lnTo>
                  <a:lnTo>
                    <a:pt x="7" y="8"/>
                  </a:lnTo>
                  <a:lnTo>
                    <a:pt x="10" y="6"/>
                  </a:lnTo>
                  <a:lnTo>
                    <a:pt x="18" y="1"/>
                  </a:lnTo>
                  <a:lnTo>
                    <a:pt x="31" y="0"/>
                  </a:lnTo>
                  <a:lnTo>
                    <a:pt x="44" y="1"/>
                  </a:lnTo>
                  <a:lnTo>
                    <a:pt x="49" y="3"/>
                  </a:lnTo>
                  <a:lnTo>
                    <a:pt x="54" y="6"/>
                  </a:lnTo>
                  <a:lnTo>
                    <a:pt x="57" y="8"/>
                  </a:lnTo>
                  <a:lnTo>
                    <a:pt x="59" y="13"/>
                  </a:lnTo>
                  <a:lnTo>
                    <a:pt x="62" y="21"/>
                  </a:lnTo>
                  <a:lnTo>
                    <a:pt x="52" y="21"/>
                  </a:lnTo>
                  <a:close/>
                </a:path>
              </a:pathLst>
            </a:custGeom>
            <a:solidFill>
              <a:schemeClr val="bg1"/>
            </a:solidFill>
            <a:ln w="9525">
              <a:noFill/>
              <a:round/>
              <a:headEnd/>
              <a:tailEnd/>
            </a:ln>
          </p:spPr>
          <p:txBody>
            <a:bodyPr/>
            <a:lstStyle/>
            <a:p>
              <a:endParaRPr lang="en-US"/>
            </a:p>
          </p:txBody>
        </p:sp>
        <p:sp>
          <p:nvSpPr>
            <p:cNvPr id="32" name="Freeform 59"/>
            <p:cNvSpPr>
              <a:spLocks/>
            </p:cNvSpPr>
            <p:nvPr userDrawn="1"/>
          </p:nvSpPr>
          <p:spPr bwMode="black">
            <a:xfrm>
              <a:off x="5282" y="4100"/>
              <a:ext cx="31" cy="35"/>
            </a:xfrm>
            <a:custGeom>
              <a:avLst/>
              <a:gdLst>
                <a:gd name="T0" fmla="*/ 0 w 63"/>
                <a:gd name="T1" fmla="*/ 1 h 69"/>
                <a:gd name="T2" fmla="*/ 0 w 63"/>
                <a:gd name="T3" fmla="*/ 1 h 69"/>
                <a:gd name="T4" fmla="*/ 0 w 63"/>
                <a:gd name="T5" fmla="*/ 1 h 69"/>
                <a:gd name="T6" fmla="*/ 0 w 63"/>
                <a:gd name="T7" fmla="*/ 1 h 69"/>
                <a:gd name="T8" fmla="*/ 0 w 63"/>
                <a:gd name="T9" fmla="*/ 1 h 69"/>
                <a:gd name="T10" fmla="*/ 0 w 63"/>
                <a:gd name="T11" fmla="*/ 1 h 69"/>
                <a:gd name="T12" fmla="*/ 0 w 63"/>
                <a:gd name="T13" fmla="*/ 1 h 69"/>
                <a:gd name="T14" fmla="*/ 0 w 63"/>
                <a:gd name="T15" fmla="*/ 1 h 69"/>
                <a:gd name="T16" fmla="*/ 0 w 63"/>
                <a:gd name="T17" fmla="*/ 1 h 69"/>
                <a:gd name="T18" fmla="*/ 0 w 63"/>
                <a:gd name="T19" fmla="*/ 1 h 69"/>
                <a:gd name="T20" fmla="*/ 0 w 63"/>
                <a:gd name="T21" fmla="*/ 1 h 69"/>
                <a:gd name="T22" fmla="*/ 0 w 63"/>
                <a:gd name="T23" fmla="*/ 1 h 69"/>
                <a:gd name="T24" fmla="*/ 0 w 63"/>
                <a:gd name="T25" fmla="*/ 1 h 69"/>
                <a:gd name="T26" fmla="*/ 0 w 63"/>
                <a:gd name="T27" fmla="*/ 2 h 69"/>
                <a:gd name="T28" fmla="*/ 0 w 63"/>
                <a:gd name="T29" fmla="*/ 2 h 69"/>
                <a:gd name="T30" fmla="*/ 0 w 63"/>
                <a:gd name="T31" fmla="*/ 2 h 69"/>
                <a:gd name="T32" fmla="*/ 0 w 63"/>
                <a:gd name="T33" fmla="*/ 1 h 69"/>
                <a:gd name="T34" fmla="*/ 0 w 63"/>
                <a:gd name="T35" fmla="*/ 1 h 69"/>
                <a:gd name="T36" fmla="*/ 0 w 63"/>
                <a:gd name="T37" fmla="*/ 1 h 69"/>
                <a:gd name="T38" fmla="*/ 0 w 63"/>
                <a:gd name="T39" fmla="*/ 1 h 69"/>
                <a:gd name="T40" fmla="*/ 0 w 63"/>
                <a:gd name="T41" fmla="*/ 1 h 69"/>
                <a:gd name="T42" fmla="*/ 0 w 63"/>
                <a:gd name="T43" fmla="*/ 1 h 69"/>
                <a:gd name="T44" fmla="*/ 0 w 63"/>
                <a:gd name="T45" fmla="*/ 1 h 69"/>
                <a:gd name="T46" fmla="*/ 0 w 63"/>
                <a:gd name="T47" fmla="*/ 1 h 69"/>
                <a:gd name="T48" fmla="*/ 0 w 63"/>
                <a:gd name="T49" fmla="*/ 1 h 69"/>
                <a:gd name="T50" fmla="*/ 0 w 63"/>
                <a:gd name="T51" fmla="*/ 1 h 69"/>
                <a:gd name="T52" fmla="*/ 0 w 63"/>
                <a:gd name="T53" fmla="*/ 1 h 69"/>
                <a:gd name="T54" fmla="*/ 0 w 63"/>
                <a:gd name="T55" fmla="*/ 1 h 69"/>
                <a:gd name="T56" fmla="*/ 0 w 63"/>
                <a:gd name="T57" fmla="*/ 1 h 69"/>
                <a:gd name="T58" fmla="*/ 0 w 63"/>
                <a:gd name="T59" fmla="*/ 1 h 69"/>
                <a:gd name="T60" fmla="*/ 0 w 63"/>
                <a:gd name="T61" fmla="*/ 1 h 69"/>
                <a:gd name="T62" fmla="*/ 0 w 63"/>
                <a:gd name="T63" fmla="*/ 1 h 69"/>
                <a:gd name="T64" fmla="*/ 0 w 63"/>
                <a:gd name="T65" fmla="*/ 0 h 69"/>
                <a:gd name="T66" fmla="*/ 0 w 63"/>
                <a:gd name="T67" fmla="*/ 1 h 69"/>
                <a:gd name="T68" fmla="*/ 0 w 63"/>
                <a:gd name="T69" fmla="*/ 1 h 69"/>
                <a:gd name="T70" fmla="*/ 0 w 63"/>
                <a:gd name="T71" fmla="*/ 1 h 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3" h="69">
                  <a:moveTo>
                    <a:pt x="52" y="21"/>
                  </a:moveTo>
                  <a:lnTo>
                    <a:pt x="52" y="21"/>
                  </a:lnTo>
                  <a:lnTo>
                    <a:pt x="48" y="14"/>
                  </a:lnTo>
                  <a:lnTo>
                    <a:pt x="45" y="11"/>
                  </a:lnTo>
                  <a:lnTo>
                    <a:pt x="39" y="8"/>
                  </a:lnTo>
                  <a:lnTo>
                    <a:pt x="29" y="8"/>
                  </a:lnTo>
                  <a:lnTo>
                    <a:pt x="22" y="8"/>
                  </a:lnTo>
                  <a:lnTo>
                    <a:pt x="16" y="9"/>
                  </a:lnTo>
                  <a:lnTo>
                    <a:pt x="13" y="13"/>
                  </a:lnTo>
                  <a:lnTo>
                    <a:pt x="11" y="19"/>
                  </a:lnTo>
                  <a:lnTo>
                    <a:pt x="11" y="22"/>
                  </a:lnTo>
                  <a:lnTo>
                    <a:pt x="16" y="25"/>
                  </a:lnTo>
                  <a:lnTo>
                    <a:pt x="22" y="27"/>
                  </a:lnTo>
                  <a:lnTo>
                    <a:pt x="35" y="29"/>
                  </a:lnTo>
                  <a:lnTo>
                    <a:pt x="47" y="32"/>
                  </a:lnTo>
                  <a:lnTo>
                    <a:pt x="56" y="35"/>
                  </a:lnTo>
                  <a:lnTo>
                    <a:pt x="60" y="37"/>
                  </a:lnTo>
                  <a:lnTo>
                    <a:pt x="61" y="40"/>
                  </a:lnTo>
                  <a:lnTo>
                    <a:pt x="63" y="48"/>
                  </a:lnTo>
                  <a:lnTo>
                    <a:pt x="63" y="53"/>
                  </a:lnTo>
                  <a:lnTo>
                    <a:pt x="61" y="56"/>
                  </a:lnTo>
                  <a:lnTo>
                    <a:pt x="58" y="59"/>
                  </a:lnTo>
                  <a:lnTo>
                    <a:pt x="55" y="63"/>
                  </a:lnTo>
                  <a:lnTo>
                    <a:pt x="45" y="67"/>
                  </a:lnTo>
                  <a:lnTo>
                    <a:pt x="32" y="69"/>
                  </a:lnTo>
                  <a:lnTo>
                    <a:pt x="18" y="67"/>
                  </a:lnTo>
                  <a:lnTo>
                    <a:pt x="13" y="66"/>
                  </a:lnTo>
                  <a:lnTo>
                    <a:pt x="8" y="63"/>
                  </a:lnTo>
                  <a:lnTo>
                    <a:pt x="5" y="59"/>
                  </a:lnTo>
                  <a:lnTo>
                    <a:pt x="1" y="56"/>
                  </a:lnTo>
                  <a:lnTo>
                    <a:pt x="0" y="51"/>
                  </a:lnTo>
                  <a:lnTo>
                    <a:pt x="0" y="46"/>
                  </a:lnTo>
                  <a:lnTo>
                    <a:pt x="8" y="46"/>
                  </a:lnTo>
                  <a:lnTo>
                    <a:pt x="10" y="53"/>
                  </a:lnTo>
                  <a:lnTo>
                    <a:pt x="14" y="58"/>
                  </a:lnTo>
                  <a:lnTo>
                    <a:pt x="21" y="59"/>
                  </a:lnTo>
                  <a:lnTo>
                    <a:pt x="32" y="61"/>
                  </a:lnTo>
                  <a:lnTo>
                    <a:pt x="40" y="59"/>
                  </a:lnTo>
                  <a:lnTo>
                    <a:pt x="48" y="58"/>
                  </a:lnTo>
                  <a:lnTo>
                    <a:pt x="52" y="55"/>
                  </a:lnTo>
                  <a:lnTo>
                    <a:pt x="53" y="48"/>
                  </a:lnTo>
                  <a:lnTo>
                    <a:pt x="53" y="45"/>
                  </a:lnTo>
                  <a:lnTo>
                    <a:pt x="48" y="42"/>
                  </a:lnTo>
                  <a:lnTo>
                    <a:pt x="42" y="38"/>
                  </a:lnTo>
                  <a:lnTo>
                    <a:pt x="29" y="37"/>
                  </a:lnTo>
                  <a:lnTo>
                    <a:pt x="16" y="35"/>
                  </a:lnTo>
                  <a:lnTo>
                    <a:pt x="8" y="32"/>
                  </a:lnTo>
                  <a:lnTo>
                    <a:pt x="5" y="29"/>
                  </a:lnTo>
                  <a:lnTo>
                    <a:pt x="3" y="27"/>
                  </a:lnTo>
                  <a:lnTo>
                    <a:pt x="1" y="19"/>
                  </a:lnTo>
                  <a:lnTo>
                    <a:pt x="3" y="11"/>
                  </a:lnTo>
                  <a:lnTo>
                    <a:pt x="5" y="8"/>
                  </a:lnTo>
                  <a:lnTo>
                    <a:pt x="8" y="6"/>
                  </a:lnTo>
                  <a:lnTo>
                    <a:pt x="18" y="1"/>
                  </a:lnTo>
                  <a:lnTo>
                    <a:pt x="29" y="0"/>
                  </a:lnTo>
                  <a:lnTo>
                    <a:pt x="43" y="1"/>
                  </a:lnTo>
                  <a:lnTo>
                    <a:pt x="48" y="3"/>
                  </a:lnTo>
                  <a:lnTo>
                    <a:pt x="52" y="6"/>
                  </a:lnTo>
                  <a:lnTo>
                    <a:pt x="55" y="8"/>
                  </a:lnTo>
                  <a:lnTo>
                    <a:pt x="58" y="13"/>
                  </a:lnTo>
                  <a:lnTo>
                    <a:pt x="60" y="21"/>
                  </a:lnTo>
                  <a:lnTo>
                    <a:pt x="52" y="21"/>
                  </a:lnTo>
                  <a:close/>
                </a:path>
              </a:pathLst>
            </a:custGeom>
            <a:solidFill>
              <a:schemeClr val="bg1"/>
            </a:solidFill>
            <a:ln w="9525">
              <a:noFill/>
              <a:round/>
              <a:headEnd/>
              <a:tailEnd/>
            </a:ln>
          </p:spPr>
          <p:txBody>
            <a:bodyPr/>
            <a:lstStyle/>
            <a:p>
              <a:endParaRPr lang="en-US"/>
            </a:p>
          </p:txBody>
        </p:sp>
        <p:sp>
          <p:nvSpPr>
            <p:cNvPr id="33" name="Freeform 60"/>
            <p:cNvSpPr>
              <a:spLocks noEditPoints="1"/>
            </p:cNvSpPr>
            <p:nvPr userDrawn="1"/>
          </p:nvSpPr>
          <p:spPr bwMode="black">
            <a:xfrm>
              <a:off x="5317" y="4100"/>
              <a:ext cx="37" cy="35"/>
            </a:xfrm>
            <a:custGeom>
              <a:avLst/>
              <a:gdLst>
                <a:gd name="T0" fmla="*/ 1 w 73"/>
                <a:gd name="T1" fmla="*/ 0 h 69"/>
                <a:gd name="T2" fmla="*/ 1 w 73"/>
                <a:gd name="T3" fmla="*/ 1 h 69"/>
                <a:gd name="T4" fmla="*/ 1 w 73"/>
                <a:gd name="T5" fmla="*/ 1 h 69"/>
                <a:gd name="T6" fmla="*/ 2 w 73"/>
                <a:gd name="T7" fmla="*/ 1 h 69"/>
                <a:gd name="T8" fmla="*/ 2 w 73"/>
                <a:gd name="T9" fmla="*/ 1 h 69"/>
                <a:gd name="T10" fmla="*/ 2 w 73"/>
                <a:gd name="T11" fmla="*/ 1 h 69"/>
                <a:gd name="T12" fmla="*/ 2 w 73"/>
                <a:gd name="T13" fmla="*/ 1 h 69"/>
                <a:gd name="T14" fmla="*/ 1 w 73"/>
                <a:gd name="T15" fmla="*/ 1 h 69"/>
                <a:gd name="T16" fmla="*/ 1 w 73"/>
                <a:gd name="T17" fmla="*/ 2 h 69"/>
                <a:gd name="T18" fmla="*/ 1 w 73"/>
                <a:gd name="T19" fmla="*/ 2 h 69"/>
                <a:gd name="T20" fmla="*/ 1 w 73"/>
                <a:gd name="T21" fmla="*/ 2 h 69"/>
                <a:gd name="T22" fmla="*/ 1 w 73"/>
                <a:gd name="T23" fmla="*/ 1 h 69"/>
                <a:gd name="T24" fmla="*/ 1 w 73"/>
                <a:gd name="T25" fmla="*/ 1 h 69"/>
                <a:gd name="T26" fmla="*/ 0 w 73"/>
                <a:gd name="T27" fmla="*/ 1 h 69"/>
                <a:gd name="T28" fmla="*/ 0 w 73"/>
                <a:gd name="T29" fmla="*/ 1 h 69"/>
                <a:gd name="T30" fmla="*/ 1 w 73"/>
                <a:gd name="T31" fmla="*/ 1 h 69"/>
                <a:gd name="T32" fmla="*/ 1 w 73"/>
                <a:gd name="T33" fmla="*/ 1 h 69"/>
                <a:gd name="T34" fmla="*/ 1 w 73"/>
                <a:gd name="T35" fmla="*/ 1 h 69"/>
                <a:gd name="T36" fmla="*/ 1 w 73"/>
                <a:gd name="T37" fmla="*/ 0 h 69"/>
                <a:gd name="T38" fmla="*/ 1 w 73"/>
                <a:gd name="T39" fmla="*/ 1 h 69"/>
                <a:gd name="T40" fmla="*/ 1 w 73"/>
                <a:gd name="T41" fmla="*/ 1 h 69"/>
                <a:gd name="T42" fmla="*/ 1 w 73"/>
                <a:gd name="T43" fmla="*/ 1 h 69"/>
                <a:gd name="T44" fmla="*/ 1 w 73"/>
                <a:gd name="T45" fmla="*/ 1 h 69"/>
                <a:gd name="T46" fmla="*/ 1 w 73"/>
                <a:gd name="T47" fmla="*/ 1 h 69"/>
                <a:gd name="T48" fmla="*/ 1 w 73"/>
                <a:gd name="T49" fmla="*/ 1 h 69"/>
                <a:gd name="T50" fmla="*/ 1 w 73"/>
                <a:gd name="T51" fmla="*/ 1 h 69"/>
                <a:gd name="T52" fmla="*/ 1 w 73"/>
                <a:gd name="T53" fmla="*/ 1 h 69"/>
                <a:gd name="T54" fmla="*/ 1 w 73"/>
                <a:gd name="T55" fmla="*/ 1 h 69"/>
                <a:gd name="T56" fmla="*/ 1 w 73"/>
                <a:gd name="T57" fmla="*/ 1 h 69"/>
                <a:gd name="T58" fmla="*/ 1 w 73"/>
                <a:gd name="T59" fmla="*/ 1 h 69"/>
                <a:gd name="T60" fmla="*/ 1 w 73"/>
                <a:gd name="T61" fmla="*/ 1 h 69"/>
                <a:gd name="T62" fmla="*/ 1 w 73"/>
                <a:gd name="T63" fmla="*/ 1 h 69"/>
                <a:gd name="T64" fmla="*/ 1 w 73"/>
                <a:gd name="T65" fmla="*/ 1 h 69"/>
                <a:gd name="T66" fmla="*/ 1 w 73"/>
                <a:gd name="T67" fmla="*/ 1 h 69"/>
                <a:gd name="T68" fmla="*/ 1 w 73"/>
                <a:gd name="T69" fmla="*/ 1 h 69"/>
                <a:gd name="T70" fmla="*/ 1 w 73"/>
                <a:gd name="T71" fmla="*/ 1 h 69"/>
                <a:gd name="T72" fmla="*/ 1 w 73"/>
                <a:gd name="T73" fmla="*/ 1 h 69"/>
                <a:gd name="T74" fmla="*/ 1 w 73"/>
                <a:gd name="T75" fmla="*/ 1 h 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3" h="69">
                  <a:moveTo>
                    <a:pt x="36" y="0"/>
                  </a:moveTo>
                  <a:lnTo>
                    <a:pt x="36" y="0"/>
                  </a:lnTo>
                  <a:lnTo>
                    <a:pt x="45" y="1"/>
                  </a:lnTo>
                  <a:lnTo>
                    <a:pt x="52" y="3"/>
                  </a:lnTo>
                  <a:lnTo>
                    <a:pt x="58" y="6"/>
                  </a:lnTo>
                  <a:lnTo>
                    <a:pt x="63" y="11"/>
                  </a:lnTo>
                  <a:lnTo>
                    <a:pt x="68" y="16"/>
                  </a:lnTo>
                  <a:lnTo>
                    <a:pt x="71" y="21"/>
                  </a:lnTo>
                  <a:lnTo>
                    <a:pt x="73" y="27"/>
                  </a:lnTo>
                  <a:lnTo>
                    <a:pt x="73" y="34"/>
                  </a:lnTo>
                  <a:lnTo>
                    <a:pt x="73" y="42"/>
                  </a:lnTo>
                  <a:lnTo>
                    <a:pt x="71" y="46"/>
                  </a:lnTo>
                  <a:lnTo>
                    <a:pt x="68" y="53"/>
                  </a:lnTo>
                  <a:lnTo>
                    <a:pt x="63" y="58"/>
                  </a:lnTo>
                  <a:lnTo>
                    <a:pt x="58" y="63"/>
                  </a:lnTo>
                  <a:lnTo>
                    <a:pt x="52" y="66"/>
                  </a:lnTo>
                  <a:lnTo>
                    <a:pt x="45" y="67"/>
                  </a:lnTo>
                  <a:lnTo>
                    <a:pt x="36" y="69"/>
                  </a:lnTo>
                  <a:lnTo>
                    <a:pt x="27" y="67"/>
                  </a:lnTo>
                  <a:lnTo>
                    <a:pt x="19" y="66"/>
                  </a:lnTo>
                  <a:lnTo>
                    <a:pt x="13" y="63"/>
                  </a:lnTo>
                  <a:lnTo>
                    <a:pt x="8" y="58"/>
                  </a:lnTo>
                  <a:lnTo>
                    <a:pt x="5" y="53"/>
                  </a:lnTo>
                  <a:lnTo>
                    <a:pt x="2" y="46"/>
                  </a:lnTo>
                  <a:lnTo>
                    <a:pt x="0" y="42"/>
                  </a:lnTo>
                  <a:lnTo>
                    <a:pt x="0" y="34"/>
                  </a:lnTo>
                  <a:lnTo>
                    <a:pt x="0" y="27"/>
                  </a:lnTo>
                  <a:lnTo>
                    <a:pt x="2" y="21"/>
                  </a:lnTo>
                  <a:lnTo>
                    <a:pt x="5" y="16"/>
                  </a:lnTo>
                  <a:lnTo>
                    <a:pt x="8" y="11"/>
                  </a:lnTo>
                  <a:lnTo>
                    <a:pt x="13" y="6"/>
                  </a:lnTo>
                  <a:lnTo>
                    <a:pt x="19" y="3"/>
                  </a:lnTo>
                  <a:lnTo>
                    <a:pt x="27" y="1"/>
                  </a:lnTo>
                  <a:lnTo>
                    <a:pt x="36" y="0"/>
                  </a:lnTo>
                  <a:close/>
                  <a:moveTo>
                    <a:pt x="36" y="61"/>
                  </a:moveTo>
                  <a:lnTo>
                    <a:pt x="36" y="61"/>
                  </a:lnTo>
                  <a:lnTo>
                    <a:pt x="42" y="61"/>
                  </a:lnTo>
                  <a:lnTo>
                    <a:pt x="47" y="59"/>
                  </a:lnTo>
                  <a:lnTo>
                    <a:pt x="52" y="56"/>
                  </a:lnTo>
                  <a:lnTo>
                    <a:pt x="57" y="53"/>
                  </a:lnTo>
                  <a:lnTo>
                    <a:pt x="60" y="50"/>
                  </a:lnTo>
                  <a:lnTo>
                    <a:pt x="61" y="45"/>
                  </a:lnTo>
                  <a:lnTo>
                    <a:pt x="63" y="40"/>
                  </a:lnTo>
                  <a:lnTo>
                    <a:pt x="63" y="34"/>
                  </a:lnTo>
                  <a:lnTo>
                    <a:pt x="63" y="29"/>
                  </a:lnTo>
                  <a:lnTo>
                    <a:pt x="61" y="24"/>
                  </a:lnTo>
                  <a:lnTo>
                    <a:pt x="60" y="19"/>
                  </a:lnTo>
                  <a:lnTo>
                    <a:pt x="57" y="16"/>
                  </a:lnTo>
                  <a:lnTo>
                    <a:pt x="52" y="13"/>
                  </a:lnTo>
                  <a:lnTo>
                    <a:pt x="47" y="9"/>
                  </a:lnTo>
                  <a:lnTo>
                    <a:pt x="42" y="8"/>
                  </a:lnTo>
                  <a:lnTo>
                    <a:pt x="36" y="8"/>
                  </a:lnTo>
                  <a:lnTo>
                    <a:pt x="29" y="8"/>
                  </a:lnTo>
                  <a:lnTo>
                    <a:pt x="24" y="9"/>
                  </a:lnTo>
                  <a:lnTo>
                    <a:pt x="19" y="13"/>
                  </a:lnTo>
                  <a:lnTo>
                    <a:pt x="16" y="16"/>
                  </a:lnTo>
                  <a:lnTo>
                    <a:pt x="13" y="19"/>
                  </a:lnTo>
                  <a:lnTo>
                    <a:pt x="10" y="24"/>
                  </a:lnTo>
                  <a:lnTo>
                    <a:pt x="10" y="29"/>
                  </a:lnTo>
                  <a:lnTo>
                    <a:pt x="8" y="34"/>
                  </a:lnTo>
                  <a:lnTo>
                    <a:pt x="10" y="40"/>
                  </a:lnTo>
                  <a:lnTo>
                    <a:pt x="10" y="45"/>
                  </a:lnTo>
                  <a:lnTo>
                    <a:pt x="13" y="50"/>
                  </a:lnTo>
                  <a:lnTo>
                    <a:pt x="16" y="53"/>
                  </a:lnTo>
                  <a:lnTo>
                    <a:pt x="19" y="56"/>
                  </a:lnTo>
                  <a:lnTo>
                    <a:pt x="24" y="59"/>
                  </a:lnTo>
                  <a:lnTo>
                    <a:pt x="29" y="61"/>
                  </a:lnTo>
                  <a:lnTo>
                    <a:pt x="36" y="61"/>
                  </a:lnTo>
                  <a:close/>
                </a:path>
              </a:pathLst>
            </a:custGeom>
            <a:solidFill>
              <a:schemeClr val="bg1"/>
            </a:solidFill>
            <a:ln w="9525">
              <a:noFill/>
              <a:round/>
              <a:headEnd/>
              <a:tailEnd/>
            </a:ln>
          </p:spPr>
          <p:txBody>
            <a:bodyPr/>
            <a:lstStyle/>
            <a:p>
              <a:endParaRPr lang="en-US"/>
            </a:p>
          </p:txBody>
        </p:sp>
        <p:sp>
          <p:nvSpPr>
            <p:cNvPr id="34" name="Freeform 61"/>
            <p:cNvSpPr>
              <a:spLocks/>
            </p:cNvSpPr>
            <p:nvPr userDrawn="1"/>
          </p:nvSpPr>
          <p:spPr bwMode="black">
            <a:xfrm>
              <a:off x="5358" y="4100"/>
              <a:ext cx="35" cy="35"/>
            </a:xfrm>
            <a:custGeom>
              <a:avLst/>
              <a:gdLst>
                <a:gd name="T0" fmla="*/ 2 w 69"/>
                <a:gd name="T1" fmla="*/ 1 h 69"/>
                <a:gd name="T2" fmla="*/ 2 w 69"/>
                <a:gd name="T3" fmla="*/ 1 h 69"/>
                <a:gd name="T4" fmla="*/ 2 w 69"/>
                <a:gd name="T5" fmla="*/ 1 h 69"/>
                <a:gd name="T6" fmla="*/ 1 w 69"/>
                <a:gd name="T7" fmla="*/ 1 h 69"/>
                <a:gd name="T8" fmla="*/ 1 w 69"/>
                <a:gd name="T9" fmla="*/ 1 h 69"/>
                <a:gd name="T10" fmla="*/ 1 w 69"/>
                <a:gd name="T11" fmla="*/ 2 h 69"/>
                <a:gd name="T12" fmla="*/ 1 w 69"/>
                <a:gd name="T13" fmla="*/ 2 h 69"/>
                <a:gd name="T14" fmla="*/ 1 w 69"/>
                <a:gd name="T15" fmla="*/ 2 h 69"/>
                <a:gd name="T16" fmla="*/ 1 w 69"/>
                <a:gd name="T17" fmla="*/ 2 h 69"/>
                <a:gd name="T18" fmla="*/ 1 w 69"/>
                <a:gd name="T19" fmla="*/ 2 h 69"/>
                <a:gd name="T20" fmla="*/ 1 w 69"/>
                <a:gd name="T21" fmla="*/ 2 h 69"/>
                <a:gd name="T22" fmla="*/ 1 w 69"/>
                <a:gd name="T23" fmla="*/ 1 h 69"/>
                <a:gd name="T24" fmla="*/ 1 w 69"/>
                <a:gd name="T25" fmla="*/ 1 h 69"/>
                <a:gd name="T26" fmla="*/ 1 w 69"/>
                <a:gd name="T27" fmla="*/ 1 h 69"/>
                <a:gd name="T28" fmla="*/ 1 w 69"/>
                <a:gd name="T29" fmla="*/ 1 h 69"/>
                <a:gd name="T30" fmla="*/ 1 w 69"/>
                <a:gd name="T31" fmla="*/ 1 h 69"/>
                <a:gd name="T32" fmla="*/ 0 w 69"/>
                <a:gd name="T33" fmla="*/ 1 h 69"/>
                <a:gd name="T34" fmla="*/ 0 w 69"/>
                <a:gd name="T35" fmla="*/ 1 h 69"/>
                <a:gd name="T36" fmla="*/ 1 w 69"/>
                <a:gd name="T37" fmla="*/ 1 h 69"/>
                <a:gd name="T38" fmla="*/ 1 w 69"/>
                <a:gd name="T39" fmla="*/ 1 h 69"/>
                <a:gd name="T40" fmla="*/ 1 w 69"/>
                <a:gd name="T41" fmla="*/ 1 h 69"/>
                <a:gd name="T42" fmla="*/ 1 w 69"/>
                <a:gd name="T43" fmla="*/ 1 h 69"/>
                <a:gd name="T44" fmla="*/ 1 w 69"/>
                <a:gd name="T45" fmla="*/ 1 h 69"/>
                <a:gd name="T46" fmla="*/ 1 w 69"/>
                <a:gd name="T47" fmla="*/ 1 h 69"/>
                <a:gd name="T48" fmla="*/ 1 w 69"/>
                <a:gd name="T49" fmla="*/ 1 h 69"/>
                <a:gd name="T50" fmla="*/ 1 w 69"/>
                <a:gd name="T51" fmla="*/ 0 h 69"/>
                <a:gd name="T52" fmla="*/ 1 w 69"/>
                <a:gd name="T53" fmla="*/ 0 h 69"/>
                <a:gd name="T54" fmla="*/ 1 w 69"/>
                <a:gd name="T55" fmla="*/ 1 h 69"/>
                <a:gd name="T56" fmla="*/ 1 w 69"/>
                <a:gd name="T57" fmla="*/ 1 h 69"/>
                <a:gd name="T58" fmla="*/ 1 w 69"/>
                <a:gd name="T59" fmla="*/ 1 h 69"/>
                <a:gd name="T60" fmla="*/ 1 w 69"/>
                <a:gd name="T61" fmla="*/ 1 h 69"/>
                <a:gd name="T62" fmla="*/ 2 w 69"/>
                <a:gd name="T63" fmla="*/ 1 h 69"/>
                <a:gd name="T64" fmla="*/ 2 w 69"/>
                <a:gd name="T65" fmla="*/ 1 h 69"/>
                <a:gd name="T66" fmla="*/ 1 w 69"/>
                <a:gd name="T67" fmla="*/ 1 h 69"/>
                <a:gd name="T68" fmla="*/ 1 w 69"/>
                <a:gd name="T69" fmla="*/ 1 h 69"/>
                <a:gd name="T70" fmla="*/ 1 w 69"/>
                <a:gd name="T71" fmla="*/ 1 h 69"/>
                <a:gd name="T72" fmla="*/ 1 w 69"/>
                <a:gd name="T73" fmla="*/ 1 h 69"/>
                <a:gd name="T74" fmla="*/ 1 w 69"/>
                <a:gd name="T75" fmla="*/ 1 h 69"/>
                <a:gd name="T76" fmla="*/ 1 w 69"/>
                <a:gd name="T77" fmla="*/ 1 h 69"/>
                <a:gd name="T78" fmla="*/ 1 w 69"/>
                <a:gd name="T79" fmla="*/ 1 h 69"/>
                <a:gd name="T80" fmla="*/ 1 w 69"/>
                <a:gd name="T81" fmla="*/ 1 h 69"/>
                <a:gd name="T82" fmla="*/ 1 w 69"/>
                <a:gd name="T83" fmla="*/ 1 h 69"/>
                <a:gd name="T84" fmla="*/ 1 w 69"/>
                <a:gd name="T85" fmla="*/ 1 h 69"/>
                <a:gd name="T86" fmla="*/ 1 w 69"/>
                <a:gd name="T87" fmla="*/ 1 h 69"/>
                <a:gd name="T88" fmla="*/ 1 w 69"/>
                <a:gd name="T89" fmla="*/ 1 h 69"/>
                <a:gd name="T90" fmla="*/ 1 w 69"/>
                <a:gd name="T91" fmla="*/ 1 h 69"/>
                <a:gd name="T92" fmla="*/ 1 w 69"/>
                <a:gd name="T93" fmla="*/ 1 h 69"/>
                <a:gd name="T94" fmla="*/ 1 w 69"/>
                <a:gd name="T95" fmla="*/ 1 h 69"/>
                <a:gd name="T96" fmla="*/ 1 w 69"/>
                <a:gd name="T97" fmla="*/ 1 h 69"/>
                <a:gd name="T98" fmla="*/ 1 w 69"/>
                <a:gd name="T99" fmla="*/ 1 h 69"/>
                <a:gd name="T100" fmla="*/ 1 w 69"/>
                <a:gd name="T101" fmla="*/ 1 h 69"/>
                <a:gd name="T102" fmla="*/ 1 w 69"/>
                <a:gd name="T103" fmla="*/ 1 h 69"/>
                <a:gd name="T104" fmla="*/ 1 w 69"/>
                <a:gd name="T105" fmla="*/ 1 h 69"/>
                <a:gd name="T106" fmla="*/ 1 w 69"/>
                <a:gd name="T107" fmla="*/ 1 h 69"/>
                <a:gd name="T108" fmla="*/ 1 w 69"/>
                <a:gd name="T109" fmla="*/ 1 h 69"/>
                <a:gd name="T110" fmla="*/ 1 w 69"/>
                <a:gd name="T111" fmla="*/ 1 h 69"/>
                <a:gd name="T112" fmla="*/ 1 w 69"/>
                <a:gd name="T113" fmla="*/ 1 h 69"/>
                <a:gd name="T114" fmla="*/ 1 w 69"/>
                <a:gd name="T115" fmla="*/ 1 h 69"/>
                <a:gd name="T116" fmla="*/ 1 w 69"/>
                <a:gd name="T117" fmla="*/ 1 h 69"/>
                <a:gd name="T118" fmla="*/ 1 w 69"/>
                <a:gd name="T119" fmla="*/ 1 h 69"/>
                <a:gd name="T120" fmla="*/ 1 w 69"/>
                <a:gd name="T121" fmla="*/ 1 h 69"/>
                <a:gd name="T122" fmla="*/ 2 w 69"/>
                <a:gd name="T123" fmla="*/ 1 h 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69">
                  <a:moveTo>
                    <a:pt x="69" y="43"/>
                  </a:moveTo>
                  <a:lnTo>
                    <a:pt x="69" y="43"/>
                  </a:lnTo>
                  <a:lnTo>
                    <a:pt x="66" y="51"/>
                  </a:lnTo>
                  <a:lnTo>
                    <a:pt x="61" y="59"/>
                  </a:lnTo>
                  <a:lnTo>
                    <a:pt x="56" y="63"/>
                  </a:lnTo>
                  <a:lnTo>
                    <a:pt x="51" y="66"/>
                  </a:lnTo>
                  <a:lnTo>
                    <a:pt x="45" y="67"/>
                  </a:lnTo>
                  <a:lnTo>
                    <a:pt x="37" y="69"/>
                  </a:lnTo>
                  <a:lnTo>
                    <a:pt x="29" y="67"/>
                  </a:lnTo>
                  <a:lnTo>
                    <a:pt x="21" y="66"/>
                  </a:lnTo>
                  <a:lnTo>
                    <a:pt x="14" y="63"/>
                  </a:lnTo>
                  <a:lnTo>
                    <a:pt x="9" y="59"/>
                  </a:lnTo>
                  <a:lnTo>
                    <a:pt x="6" y="55"/>
                  </a:lnTo>
                  <a:lnTo>
                    <a:pt x="3" y="48"/>
                  </a:lnTo>
                  <a:lnTo>
                    <a:pt x="1" y="42"/>
                  </a:lnTo>
                  <a:lnTo>
                    <a:pt x="0" y="34"/>
                  </a:lnTo>
                  <a:lnTo>
                    <a:pt x="1" y="27"/>
                  </a:lnTo>
                  <a:lnTo>
                    <a:pt x="3" y="21"/>
                  </a:lnTo>
                  <a:lnTo>
                    <a:pt x="5" y="14"/>
                  </a:lnTo>
                  <a:lnTo>
                    <a:pt x="9" y="9"/>
                  </a:lnTo>
                  <a:lnTo>
                    <a:pt x="14" y="6"/>
                  </a:lnTo>
                  <a:lnTo>
                    <a:pt x="21" y="3"/>
                  </a:lnTo>
                  <a:lnTo>
                    <a:pt x="27" y="1"/>
                  </a:lnTo>
                  <a:lnTo>
                    <a:pt x="37" y="0"/>
                  </a:lnTo>
                  <a:lnTo>
                    <a:pt x="43" y="1"/>
                  </a:lnTo>
                  <a:lnTo>
                    <a:pt x="50" y="3"/>
                  </a:lnTo>
                  <a:lnTo>
                    <a:pt x="56" y="4"/>
                  </a:lnTo>
                  <a:lnTo>
                    <a:pt x="60" y="8"/>
                  </a:lnTo>
                  <a:lnTo>
                    <a:pt x="66" y="16"/>
                  </a:lnTo>
                  <a:lnTo>
                    <a:pt x="69" y="24"/>
                  </a:lnTo>
                  <a:lnTo>
                    <a:pt x="60" y="24"/>
                  </a:lnTo>
                  <a:lnTo>
                    <a:pt x="56" y="16"/>
                  </a:lnTo>
                  <a:lnTo>
                    <a:pt x="51" y="11"/>
                  </a:lnTo>
                  <a:lnTo>
                    <a:pt x="45" y="9"/>
                  </a:lnTo>
                  <a:lnTo>
                    <a:pt x="37" y="8"/>
                  </a:lnTo>
                  <a:lnTo>
                    <a:pt x="30" y="8"/>
                  </a:lnTo>
                  <a:lnTo>
                    <a:pt x="24" y="9"/>
                  </a:lnTo>
                  <a:lnTo>
                    <a:pt x="19" y="13"/>
                  </a:lnTo>
                  <a:lnTo>
                    <a:pt x="16" y="16"/>
                  </a:lnTo>
                  <a:lnTo>
                    <a:pt x="13" y="19"/>
                  </a:lnTo>
                  <a:lnTo>
                    <a:pt x="11" y="24"/>
                  </a:lnTo>
                  <a:lnTo>
                    <a:pt x="9" y="34"/>
                  </a:lnTo>
                  <a:lnTo>
                    <a:pt x="9" y="40"/>
                  </a:lnTo>
                  <a:lnTo>
                    <a:pt x="11" y="45"/>
                  </a:lnTo>
                  <a:lnTo>
                    <a:pt x="13" y="50"/>
                  </a:lnTo>
                  <a:lnTo>
                    <a:pt x="16" y="53"/>
                  </a:lnTo>
                  <a:lnTo>
                    <a:pt x="21" y="56"/>
                  </a:lnTo>
                  <a:lnTo>
                    <a:pt x="26" y="59"/>
                  </a:lnTo>
                  <a:lnTo>
                    <a:pt x="30" y="61"/>
                  </a:lnTo>
                  <a:lnTo>
                    <a:pt x="37" y="61"/>
                  </a:lnTo>
                  <a:lnTo>
                    <a:pt x="45" y="59"/>
                  </a:lnTo>
                  <a:lnTo>
                    <a:pt x="53" y="56"/>
                  </a:lnTo>
                  <a:lnTo>
                    <a:pt x="58" y="50"/>
                  </a:lnTo>
                  <a:lnTo>
                    <a:pt x="60" y="43"/>
                  </a:lnTo>
                  <a:lnTo>
                    <a:pt x="69" y="43"/>
                  </a:lnTo>
                  <a:close/>
                </a:path>
              </a:pathLst>
            </a:custGeom>
            <a:solidFill>
              <a:schemeClr val="bg1"/>
            </a:solidFill>
            <a:ln w="9525">
              <a:noFill/>
              <a:round/>
              <a:headEnd/>
              <a:tailEnd/>
            </a:ln>
          </p:spPr>
          <p:txBody>
            <a:bodyPr/>
            <a:lstStyle/>
            <a:p>
              <a:endParaRPr lang="en-US"/>
            </a:p>
          </p:txBody>
        </p:sp>
        <p:sp>
          <p:nvSpPr>
            <p:cNvPr id="35" name="Freeform 62"/>
            <p:cNvSpPr>
              <a:spLocks noEditPoints="1"/>
            </p:cNvSpPr>
            <p:nvPr userDrawn="1"/>
          </p:nvSpPr>
          <p:spPr bwMode="black">
            <a:xfrm>
              <a:off x="5397" y="4089"/>
              <a:ext cx="5" cy="44"/>
            </a:xfrm>
            <a:custGeom>
              <a:avLst/>
              <a:gdLst>
                <a:gd name="T0" fmla="*/ 0 w 10"/>
                <a:gd name="T1" fmla="*/ 0 h 89"/>
                <a:gd name="T2" fmla="*/ 1 w 10"/>
                <a:gd name="T3" fmla="*/ 0 h 89"/>
                <a:gd name="T4" fmla="*/ 1 w 10"/>
                <a:gd name="T5" fmla="*/ 1 h 89"/>
                <a:gd name="T6" fmla="*/ 0 w 10"/>
                <a:gd name="T7" fmla="*/ 1 h 89"/>
                <a:gd name="T8" fmla="*/ 0 w 10"/>
                <a:gd name="T9" fmla="*/ 0 h 89"/>
                <a:gd name="T10" fmla="*/ 0 w 10"/>
                <a:gd name="T11" fmla="*/ 0 h 89"/>
                <a:gd name="T12" fmla="*/ 1 w 10"/>
                <a:gd name="T13" fmla="*/ 0 h 89"/>
                <a:gd name="T14" fmla="*/ 1 w 10"/>
                <a:gd name="T15" fmla="*/ 0 h 89"/>
                <a:gd name="T16" fmla="*/ 0 w 10"/>
                <a:gd name="T17" fmla="*/ 0 h 89"/>
                <a:gd name="T18" fmla="*/ 0 w 10"/>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89">
                  <a:moveTo>
                    <a:pt x="0" y="24"/>
                  </a:moveTo>
                  <a:lnTo>
                    <a:pt x="10" y="24"/>
                  </a:lnTo>
                  <a:lnTo>
                    <a:pt x="10" y="89"/>
                  </a:lnTo>
                  <a:lnTo>
                    <a:pt x="0" y="89"/>
                  </a:lnTo>
                  <a:lnTo>
                    <a:pt x="0" y="24"/>
                  </a:lnTo>
                  <a:close/>
                  <a:moveTo>
                    <a:pt x="0" y="0"/>
                  </a:moveTo>
                  <a:lnTo>
                    <a:pt x="10" y="0"/>
                  </a:lnTo>
                  <a:lnTo>
                    <a:pt x="10" y="15"/>
                  </a:lnTo>
                  <a:lnTo>
                    <a:pt x="0" y="15"/>
                  </a:lnTo>
                  <a:lnTo>
                    <a:pt x="0" y="0"/>
                  </a:lnTo>
                  <a:close/>
                </a:path>
              </a:pathLst>
            </a:custGeom>
            <a:solidFill>
              <a:schemeClr val="bg1"/>
            </a:solidFill>
            <a:ln w="9525">
              <a:noFill/>
              <a:round/>
              <a:headEnd/>
              <a:tailEnd/>
            </a:ln>
          </p:spPr>
          <p:txBody>
            <a:bodyPr/>
            <a:lstStyle/>
            <a:p>
              <a:endParaRPr lang="en-US"/>
            </a:p>
          </p:txBody>
        </p:sp>
        <p:sp>
          <p:nvSpPr>
            <p:cNvPr id="36" name="Freeform 63"/>
            <p:cNvSpPr>
              <a:spLocks noEditPoints="1"/>
            </p:cNvSpPr>
            <p:nvPr userDrawn="1"/>
          </p:nvSpPr>
          <p:spPr bwMode="black">
            <a:xfrm>
              <a:off x="5407" y="4100"/>
              <a:ext cx="37" cy="35"/>
            </a:xfrm>
            <a:custGeom>
              <a:avLst/>
              <a:gdLst>
                <a:gd name="T0" fmla="*/ 0 w 75"/>
                <a:gd name="T1" fmla="*/ 1 h 69"/>
                <a:gd name="T2" fmla="*/ 0 w 75"/>
                <a:gd name="T3" fmla="*/ 1 h 69"/>
                <a:gd name="T4" fmla="*/ 0 w 75"/>
                <a:gd name="T5" fmla="*/ 1 h 69"/>
                <a:gd name="T6" fmla="*/ 0 w 75"/>
                <a:gd name="T7" fmla="*/ 0 h 69"/>
                <a:gd name="T8" fmla="*/ 0 w 75"/>
                <a:gd name="T9" fmla="*/ 1 h 69"/>
                <a:gd name="T10" fmla="*/ 0 w 75"/>
                <a:gd name="T11" fmla="*/ 1 h 69"/>
                <a:gd name="T12" fmla="*/ 0 w 75"/>
                <a:gd name="T13" fmla="*/ 1 h 69"/>
                <a:gd name="T14" fmla="*/ 0 w 75"/>
                <a:gd name="T15" fmla="*/ 1 h 69"/>
                <a:gd name="T16" fmla="*/ 1 w 75"/>
                <a:gd name="T17" fmla="*/ 1 h 69"/>
                <a:gd name="T18" fmla="*/ 1 w 75"/>
                <a:gd name="T19" fmla="*/ 1 h 69"/>
                <a:gd name="T20" fmla="*/ 1 w 75"/>
                <a:gd name="T21" fmla="*/ 2 h 69"/>
                <a:gd name="T22" fmla="*/ 1 w 75"/>
                <a:gd name="T23" fmla="*/ 2 h 69"/>
                <a:gd name="T24" fmla="*/ 0 w 75"/>
                <a:gd name="T25" fmla="*/ 2 h 69"/>
                <a:gd name="T26" fmla="*/ 0 w 75"/>
                <a:gd name="T27" fmla="*/ 1 h 69"/>
                <a:gd name="T28" fmla="*/ 0 w 75"/>
                <a:gd name="T29" fmla="*/ 1 h 69"/>
                <a:gd name="T30" fmla="*/ 0 w 75"/>
                <a:gd name="T31" fmla="*/ 1 h 69"/>
                <a:gd name="T32" fmla="*/ 0 w 75"/>
                <a:gd name="T33" fmla="*/ 2 h 69"/>
                <a:gd name="T34" fmla="*/ 0 w 75"/>
                <a:gd name="T35" fmla="*/ 2 h 69"/>
                <a:gd name="T36" fmla="*/ 0 w 75"/>
                <a:gd name="T37" fmla="*/ 1 h 69"/>
                <a:gd name="T38" fmla="*/ 0 w 75"/>
                <a:gd name="T39" fmla="*/ 1 h 69"/>
                <a:gd name="T40" fmla="*/ 0 w 75"/>
                <a:gd name="T41" fmla="*/ 1 h 69"/>
                <a:gd name="T42" fmla="*/ 0 w 75"/>
                <a:gd name="T43" fmla="*/ 1 h 69"/>
                <a:gd name="T44" fmla="*/ 0 w 75"/>
                <a:gd name="T45" fmla="*/ 1 h 69"/>
                <a:gd name="T46" fmla="*/ 0 w 75"/>
                <a:gd name="T47" fmla="*/ 1 h 69"/>
                <a:gd name="T48" fmla="*/ 0 w 75"/>
                <a:gd name="T49" fmla="*/ 1 h 69"/>
                <a:gd name="T50" fmla="*/ 0 w 75"/>
                <a:gd name="T51" fmla="*/ 1 h 69"/>
                <a:gd name="T52" fmla="*/ 0 w 75"/>
                <a:gd name="T53" fmla="*/ 1 h 69"/>
                <a:gd name="T54" fmla="*/ 0 w 75"/>
                <a:gd name="T55" fmla="*/ 1 h 69"/>
                <a:gd name="T56" fmla="*/ 0 w 75"/>
                <a:gd name="T57" fmla="*/ 1 h 69"/>
                <a:gd name="T58" fmla="*/ 0 w 75"/>
                <a:gd name="T59" fmla="*/ 1 h 69"/>
                <a:gd name="T60" fmla="*/ 0 w 75"/>
                <a:gd name="T61" fmla="*/ 1 h 69"/>
                <a:gd name="T62" fmla="*/ 0 w 75"/>
                <a:gd name="T63" fmla="*/ 1 h 69"/>
                <a:gd name="T64" fmla="*/ 0 w 75"/>
                <a:gd name="T65" fmla="*/ 1 h 69"/>
                <a:gd name="T66" fmla="*/ 0 w 75"/>
                <a:gd name="T67" fmla="*/ 1 h 69"/>
                <a:gd name="T68" fmla="*/ 0 w 75"/>
                <a:gd name="T69" fmla="*/ 1 h 69"/>
                <a:gd name="T70" fmla="*/ 0 w 75"/>
                <a:gd name="T71" fmla="*/ 1 h 69"/>
                <a:gd name="T72" fmla="*/ 0 w 75"/>
                <a:gd name="T73" fmla="*/ 1 h 69"/>
                <a:gd name="T74" fmla="*/ 0 w 75"/>
                <a:gd name="T75" fmla="*/ 1 h 69"/>
                <a:gd name="T76" fmla="*/ 0 w 75"/>
                <a:gd name="T77" fmla="*/ 1 h 69"/>
                <a:gd name="T78" fmla="*/ 0 w 75"/>
                <a:gd name="T79" fmla="*/ 1 h 69"/>
                <a:gd name="T80" fmla="*/ 0 w 75"/>
                <a:gd name="T81" fmla="*/ 1 h 69"/>
                <a:gd name="T82" fmla="*/ 0 w 75"/>
                <a:gd name="T83" fmla="*/ 1 h 69"/>
                <a:gd name="T84" fmla="*/ 0 w 75"/>
                <a:gd name="T85" fmla="*/ 1 h 69"/>
                <a:gd name="T86" fmla="*/ 0 w 75"/>
                <a:gd name="T87" fmla="*/ 1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69">
                  <a:moveTo>
                    <a:pt x="4" y="22"/>
                  </a:moveTo>
                  <a:lnTo>
                    <a:pt x="4" y="22"/>
                  </a:lnTo>
                  <a:lnTo>
                    <a:pt x="5" y="13"/>
                  </a:lnTo>
                  <a:lnTo>
                    <a:pt x="8" y="9"/>
                  </a:lnTo>
                  <a:lnTo>
                    <a:pt x="12" y="6"/>
                  </a:lnTo>
                  <a:lnTo>
                    <a:pt x="15" y="3"/>
                  </a:lnTo>
                  <a:lnTo>
                    <a:pt x="20" y="1"/>
                  </a:lnTo>
                  <a:lnTo>
                    <a:pt x="34" y="0"/>
                  </a:lnTo>
                  <a:lnTo>
                    <a:pt x="49" y="1"/>
                  </a:lnTo>
                  <a:lnTo>
                    <a:pt x="57" y="4"/>
                  </a:lnTo>
                  <a:lnTo>
                    <a:pt x="60" y="8"/>
                  </a:lnTo>
                  <a:lnTo>
                    <a:pt x="62" y="11"/>
                  </a:lnTo>
                  <a:lnTo>
                    <a:pt x="63" y="19"/>
                  </a:lnTo>
                  <a:lnTo>
                    <a:pt x="63" y="53"/>
                  </a:lnTo>
                  <a:lnTo>
                    <a:pt x="65" y="58"/>
                  </a:lnTo>
                  <a:lnTo>
                    <a:pt x="67" y="59"/>
                  </a:lnTo>
                  <a:lnTo>
                    <a:pt x="70" y="59"/>
                  </a:lnTo>
                  <a:lnTo>
                    <a:pt x="75" y="59"/>
                  </a:lnTo>
                  <a:lnTo>
                    <a:pt x="75" y="66"/>
                  </a:lnTo>
                  <a:lnTo>
                    <a:pt x="67" y="67"/>
                  </a:lnTo>
                  <a:lnTo>
                    <a:pt x="60" y="66"/>
                  </a:lnTo>
                  <a:lnTo>
                    <a:pt x="58" y="63"/>
                  </a:lnTo>
                  <a:lnTo>
                    <a:pt x="57" y="59"/>
                  </a:lnTo>
                  <a:lnTo>
                    <a:pt x="57" y="56"/>
                  </a:lnTo>
                  <a:lnTo>
                    <a:pt x="55" y="56"/>
                  </a:lnTo>
                  <a:lnTo>
                    <a:pt x="54" y="59"/>
                  </a:lnTo>
                  <a:lnTo>
                    <a:pt x="47" y="64"/>
                  </a:lnTo>
                  <a:lnTo>
                    <a:pt x="39" y="67"/>
                  </a:lnTo>
                  <a:lnTo>
                    <a:pt x="26" y="69"/>
                  </a:lnTo>
                  <a:lnTo>
                    <a:pt x="16" y="67"/>
                  </a:lnTo>
                  <a:lnTo>
                    <a:pt x="8" y="64"/>
                  </a:lnTo>
                  <a:lnTo>
                    <a:pt x="5" y="61"/>
                  </a:lnTo>
                  <a:lnTo>
                    <a:pt x="4" y="58"/>
                  </a:lnTo>
                  <a:lnTo>
                    <a:pt x="2" y="55"/>
                  </a:lnTo>
                  <a:lnTo>
                    <a:pt x="0" y="50"/>
                  </a:lnTo>
                  <a:lnTo>
                    <a:pt x="2" y="43"/>
                  </a:lnTo>
                  <a:lnTo>
                    <a:pt x="4" y="38"/>
                  </a:lnTo>
                  <a:lnTo>
                    <a:pt x="7" y="35"/>
                  </a:lnTo>
                  <a:lnTo>
                    <a:pt x="12" y="32"/>
                  </a:lnTo>
                  <a:lnTo>
                    <a:pt x="21" y="30"/>
                  </a:lnTo>
                  <a:lnTo>
                    <a:pt x="33" y="29"/>
                  </a:lnTo>
                  <a:lnTo>
                    <a:pt x="46" y="29"/>
                  </a:lnTo>
                  <a:lnTo>
                    <a:pt x="52" y="27"/>
                  </a:lnTo>
                  <a:lnTo>
                    <a:pt x="55" y="24"/>
                  </a:lnTo>
                  <a:lnTo>
                    <a:pt x="55" y="21"/>
                  </a:lnTo>
                  <a:lnTo>
                    <a:pt x="54" y="14"/>
                  </a:lnTo>
                  <a:lnTo>
                    <a:pt x="50" y="11"/>
                  </a:lnTo>
                  <a:lnTo>
                    <a:pt x="44" y="8"/>
                  </a:lnTo>
                  <a:lnTo>
                    <a:pt x="34" y="8"/>
                  </a:lnTo>
                  <a:lnTo>
                    <a:pt x="25" y="8"/>
                  </a:lnTo>
                  <a:lnTo>
                    <a:pt x="18" y="11"/>
                  </a:lnTo>
                  <a:lnTo>
                    <a:pt x="13" y="16"/>
                  </a:lnTo>
                  <a:lnTo>
                    <a:pt x="12" y="22"/>
                  </a:lnTo>
                  <a:lnTo>
                    <a:pt x="4" y="22"/>
                  </a:lnTo>
                  <a:close/>
                  <a:moveTo>
                    <a:pt x="55" y="32"/>
                  </a:moveTo>
                  <a:lnTo>
                    <a:pt x="55" y="32"/>
                  </a:lnTo>
                  <a:lnTo>
                    <a:pt x="52" y="34"/>
                  </a:lnTo>
                  <a:lnTo>
                    <a:pt x="47" y="35"/>
                  </a:lnTo>
                  <a:lnTo>
                    <a:pt x="26" y="37"/>
                  </a:lnTo>
                  <a:lnTo>
                    <a:pt x="20" y="38"/>
                  </a:lnTo>
                  <a:lnTo>
                    <a:pt x="15" y="40"/>
                  </a:lnTo>
                  <a:lnTo>
                    <a:pt x="12" y="43"/>
                  </a:lnTo>
                  <a:lnTo>
                    <a:pt x="10" y="48"/>
                  </a:lnTo>
                  <a:lnTo>
                    <a:pt x="12" y="55"/>
                  </a:lnTo>
                  <a:lnTo>
                    <a:pt x="15" y="59"/>
                  </a:lnTo>
                  <a:lnTo>
                    <a:pt x="21" y="61"/>
                  </a:lnTo>
                  <a:lnTo>
                    <a:pt x="28" y="61"/>
                  </a:lnTo>
                  <a:lnTo>
                    <a:pt x="37" y="61"/>
                  </a:lnTo>
                  <a:lnTo>
                    <a:pt x="47" y="56"/>
                  </a:lnTo>
                  <a:lnTo>
                    <a:pt x="50" y="53"/>
                  </a:lnTo>
                  <a:lnTo>
                    <a:pt x="54" y="50"/>
                  </a:lnTo>
                  <a:lnTo>
                    <a:pt x="55" y="46"/>
                  </a:lnTo>
                  <a:lnTo>
                    <a:pt x="55" y="42"/>
                  </a:lnTo>
                  <a:lnTo>
                    <a:pt x="55" y="32"/>
                  </a:lnTo>
                  <a:close/>
                </a:path>
              </a:pathLst>
            </a:custGeom>
            <a:solidFill>
              <a:schemeClr val="bg1"/>
            </a:solidFill>
            <a:ln w="9525">
              <a:noFill/>
              <a:round/>
              <a:headEnd/>
              <a:tailEnd/>
            </a:ln>
          </p:spPr>
          <p:txBody>
            <a:bodyPr/>
            <a:lstStyle/>
            <a:p>
              <a:endParaRPr lang="en-US"/>
            </a:p>
          </p:txBody>
        </p:sp>
        <p:sp>
          <p:nvSpPr>
            <p:cNvPr id="37" name="Freeform 64"/>
            <p:cNvSpPr>
              <a:spLocks/>
            </p:cNvSpPr>
            <p:nvPr userDrawn="1"/>
          </p:nvSpPr>
          <p:spPr bwMode="black">
            <a:xfrm>
              <a:off x="5443" y="4091"/>
              <a:ext cx="21" cy="43"/>
            </a:xfrm>
            <a:custGeom>
              <a:avLst/>
              <a:gdLst>
                <a:gd name="T0" fmla="*/ 1 w 42"/>
                <a:gd name="T1" fmla="*/ 0 h 85"/>
                <a:gd name="T2" fmla="*/ 1 w 42"/>
                <a:gd name="T3" fmla="*/ 0 h 85"/>
                <a:gd name="T4" fmla="*/ 1 w 42"/>
                <a:gd name="T5" fmla="*/ 1 h 85"/>
                <a:gd name="T6" fmla="*/ 1 w 42"/>
                <a:gd name="T7" fmla="*/ 1 h 85"/>
                <a:gd name="T8" fmla="*/ 1 w 42"/>
                <a:gd name="T9" fmla="*/ 1 h 85"/>
                <a:gd name="T10" fmla="*/ 1 w 42"/>
                <a:gd name="T11" fmla="*/ 1 h 85"/>
                <a:gd name="T12" fmla="*/ 1 w 42"/>
                <a:gd name="T13" fmla="*/ 2 h 85"/>
                <a:gd name="T14" fmla="*/ 1 w 42"/>
                <a:gd name="T15" fmla="*/ 2 h 85"/>
                <a:gd name="T16" fmla="*/ 1 w 42"/>
                <a:gd name="T17" fmla="*/ 2 h 85"/>
                <a:gd name="T18" fmla="*/ 1 w 42"/>
                <a:gd name="T19" fmla="*/ 2 h 85"/>
                <a:gd name="T20" fmla="*/ 1 w 42"/>
                <a:gd name="T21" fmla="*/ 2 h 85"/>
                <a:gd name="T22" fmla="*/ 1 w 42"/>
                <a:gd name="T23" fmla="*/ 2 h 85"/>
                <a:gd name="T24" fmla="*/ 1 w 42"/>
                <a:gd name="T25" fmla="*/ 2 h 85"/>
                <a:gd name="T26" fmla="*/ 1 w 42"/>
                <a:gd name="T27" fmla="*/ 2 h 85"/>
                <a:gd name="T28" fmla="*/ 1 w 42"/>
                <a:gd name="T29" fmla="*/ 2 h 85"/>
                <a:gd name="T30" fmla="*/ 1 w 42"/>
                <a:gd name="T31" fmla="*/ 2 h 85"/>
                <a:gd name="T32" fmla="*/ 1 w 42"/>
                <a:gd name="T33" fmla="*/ 2 h 85"/>
                <a:gd name="T34" fmla="*/ 1 w 42"/>
                <a:gd name="T35" fmla="*/ 2 h 85"/>
                <a:gd name="T36" fmla="*/ 1 w 42"/>
                <a:gd name="T37" fmla="*/ 2 h 85"/>
                <a:gd name="T38" fmla="*/ 1 w 42"/>
                <a:gd name="T39" fmla="*/ 2 h 85"/>
                <a:gd name="T40" fmla="*/ 1 w 42"/>
                <a:gd name="T41" fmla="*/ 2 h 85"/>
                <a:gd name="T42" fmla="*/ 1 w 42"/>
                <a:gd name="T43" fmla="*/ 2 h 85"/>
                <a:gd name="T44" fmla="*/ 1 w 42"/>
                <a:gd name="T45" fmla="*/ 1 h 85"/>
                <a:gd name="T46" fmla="*/ 0 w 42"/>
                <a:gd name="T47" fmla="*/ 1 h 85"/>
                <a:gd name="T48" fmla="*/ 0 w 42"/>
                <a:gd name="T49" fmla="*/ 1 h 85"/>
                <a:gd name="T50" fmla="*/ 1 w 42"/>
                <a:gd name="T51" fmla="*/ 1 h 85"/>
                <a:gd name="T52" fmla="*/ 1 w 42"/>
                <a:gd name="T53" fmla="*/ 0 h 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 h="85">
                  <a:moveTo>
                    <a:pt x="15" y="0"/>
                  </a:moveTo>
                  <a:lnTo>
                    <a:pt x="25" y="0"/>
                  </a:lnTo>
                  <a:lnTo>
                    <a:pt x="25" y="19"/>
                  </a:lnTo>
                  <a:lnTo>
                    <a:pt x="42" y="19"/>
                  </a:lnTo>
                  <a:lnTo>
                    <a:pt x="42" y="27"/>
                  </a:lnTo>
                  <a:lnTo>
                    <a:pt x="25" y="27"/>
                  </a:lnTo>
                  <a:lnTo>
                    <a:pt x="25" y="69"/>
                  </a:lnTo>
                  <a:lnTo>
                    <a:pt x="25" y="73"/>
                  </a:lnTo>
                  <a:lnTo>
                    <a:pt x="26" y="76"/>
                  </a:lnTo>
                  <a:lnTo>
                    <a:pt x="29" y="77"/>
                  </a:lnTo>
                  <a:lnTo>
                    <a:pt x="33" y="77"/>
                  </a:lnTo>
                  <a:lnTo>
                    <a:pt x="42" y="77"/>
                  </a:lnTo>
                  <a:lnTo>
                    <a:pt x="42" y="85"/>
                  </a:lnTo>
                  <a:lnTo>
                    <a:pt x="33" y="85"/>
                  </a:lnTo>
                  <a:lnTo>
                    <a:pt x="23" y="84"/>
                  </a:lnTo>
                  <a:lnTo>
                    <a:pt x="18" y="81"/>
                  </a:lnTo>
                  <a:lnTo>
                    <a:pt x="17" y="76"/>
                  </a:lnTo>
                  <a:lnTo>
                    <a:pt x="15" y="69"/>
                  </a:lnTo>
                  <a:lnTo>
                    <a:pt x="15" y="27"/>
                  </a:lnTo>
                  <a:lnTo>
                    <a:pt x="0" y="27"/>
                  </a:lnTo>
                  <a:lnTo>
                    <a:pt x="0" y="19"/>
                  </a:lnTo>
                  <a:lnTo>
                    <a:pt x="15" y="19"/>
                  </a:lnTo>
                  <a:lnTo>
                    <a:pt x="15" y="0"/>
                  </a:lnTo>
                  <a:close/>
                </a:path>
              </a:pathLst>
            </a:custGeom>
            <a:solidFill>
              <a:schemeClr val="bg1"/>
            </a:solidFill>
            <a:ln w="9525">
              <a:noFill/>
              <a:round/>
              <a:headEnd/>
              <a:tailEnd/>
            </a:ln>
          </p:spPr>
          <p:txBody>
            <a:bodyPr/>
            <a:lstStyle/>
            <a:p>
              <a:endParaRPr lang="en-US"/>
            </a:p>
          </p:txBody>
        </p:sp>
        <p:sp>
          <p:nvSpPr>
            <p:cNvPr id="38" name="Freeform 65"/>
            <p:cNvSpPr>
              <a:spLocks noEditPoints="1"/>
            </p:cNvSpPr>
            <p:nvPr userDrawn="1"/>
          </p:nvSpPr>
          <p:spPr bwMode="black">
            <a:xfrm>
              <a:off x="5469" y="4089"/>
              <a:ext cx="4" cy="44"/>
            </a:xfrm>
            <a:custGeom>
              <a:avLst/>
              <a:gdLst>
                <a:gd name="T0" fmla="*/ 0 w 10"/>
                <a:gd name="T1" fmla="*/ 0 h 89"/>
                <a:gd name="T2" fmla="*/ 0 w 10"/>
                <a:gd name="T3" fmla="*/ 0 h 89"/>
                <a:gd name="T4" fmla="*/ 0 w 10"/>
                <a:gd name="T5" fmla="*/ 1 h 89"/>
                <a:gd name="T6" fmla="*/ 0 w 10"/>
                <a:gd name="T7" fmla="*/ 1 h 89"/>
                <a:gd name="T8" fmla="*/ 0 w 10"/>
                <a:gd name="T9" fmla="*/ 0 h 89"/>
                <a:gd name="T10" fmla="*/ 0 w 10"/>
                <a:gd name="T11" fmla="*/ 0 h 89"/>
                <a:gd name="T12" fmla="*/ 0 w 10"/>
                <a:gd name="T13" fmla="*/ 0 h 89"/>
                <a:gd name="T14" fmla="*/ 0 w 10"/>
                <a:gd name="T15" fmla="*/ 0 h 89"/>
                <a:gd name="T16" fmla="*/ 0 w 10"/>
                <a:gd name="T17" fmla="*/ 0 h 89"/>
                <a:gd name="T18" fmla="*/ 0 w 10"/>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89">
                  <a:moveTo>
                    <a:pt x="0" y="24"/>
                  </a:moveTo>
                  <a:lnTo>
                    <a:pt x="10" y="24"/>
                  </a:lnTo>
                  <a:lnTo>
                    <a:pt x="10" y="89"/>
                  </a:lnTo>
                  <a:lnTo>
                    <a:pt x="0" y="89"/>
                  </a:lnTo>
                  <a:lnTo>
                    <a:pt x="0" y="24"/>
                  </a:lnTo>
                  <a:close/>
                  <a:moveTo>
                    <a:pt x="0" y="0"/>
                  </a:moveTo>
                  <a:lnTo>
                    <a:pt x="10" y="0"/>
                  </a:lnTo>
                  <a:lnTo>
                    <a:pt x="10" y="15"/>
                  </a:lnTo>
                  <a:lnTo>
                    <a:pt x="0" y="15"/>
                  </a:lnTo>
                  <a:lnTo>
                    <a:pt x="0" y="0"/>
                  </a:lnTo>
                  <a:close/>
                </a:path>
              </a:pathLst>
            </a:custGeom>
            <a:solidFill>
              <a:schemeClr val="bg1"/>
            </a:solidFill>
            <a:ln w="9525">
              <a:noFill/>
              <a:round/>
              <a:headEnd/>
              <a:tailEnd/>
            </a:ln>
          </p:spPr>
          <p:txBody>
            <a:bodyPr/>
            <a:lstStyle/>
            <a:p>
              <a:endParaRPr lang="en-US"/>
            </a:p>
          </p:txBody>
        </p:sp>
        <p:sp>
          <p:nvSpPr>
            <p:cNvPr id="39" name="Freeform 66"/>
            <p:cNvSpPr>
              <a:spLocks noEditPoints="1"/>
            </p:cNvSpPr>
            <p:nvPr userDrawn="1"/>
          </p:nvSpPr>
          <p:spPr bwMode="black">
            <a:xfrm>
              <a:off x="5479" y="4100"/>
              <a:ext cx="36" cy="35"/>
            </a:xfrm>
            <a:custGeom>
              <a:avLst/>
              <a:gdLst>
                <a:gd name="T0" fmla="*/ 0 w 73"/>
                <a:gd name="T1" fmla="*/ 0 h 69"/>
                <a:gd name="T2" fmla="*/ 0 w 73"/>
                <a:gd name="T3" fmla="*/ 1 h 69"/>
                <a:gd name="T4" fmla="*/ 1 w 73"/>
                <a:gd name="T5" fmla="*/ 1 h 69"/>
                <a:gd name="T6" fmla="*/ 1 w 73"/>
                <a:gd name="T7" fmla="*/ 1 h 69"/>
                <a:gd name="T8" fmla="*/ 1 w 73"/>
                <a:gd name="T9" fmla="*/ 1 h 69"/>
                <a:gd name="T10" fmla="*/ 1 w 73"/>
                <a:gd name="T11" fmla="*/ 1 h 69"/>
                <a:gd name="T12" fmla="*/ 1 w 73"/>
                <a:gd name="T13" fmla="*/ 1 h 69"/>
                <a:gd name="T14" fmla="*/ 0 w 73"/>
                <a:gd name="T15" fmla="*/ 1 h 69"/>
                <a:gd name="T16" fmla="*/ 0 w 73"/>
                <a:gd name="T17" fmla="*/ 2 h 69"/>
                <a:gd name="T18" fmla="*/ 0 w 73"/>
                <a:gd name="T19" fmla="*/ 2 h 69"/>
                <a:gd name="T20" fmla="*/ 0 w 73"/>
                <a:gd name="T21" fmla="*/ 2 h 69"/>
                <a:gd name="T22" fmla="*/ 0 w 73"/>
                <a:gd name="T23" fmla="*/ 1 h 69"/>
                <a:gd name="T24" fmla="*/ 0 w 73"/>
                <a:gd name="T25" fmla="*/ 1 h 69"/>
                <a:gd name="T26" fmla="*/ 0 w 73"/>
                <a:gd name="T27" fmla="*/ 1 h 69"/>
                <a:gd name="T28" fmla="*/ 0 w 73"/>
                <a:gd name="T29" fmla="*/ 1 h 69"/>
                <a:gd name="T30" fmla="*/ 0 w 73"/>
                <a:gd name="T31" fmla="*/ 1 h 69"/>
                <a:gd name="T32" fmla="*/ 0 w 73"/>
                <a:gd name="T33" fmla="*/ 1 h 69"/>
                <a:gd name="T34" fmla="*/ 0 w 73"/>
                <a:gd name="T35" fmla="*/ 1 h 69"/>
                <a:gd name="T36" fmla="*/ 0 w 73"/>
                <a:gd name="T37" fmla="*/ 0 h 69"/>
                <a:gd name="T38" fmla="*/ 0 w 73"/>
                <a:gd name="T39" fmla="*/ 1 h 69"/>
                <a:gd name="T40" fmla="*/ 0 w 73"/>
                <a:gd name="T41" fmla="*/ 1 h 69"/>
                <a:gd name="T42" fmla="*/ 0 w 73"/>
                <a:gd name="T43" fmla="*/ 1 h 69"/>
                <a:gd name="T44" fmla="*/ 0 w 73"/>
                <a:gd name="T45" fmla="*/ 1 h 69"/>
                <a:gd name="T46" fmla="*/ 1 w 73"/>
                <a:gd name="T47" fmla="*/ 1 h 69"/>
                <a:gd name="T48" fmla="*/ 0 w 73"/>
                <a:gd name="T49" fmla="*/ 1 h 69"/>
                <a:gd name="T50" fmla="*/ 0 w 73"/>
                <a:gd name="T51" fmla="*/ 1 h 69"/>
                <a:gd name="T52" fmla="*/ 0 w 73"/>
                <a:gd name="T53" fmla="*/ 1 h 69"/>
                <a:gd name="T54" fmla="*/ 0 w 73"/>
                <a:gd name="T55" fmla="*/ 1 h 69"/>
                <a:gd name="T56" fmla="*/ 0 w 73"/>
                <a:gd name="T57" fmla="*/ 1 h 69"/>
                <a:gd name="T58" fmla="*/ 0 w 73"/>
                <a:gd name="T59" fmla="*/ 1 h 69"/>
                <a:gd name="T60" fmla="*/ 0 w 73"/>
                <a:gd name="T61" fmla="*/ 1 h 69"/>
                <a:gd name="T62" fmla="*/ 0 w 73"/>
                <a:gd name="T63" fmla="*/ 1 h 69"/>
                <a:gd name="T64" fmla="*/ 0 w 73"/>
                <a:gd name="T65" fmla="*/ 1 h 69"/>
                <a:gd name="T66" fmla="*/ 0 w 73"/>
                <a:gd name="T67" fmla="*/ 1 h 69"/>
                <a:gd name="T68" fmla="*/ 0 w 73"/>
                <a:gd name="T69" fmla="*/ 1 h 69"/>
                <a:gd name="T70" fmla="*/ 0 w 73"/>
                <a:gd name="T71" fmla="*/ 1 h 69"/>
                <a:gd name="T72" fmla="*/ 0 w 73"/>
                <a:gd name="T73" fmla="*/ 1 h 69"/>
                <a:gd name="T74" fmla="*/ 0 w 73"/>
                <a:gd name="T75" fmla="*/ 1 h 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3" h="69">
                  <a:moveTo>
                    <a:pt x="37" y="0"/>
                  </a:moveTo>
                  <a:lnTo>
                    <a:pt x="37" y="0"/>
                  </a:lnTo>
                  <a:lnTo>
                    <a:pt x="45" y="1"/>
                  </a:lnTo>
                  <a:lnTo>
                    <a:pt x="53" y="3"/>
                  </a:lnTo>
                  <a:lnTo>
                    <a:pt x="60" y="6"/>
                  </a:lnTo>
                  <a:lnTo>
                    <a:pt x="65" y="11"/>
                  </a:lnTo>
                  <a:lnTo>
                    <a:pt x="68" y="16"/>
                  </a:lnTo>
                  <a:lnTo>
                    <a:pt x="71" y="21"/>
                  </a:lnTo>
                  <a:lnTo>
                    <a:pt x="73" y="27"/>
                  </a:lnTo>
                  <a:lnTo>
                    <a:pt x="73" y="34"/>
                  </a:lnTo>
                  <a:lnTo>
                    <a:pt x="73" y="42"/>
                  </a:lnTo>
                  <a:lnTo>
                    <a:pt x="71" y="46"/>
                  </a:lnTo>
                  <a:lnTo>
                    <a:pt x="68" y="53"/>
                  </a:lnTo>
                  <a:lnTo>
                    <a:pt x="65" y="58"/>
                  </a:lnTo>
                  <a:lnTo>
                    <a:pt x="60" y="63"/>
                  </a:lnTo>
                  <a:lnTo>
                    <a:pt x="53" y="66"/>
                  </a:lnTo>
                  <a:lnTo>
                    <a:pt x="45" y="67"/>
                  </a:lnTo>
                  <a:lnTo>
                    <a:pt x="37" y="69"/>
                  </a:lnTo>
                  <a:lnTo>
                    <a:pt x="28" y="67"/>
                  </a:lnTo>
                  <a:lnTo>
                    <a:pt x="21" y="66"/>
                  </a:lnTo>
                  <a:lnTo>
                    <a:pt x="15" y="63"/>
                  </a:lnTo>
                  <a:lnTo>
                    <a:pt x="10" y="58"/>
                  </a:lnTo>
                  <a:lnTo>
                    <a:pt x="5" y="53"/>
                  </a:lnTo>
                  <a:lnTo>
                    <a:pt x="2" y="46"/>
                  </a:lnTo>
                  <a:lnTo>
                    <a:pt x="0" y="42"/>
                  </a:lnTo>
                  <a:lnTo>
                    <a:pt x="0" y="34"/>
                  </a:lnTo>
                  <a:lnTo>
                    <a:pt x="0" y="27"/>
                  </a:lnTo>
                  <a:lnTo>
                    <a:pt x="2" y="21"/>
                  </a:lnTo>
                  <a:lnTo>
                    <a:pt x="5" y="16"/>
                  </a:lnTo>
                  <a:lnTo>
                    <a:pt x="10" y="11"/>
                  </a:lnTo>
                  <a:lnTo>
                    <a:pt x="15" y="6"/>
                  </a:lnTo>
                  <a:lnTo>
                    <a:pt x="21" y="3"/>
                  </a:lnTo>
                  <a:lnTo>
                    <a:pt x="28" y="1"/>
                  </a:lnTo>
                  <a:lnTo>
                    <a:pt x="37" y="0"/>
                  </a:lnTo>
                  <a:close/>
                  <a:moveTo>
                    <a:pt x="37" y="61"/>
                  </a:moveTo>
                  <a:lnTo>
                    <a:pt x="37" y="61"/>
                  </a:lnTo>
                  <a:lnTo>
                    <a:pt x="42" y="61"/>
                  </a:lnTo>
                  <a:lnTo>
                    <a:pt x="49" y="59"/>
                  </a:lnTo>
                  <a:lnTo>
                    <a:pt x="53" y="56"/>
                  </a:lnTo>
                  <a:lnTo>
                    <a:pt x="57" y="53"/>
                  </a:lnTo>
                  <a:lnTo>
                    <a:pt x="60" y="50"/>
                  </a:lnTo>
                  <a:lnTo>
                    <a:pt x="62" y="45"/>
                  </a:lnTo>
                  <a:lnTo>
                    <a:pt x="63" y="40"/>
                  </a:lnTo>
                  <a:lnTo>
                    <a:pt x="65" y="34"/>
                  </a:lnTo>
                  <a:lnTo>
                    <a:pt x="63" y="29"/>
                  </a:lnTo>
                  <a:lnTo>
                    <a:pt x="62" y="24"/>
                  </a:lnTo>
                  <a:lnTo>
                    <a:pt x="60" y="19"/>
                  </a:lnTo>
                  <a:lnTo>
                    <a:pt x="57" y="16"/>
                  </a:lnTo>
                  <a:lnTo>
                    <a:pt x="53" y="13"/>
                  </a:lnTo>
                  <a:lnTo>
                    <a:pt x="49" y="9"/>
                  </a:lnTo>
                  <a:lnTo>
                    <a:pt x="42" y="8"/>
                  </a:lnTo>
                  <a:lnTo>
                    <a:pt x="37" y="8"/>
                  </a:lnTo>
                  <a:lnTo>
                    <a:pt x="31" y="8"/>
                  </a:lnTo>
                  <a:lnTo>
                    <a:pt x="24" y="9"/>
                  </a:lnTo>
                  <a:lnTo>
                    <a:pt x="21" y="13"/>
                  </a:lnTo>
                  <a:lnTo>
                    <a:pt x="16" y="16"/>
                  </a:lnTo>
                  <a:lnTo>
                    <a:pt x="13" y="19"/>
                  </a:lnTo>
                  <a:lnTo>
                    <a:pt x="11" y="24"/>
                  </a:lnTo>
                  <a:lnTo>
                    <a:pt x="10" y="29"/>
                  </a:lnTo>
                  <a:lnTo>
                    <a:pt x="10" y="34"/>
                  </a:lnTo>
                  <a:lnTo>
                    <a:pt x="10" y="40"/>
                  </a:lnTo>
                  <a:lnTo>
                    <a:pt x="11" y="45"/>
                  </a:lnTo>
                  <a:lnTo>
                    <a:pt x="13" y="50"/>
                  </a:lnTo>
                  <a:lnTo>
                    <a:pt x="16" y="53"/>
                  </a:lnTo>
                  <a:lnTo>
                    <a:pt x="21" y="56"/>
                  </a:lnTo>
                  <a:lnTo>
                    <a:pt x="24" y="59"/>
                  </a:lnTo>
                  <a:lnTo>
                    <a:pt x="31" y="61"/>
                  </a:lnTo>
                  <a:lnTo>
                    <a:pt x="37" y="61"/>
                  </a:lnTo>
                  <a:close/>
                </a:path>
              </a:pathLst>
            </a:custGeom>
            <a:solidFill>
              <a:schemeClr val="bg1"/>
            </a:solidFill>
            <a:ln w="9525">
              <a:noFill/>
              <a:round/>
              <a:headEnd/>
              <a:tailEnd/>
            </a:ln>
          </p:spPr>
          <p:txBody>
            <a:bodyPr/>
            <a:lstStyle/>
            <a:p>
              <a:endParaRPr lang="en-US"/>
            </a:p>
          </p:txBody>
        </p:sp>
        <p:sp>
          <p:nvSpPr>
            <p:cNvPr id="40" name="Freeform 67"/>
            <p:cNvSpPr>
              <a:spLocks/>
            </p:cNvSpPr>
            <p:nvPr userDrawn="1"/>
          </p:nvSpPr>
          <p:spPr bwMode="black">
            <a:xfrm>
              <a:off x="5522" y="4100"/>
              <a:ext cx="31" cy="33"/>
            </a:xfrm>
            <a:custGeom>
              <a:avLst/>
              <a:gdLst>
                <a:gd name="T0" fmla="*/ 0 w 63"/>
                <a:gd name="T1" fmla="*/ 1 h 66"/>
                <a:gd name="T2" fmla="*/ 0 w 63"/>
                <a:gd name="T3" fmla="*/ 1 h 66"/>
                <a:gd name="T4" fmla="*/ 0 w 63"/>
                <a:gd name="T5" fmla="*/ 1 h 66"/>
                <a:gd name="T6" fmla="*/ 0 w 63"/>
                <a:gd name="T7" fmla="*/ 1 h 66"/>
                <a:gd name="T8" fmla="*/ 0 w 63"/>
                <a:gd name="T9" fmla="*/ 1 h 66"/>
                <a:gd name="T10" fmla="*/ 0 w 63"/>
                <a:gd name="T11" fmla="*/ 1 h 66"/>
                <a:gd name="T12" fmla="*/ 0 w 63"/>
                <a:gd name="T13" fmla="*/ 1 h 66"/>
                <a:gd name="T14" fmla="*/ 0 w 63"/>
                <a:gd name="T15" fmla="*/ 1 h 66"/>
                <a:gd name="T16" fmla="*/ 0 w 63"/>
                <a:gd name="T17" fmla="*/ 1 h 66"/>
                <a:gd name="T18" fmla="*/ 0 w 63"/>
                <a:gd name="T19" fmla="*/ 1 h 66"/>
                <a:gd name="T20" fmla="*/ 0 w 63"/>
                <a:gd name="T21" fmla="*/ 1 h 66"/>
                <a:gd name="T22" fmla="*/ 0 w 63"/>
                <a:gd name="T23" fmla="*/ 1 h 66"/>
                <a:gd name="T24" fmla="*/ 0 w 63"/>
                <a:gd name="T25" fmla="*/ 1 h 66"/>
                <a:gd name="T26" fmla="*/ 0 w 63"/>
                <a:gd name="T27" fmla="*/ 2 h 66"/>
                <a:gd name="T28" fmla="*/ 0 w 63"/>
                <a:gd name="T29" fmla="*/ 2 h 66"/>
                <a:gd name="T30" fmla="*/ 0 w 63"/>
                <a:gd name="T31" fmla="*/ 1 h 66"/>
                <a:gd name="T32" fmla="*/ 0 w 63"/>
                <a:gd name="T33" fmla="*/ 1 h 66"/>
                <a:gd name="T34" fmla="*/ 0 w 63"/>
                <a:gd name="T35" fmla="*/ 1 h 66"/>
                <a:gd name="T36" fmla="*/ 0 w 63"/>
                <a:gd name="T37" fmla="*/ 1 h 66"/>
                <a:gd name="T38" fmla="*/ 0 w 63"/>
                <a:gd name="T39" fmla="*/ 1 h 66"/>
                <a:gd name="T40" fmla="*/ 0 w 63"/>
                <a:gd name="T41" fmla="*/ 1 h 66"/>
                <a:gd name="T42" fmla="*/ 0 w 63"/>
                <a:gd name="T43" fmla="*/ 1 h 66"/>
                <a:gd name="T44" fmla="*/ 0 w 63"/>
                <a:gd name="T45" fmla="*/ 1 h 66"/>
                <a:gd name="T46" fmla="*/ 0 w 63"/>
                <a:gd name="T47" fmla="*/ 0 h 66"/>
                <a:gd name="T48" fmla="*/ 0 w 63"/>
                <a:gd name="T49" fmla="*/ 0 h 66"/>
                <a:gd name="T50" fmla="*/ 0 w 63"/>
                <a:gd name="T51" fmla="*/ 1 h 66"/>
                <a:gd name="T52" fmla="*/ 0 w 63"/>
                <a:gd name="T53" fmla="*/ 1 h 66"/>
                <a:gd name="T54" fmla="*/ 0 w 63"/>
                <a:gd name="T55" fmla="*/ 1 h 66"/>
                <a:gd name="T56" fmla="*/ 0 w 63"/>
                <a:gd name="T57" fmla="*/ 1 h 66"/>
                <a:gd name="T58" fmla="*/ 0 w 63"/>
                <a:gd name="T59" fmla="*/ 1 h 66"/>
                <a:gd name="T60" fmla="*/ 0 w 63"/>
                <a:gd name="T61" fmla="*/ 1 h 66"/>
                <a:gd name="T62" fmla="*/ 0 w 63"/>
                <a:gd name="T63" fmla="*/ 1 h 66"/>
                <a:gd name="T64" fmla="*/ 0 w 63"/>
                <a:gd name="T65" fmla="*/ 2 h 66"/>
                <a:gd name="T66" fmla="*/ 0 w 63"/>
                <a:gd name="T67" fmla="*/ 2 h 66"/>
                <a:gd name="T68" fmla="*/ 0 w 63"/>
                <a:gd name="T69" fmla="*/ 1 h 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3" h="66">
                  <a:moveTo>
                    <a:pt x="55" y="25"/>
                  </a:moveTo>
                  <a:lnTo>
                    <a:pt x="55" y="25"/>
                  </a:lnTo>
                  <a:lnTo>
                    <a:pt x="53" y="17"/>
                  </a:lnTo>
                  <a:lnTo>
                    <a:pt x="48" y="11"/>
                  </a:lnTo>
                  <a:lnTo>
                    <a:pt x="43" y="9"/>
                  </a:lnTo>
                  <a:lnTo>
                    <a:pt x="35" y="8"/>
                  </a:lnTo>
                  <a:lnTo>
                    <a:pt x="22" y="9"/>
                  </a:lnTo>
                  <a:lnTo>
                    <a:pt x="19" y="11"/>
                  </a:lnTo>
                  <a:lnTo>
                    <a:pt x="14" y="14"/>
                  </a:lnTo>
                  <a:lnTo>
                    <a:pt x="13" y="17"/>
                  </a:lnTo>
                  <a:lnTo>
                    <a:pt x="9" y="22"/>
                  </a:lnTo>
                  <a:lnTo>
                    <a:pt x="8" y="32"/>
                  </a:lnTo>
                  <a:lnTo>
                    <a:pt x="8" y="66"/>
                  </a:lnTo>
                  <a:lnTo>
                    <a:pt x="0" y="66"/>
                  </a:lnTo>
                  <a:lnTo>
                    <a:pt x="0" y="1"/>
                  </a:lnTo>
                  <a:lnTo>
                    <a:pt x="8" y="1"/>
                  </a:lnTo>
                  <a:lnTo>
                    <a:pt x="8" y="14"/>
                  </a:lnTo>
                  <a:lnTo>
                    <a:pt x="9" y="14"/>
                  </a:lnTo>
                  <a:lnTo>
                    <a:pt x="13" y="9"/>
                  </a:lnTo>
                  <a:lnTo>
                    <a:pt x="18" y="4"/>
                  </a:lnTo>
                  <a:lnTo>
                    <a:pt x="26" y="1"/>
                  </a:lnTo>
                  <a:lnTo>
                    <a:pt x="35" y="0"/>
                  </a:lnTo>
                  <a:lnTo>
                    <a:pt x="43" y="1"/>
                  </a:lnTo>
                  <a:lnTo>
                    <a:pt x="48" y="1"/>
                  </a:lnTo>
                  <a:lnTo>
                    <a:pt x="53" y="4"/>
                  </a:lnTo>
                  <a:lnTo>
                    <a:pt x="58" y="8"/>
                  </a:lnTo>
                  <a:lnTo>
                    <a:pt x="60" y="11"/>
                  </a:lnTo>
                  <a:lnTo>
                    <a:pt x="61" y="16"/>
                  </a:lnTo>
                  <a:lnTo>
                    <a:pt x="63" y="27"/>
                  </a:lnTo>
                  <a:lnTo>
                    <a:pt x="63" y="66"/>
                  </a:lnTo>
                  <a:lnTo>
                    <a:pt x="55" y="66"/>
                  </a:lnTo>
                  <a:lnTo>
                    <a:pt x="55" y="25"/>
                  </a:lnTo>
                  <a:close/>
                </a:path>
              </a:pathLst>
            </a:custGeom>
            <a:solidFill>
              <a:schemeClr val="bg1"/>
            </a:solidFill>
            <a:ln w="9525">
              <a:noFill/>
              <a:round/>
              <a:headEnd/>
              <a:tailEnd/>
            </a:ln>
          </p:spPr>
          <p:txBody>
            <a:bodyPr/>
            <a:lstStyle/>
            <a:p>
              <a:endParaRPr lang="en-US"/>
            </a:p>
          </p:txBody>
        </p:sp>
      </p:grpSp>
      <p:pic>
        <p:nvPicPr>
          <p:cNvPr id="41" name="Picture 27" descr="ACPA_VERSITILITY_AD_3L"/>
          <p:cNvPicPr>
            <a:picLocks noChangeAspect="1" noChangeArrowheads="1"/>
          </p:cNvPicPr>
          <p:nvPr userDrawn="1"/>
        </p:nvPicPr>
        <p:blipFill>
          <a:blip r:embed="rId3" cstate="print"/>
          <a:srcRect r="42857"/>
          <a:stretch>
            <a:fillRect/>
          </a:stretch>
        </p:blipFill>
        <p:spPr bwMode="auto">
          <a:xfrm>
            <a:off x="0" y="4395788"/>
            <a:ext cx="1828800" cy="2462212"/>
          </a:xfrm>
          <a:prstGeom prst="rect">
            <a:avLst/>
          </a:prstGeom>
          <a:noFill/>
          <a:ln w="9525">
            <a:noFill/>
            <a:miter lim="800000"/>
            <a:headEnd/>
            <a:tailEnd/>
          </a:ln>
        </p:spPr>
      </p:pic>
      <p:pic>
        <p:nvPicPr>
          <p:cNvPr id="42" name="Picture 28" descr="ACPA_DURABILITY_AD_1L"/>
          <p:cNvPicPr>
            <a:picLocks noChangeAspect="1" noChangeArrowheads="1"/>
          </p:cNvPicPr>
          <p:nvPr userDrawn="1"/>
        </p:nvPicPr>
        <p:blipFill>
          <a:blip r:embed="rId4" cstate="print"/>
          <a:srcRect r="17241"/>
          <a:stretch>
            <a:fillRect/>
          </a:stretch>
        </p:blipFill>
        <p:spPr bwMode="auto">
          <a:xfrm>
            <a:off x="0" y="0"/>
            <a:ext cx="1828800" cy="2209800"/>
          </a:xfrm>
          <a:prstGeom prst="rect">
            <a:avLst/>
          </a:prstGeom>
          <a:noFill/>
          <a:ln w="9525">
            <a:noFill/>
            <a:miter lim="800000"/>
            <a:headEnd/>
            <a:tailEnd/>
          </a:ln>
        </p:spPr>
      </p:pic>
      <p:sp>
        <p:nvSpPr>
          <p:cNvPr id="43" name="Line 21"/>
          <p:cNvSpPr>
            <a:spLocks noChangeShapeType="1"/>
          </p:cNvSpPr>
          <p:nvPr userDrawn="1"/>
        </p:nvSpPr>
        <p:spPr bwMode="white">
          <a:xfrm>
            <a:off x="0" y="4419600"/>
            <a:ext cx="1905000" cy="0"/>
          </a:xfrm>
          <a:prstGeom prst="line">
            <a:avLst/>
          </a:prstGeom>
          <a:noFill/>
          <a:ln w="50800">
            <a:solidFill>
              <a:schemeClr val="bg1"/>
            </a:solidFill>
            <a:round/>
            <a:headEnd/>
            <a:tailEnd/>
          </a:ln>
        </p:spPr>
        <p:txBody>
          <a:bodyPr wrap="none" anchor="ctr"/>
          <a:lstStyle/>
          <a:p>
            <a:endParaRPr lang="en-US"/>
          </a:p>
        </p:txBody>
      </p:sp>
      <p:sp>
        <p:nvSpPr>
          <p:cNvPr id="44" name="Line 22"/>
          <p:cNvSpPr>
            <a:spLocks noChangeShapeType="1"/>
          </p:cNvSpPr>
          <p:nvPr userDrawn="1"/>
        </p:nvSpPr>
        <p:spPr bwMode="white">
          <a:xfrm>
            <a:off x="0" y="2209800"/>
            <a:ext cx="1905000" cy="0"/>
          </a:xfrm>
          <a:prstGeom prst="line">
            <a:avLst/>
          </a:prstGeom>
          <a:noFill/>
          <a:ln w="50800">
            <a:solidFill>
              <a:schemeClr val="bg1"/>
            </a:solidFill>
            <a:round/>
            <a:headEnd/>
            <a:tailEnd/>
          </a:ln>
        </p:spPr>
        <p:txBody>
          <a:bodyPr wrap="none" anchor="ctr"/>
          <a:lstStyle/>
          <a:p>
            <a:endParaRPr lang="en-US"/>
          </a:p>
        </p:txBody>
      </p:sp>
      <p:sp>
        <p:nvSpPr>
          <p:cNvPr id="45" name="Freeform 69"/>
          <p:cNvSpPr>
            <a:spLocks/>
          </p:cNvSpPr>
          <p:nvPr userDrawn="1"/>
        </p:nvSpPr>
        <p:spPr bwMode="white">
          <a:xfrm>
            <a:off x="1203325" y="-4763"/>
            <a:ext cx="1563688" cy="6870701"/>
          </a:xfrm>
          <a:custGeom>
            <a:avLst/>
            <a:gdLst>
              <a:gd name="T0" fmla="*/ 2147483647 w 985"/>
              <a:gd name="T1" fmla="*/ 2147483647 h 4328"/>
              <a:gd name="T2" fmla="*/ 2147483647 w 985"/>
              <a:gd name="T3" fmla="*/ 2147483647 h 4328"/>
              <a:gd name="T4" fmla="*/ 2147483647 w 985"/>
              <a:gd name="T5" fmla="*/ 2147483647 h 4328"/>
              <a:gd name="T6" fmla="*/ 2147483647 w 985"/>
              <a:gd name="T7" fmla="*/ 2147483647 h 4328"/>
              <a:gd name="T8" fmla="*/ 0 w 985"/>
              <a:gd name="T9" fmla="*/ 2147483647 h 4328"/>
              <a:gd name="T10" fmla="*/ 2147483647 w 985"/>
              <a:gd name="T11" fmla="*/ 2147483647 h 4328"/>
              <a:gd name="T12" fmla="*/ 2147483647 w 985"/>
              <a:gd name="T13" fmla="*/ 2147483647 h 43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328">
                <a:moveTo>
                  <a:pt x="16" y="4328"/>
                </a:moveTo>
                <a:lnTo>
                  <a:pt x="624" y="4328"/>
                </a:lnTo>
                <a:cubicBezTo>
                  <a:pt x="784" y="3960"/>
                  <a:pt x="985" y="2843"/>
                  <a:pt x="979" y="2122"/>
                </a:cubicBezTo>
                <a:cubicBezTo>
                  <a:pt x="923" y="932"/>
                  <a:pt x="750" y="349"/>
                  <a:pt x="589" y="3"/>
                </a:cubicBezTo>
                <a:cubicBezTo>
                  <a:pt x="591" y="0"/>
                  <a:pt x="0" y="3"/>
                  <a:pt x="0" y="1"/>
                </a:cubicBezTo>
                <a:cubicBezTo>
                  <a:pt x="63" y="366"/>
                  <a:pt x="275" y="1177"/>
                  <a:pt x="294" y="2160"/>
                </a:cubicBezTo>
                <a:cubicBezTo>
                  <a:pt x="266" y="3294"/>
                  <a:pt x="16" y="4328"/>
                  <a:pt x="16" y="4328"/>
                </a:cubicBezTo>
                <a:close/>
              </a:path>
            </a:pathLst>
          </a:custGeom>
          <a:solidFill>
            <a:srgbClr val="F08F49"/>
          </a:solidFill>
          <a:ln w="9525">
            <a:noFill/>
            <a:round/>
            <a:headEnd/>
            <a:tailEnd/>
          </a:ln>
        </p:spPr>
        <p:txBody>
          <a:bodyPr/>
          <a:lstStyle/>
          <a:p>
            <a:endParaRPr lang="en-US"/>
          </a:p>
        </p:txBody>
      </p:sp>
      <p:sp>
        <p:nvSpPr>
          <p:cNvPr id="8207" name="Rectangle 15"/>
          <p:cNvSpPr>
            <a:spLocks noGrp="1" noChangeArrowheads="1"/>
          </p:cNvSpPr>
          <p:nvPr>
            <p:ph type="ctrTitle" sz="quarter"/>
          </p:nvPr>
        </p:nvSpPr>
        <p:spPr>
          <a:xfrm>
            <a:off x="1828800" y="1141413"/>
            <a:ext cx="7315200" cy="1470025"/>
          </a:xfrm>
        </p:spPr>
        <p:txBody>
          <a:bodyPr anchor="t"/>
          <a:lstStyle>
            <a:lvl1pPr>
              <a:defRPr sz="4800">
                <a:solidFill>
                  <a:schemeClr val="bg1"/>
                </a:solidFill>
              </a:defRPr>
            </a:lvl1pPr>
          </a:lstStyle>
          <a:p>
            <a:r>
              <a:rPr lang="en-US"/>
              <a:t>Click to edit Master title style</a:t>
            </a:r>
          </a:p>
        </p:txBody>
      </p:sp>
      <p:sp>
        <p:nvSpPr>
          <p:cNvPr id="8209" name="Rectangle 17"/>
          <p:cNvSpPr>
            <a:spLocks noGrp="1" noChangeArrowheads="1"/>
          </p:cNvSpPr>
          <p:nvPr>
            <p:ph type="subTitle" sz="quarter" idx="1"/>
          </p:nvPr>
        </p:nvSpPr>
        <p:spPr>
          <a:xfrm>
            <a:off x="1828800" y="757238"/>
            <a:ext cx="7315200" cy="385762"/>
          </a:xfrm>
        </p:spPr>
        <p:txBody>
          <a:bodyPr/>
          <a:lstStyle>
            <a:lvl1pPr marL="0" indent="0">
              <a:buFontTx/>
              <a:buNone/>
              <a:defRPr sz="2000"/>
            </a:lvl1pPr>
          </a:lstStyle>
          <a:p>
            <a:r>
              <a:rPr lang="en-US"/>
              <a:t>Click to edit date style</a:t>
            </a:r>
          </a:p>
        </p:txBody>
      </p:sp>
      <p:sp>
        <p:nvSpPr>
          <p:cNvPr id="46" name="Rectangle 23"/>
          <p:cNvSpPr>
            <a:spLocks noGrp="1" noChangeArrowheads="1"/>
          </p:cNvSpPr>
          <p:nvPr>
            <p:ph type="ftr" sz="quarter" idx="10"/>
          </p:nvPr>
        </p:nvSpPr>
        <p:spPr/>
        <p:txBody>
          <a:bodyPr/>
          <a:lstStyle>
            <a:lvl1pPr>
              <a:defRPr>
                <a:solidFill>
                  <a:schemeClr val="bg1"/>
                </a:solidFill>
              </a:defRPr>
            </a:lvl1pPr>
          </a:lstStyle>
          <a:p>
            <a:pPr>
              <a:defRPr/>
            </a:pPr>
            <a:r>
              <a:rPr lang="en-US"/>
              <a:t>www.concrete-pipe.org</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1141413"/>
            <a:ext cx="1828800" cy="4984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0" y="1141413"/>
            <a:ext cx="5334000" cy="4984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141413"/>
            <a:ext cx="7315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2514600"/>
            <a:ext cx="3581400" cy="3611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2514600"/>
            <a:ext cx="3581400" cy="3611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358775"/>
            <a:ext cx="8097838" cy="631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152525"/>
            <a:ext cx="4025900" cy="3284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152525"/>
            <a:ext cx="4027488" cy="1565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2870200"/>
            <a:ext cx="4027488" cy="1566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571625"/>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571625"/>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212725"/>
            <a:ext cx="1828800" cy="49704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0" y="212725"/>
            <a:ext cx="5334000" cy="4970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600200"/>
            <a:ext cx="3581400" cy="4235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600200"/>
            <a:ext cx="3581400" cy="4235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762000"/>
            <a:ext cx="1828800" cy="5073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0" y="762000"/>
            <a:ext cx="5334000" cy="5073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571625"/>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571625"/>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2514600"/>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2514600"/>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212725"/>
            <a:ext cx="1828800" cy="49704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0" y="212725"/>
            <a:ext cx="5334000" cy="4970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F6B216-A830-4887-A3CD-815949E54C7E}"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5F4E3F5-DB8F-4D56-8B95-C35ADC72B5D1}"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4BC7FCD-B026-4116-9B0E-8568FA0DE7D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FB0E927-83E5-443B-9C6C-48C09391EA1E}"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AB60F7B-4A77-4FBE-9C25-B325AB9C4946}"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CD7D648-F827-47B5-84F4-BC5F4AC5968D}" type="slidenum">
              <a:rPr lang="en-US"/>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7472317-C835-4C80-B7BB-56AC4B949CDA}" type="slidenum">
              <a:rPr lang="en-US"/>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8046E25-556E-412E-9DEA-C7ABC8206C18}" type="slidenum">
              <a:rPr lang="en-US"/>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00E8926-81F5-4944-85A0-9342D7B7A20B}" type="slidenum">
              <a:rPr lang="en-US"/>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D21D724-3AF1-41B8-811A-05F235639C03}" type="slidenum">
              <a:rPr lang="en-US"/>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C3E0CF4-E428-49FA-B25F-CB27B16D8DB6}" type="slidenum">
              <a:rPr lang="en-US"/>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E70D80C9-0885-49CB-BB16-6297FBC19194}" type="slidenum">
              <a:rPr lang="en-US"/>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D7D96E5-60F2-4B95-A2BF-13C4F7360E6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2.wmf"/><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3" Type="http://schemas.openxmlformats.org/officeDocument/2006/relationships/image" Target="../media/image2.wmf"/><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0" descr="Copy of ACPA_CP_INSTALL_1H"/>
          <p:cNvPicPr>
            <a:picLocks noChangeAspect="1" noChangeArrowheads="1"/>
          </p:cNvPicPr>
          <p:nvPr userDrawn="1"/>
        </p:nvPicPr>
        <p:blipFill>
          <a:blip r:embed="rId15" cstate="print"/>
          <a:srcRect/>
          <a:stretch>
            <a:fillRect/>
          </a:stretch>
        </p:blipFill>
        <p:spPr bwMode="auto">
          <a:xfrm>
            <a:off x="0" y="0"/>
            <a:ext cx="1828800" cy="5241925"/>
          </a:xfrm>
          <a:prstGeom prst="rect">
            <a:avLst/>
          </a:prstGeom>
          <a:noFill/>
          <a:ln w="9525">
            <a:noFill/>
            <a:miter lim="800000"/>
            <a:headEnd/>
            <a:tailEnd/>
          </a:ln>
        </p:spPr>
      </p:pic>
      <p:sp>
        <p:nvSpPr>
          <p:cNvPr id="1027" name="Rectangle 25"/>
          <p:cNvSpPr>
            <a:spLocks noChangeArrowheads="1"/>
          </p:cNvSpPr>
          <p:nvPr userDrawn="1"/>
        </p:nvSpPr>
        <p:spPr bwMode="ltGray">
          <a:xfrm>
            <a:off x="0" y="5257800"/>
            <a:ext cx="1828800" cy="1600200"/>
          </a:xfrm>
          <a:prstGeom prst="rect">
            <a:avLst/>
          </a:prstGeom>
          <a:solidFill>
            <a:srgbClr val="F08F49"/>
          </a:solidFill>
          <a:ln w="9525">
            <a:noFill/>
            <a:miter lim="800000"/>
            <a:headEnd/>
            <a:tailEnd/>
          </a:ln>
        </p:spPr>
        <p:txBody>
          <a:bodyPr wrap="none" anchor="ctr"/>
          <a:lstStyle/>
          <a:p>
            <a:endParaRPr lang="en-US"/>
          </a:p>
        </p:txBody>
      </p:sp>
      <p:sp>
        <p:nvSpPr>
          <p:cNvPr id="1028" name="Line 15"/>
          <p:cNvSpPr>
            <a:spLocks noChangeShapeType="1"/>
          </p:cNvSpPr>
          <p:nvPr/>
        </p:nvSpPr>
        <p:spPr bwMode="white">
          <a:xfrm>
            <a:off x="0" y="5257800"/>
            <a:ext cx="1628775" cy="0"/>
          </a:xfrm>
          <a:prstGeom prst="line">
            <a:avLst/>
          </a:prstGeom>
          <a:noFill/>
          <a:ln w="50800">
            <a:solidFill>
              <a:schemeClr val="bg1"/>
            </a:solidFill>
            <a:round/>
            <a:headEnd/>
            <a:tailEnd/>
          </a:ln>
        </p:spPr>
        <p:txBody>
          <a:bodyPr wrap="none" anchor="ctr"/>
          <a:lstStyle/>
          <a:p>
            <a:endParaRPr lang="en-US"/>
          </a:p>
        </p:txBody>
      </p:sp>
      <p:sp>
        <p:nvSpPr>
          <p:cNvPr id="1029" name="Freeform 39"/>
          <p:cNvSpPr>
            <a:spLocks/>
          </p:cNvSpPr>
          <p:nvPr userDrawn="1"/>
        </p:nvSpPr>
        <p:spPr bwMode="white">
          <a:xfrm>
            <a:off x="1214438" y="0"/>
            <a:ext cx="1549400" cy="6865938"/>
          </a:xfrm>
          <a:custGeom>
            <a:avLst/>
            <a:gdLst>
              <a:gd name="T0" fmla="*/ 2147483647 w 976"/>
              <a:gd name="T1" fmla="*/ 2147483647 h 4325"/>
              <a:gd name="T2" fmla="*/ 2147483647 w 976"/>
              <a:gd name="T3" fmla="*/ 2147483647 h 4325"/>
              <a:gd name="T4" fmla="*/ 2147483647 w 976"/>
              <a:gd name="T5" fmla="*/ 2147483647 h 4325"/>
              <a:gd name="T6" fmla="*/ 2147483647 w 976"/>
              <a:gd name="T7" fmla="*/ 2147483647 h 4325"/>
              <a:gd name="T8" fmla="*/ 0 w 976"/>
              <a:gd name="T9" fmla="*/ 2147483647 h 4325"/>
              <a:gd name="T10" fmla="*/ 2147483647 w 976"/>
              <a:gd name="T11" fmla="*/ 2147483647 h 4325"/>
              <a:gd name="T12" fmla="*/ 2147483647 w 976"/>
              <a:gd name="T13" fmla="*/ 2147483647 h 4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6" h="4325">
                <a:moveTo>
                  <a:pt x="3" y="4325"/>
                </a:moveTo>
                <a:lnTo>
                  <a:pt x="615" y="4325"/>
                </a:lnTo>
                <a:cubicBezTo>
                  <a:pt x="776" y="3956"/>
                  <a:pt x="976" y="2833"/>
                  <a:pt x="972" y="2113"/>
                </a:cubicBezTo>
                <a:cubicBezTo>
                  <a:pt x="916" y="920"/>
                  <a:pt x="753" y="349"/>
                  <a:pt x="591" y="2"/>
                </a:cubicBezTo>
                <a:cubicBezTo>
                  <a:pt x="578" y="0"/>
                  <a:pt x="3" y="1"/>
                  <a:pt x="0" y="2"/>
                </a:cubicBezTo>
                <a:cubicBezTo>
                  <a:pt x="63" y="368"/>
                  <a:pt x="264" y="1165"/>
                  <a:pt x="283" y="2151"/>
                </a:cubicBezTo>
                <a:cubicBezTo>
                  <a:pt x="255" y="3288"/>
                  <a:pt x="3" y="4325"/>
                  <a:pt x="3" y="4325"/>
                </a:cubicBezTo>
                <a:close/>
              </a:path>
            </a:pathLst>
          </a:custGeom>
          <a:solidFill>
            <a:schemeClr val="bg1"/>
          </a:solidFill>
          <a:ln w="9525">
            <a:noFill/>
            <a:round/>
            <a:headEnd/>
            <a:tailEnd/>
          </a:ln>
        </p:spPr>
        <p:txBody>
          <a:bodyPr/>
          <a:lstStyle/>
          <a:p>
            <a:endParaRPr lang="en-US"/>
          </a:p>
        </p:txBody>
      </p:sp>
      <p:sp>
        <p:nvSpPr>
          <p:cNvPr id="1030" name="Rectangle 28"/>
          <p:cNvSpPr>
            <a:spLocks noGrp="1" noChangeArrowheads="1"/>
          </p:cNvSpPr>
          <p:nvPr>
            <p:ph type="title"/>
          </p:nvPr>
        </p:nvSpPr>
        <p:spPr bwMode="auto">
          <a:xfrm>
            <a:off x="1828800" y="1141413"/>
            <a:ext cx="7315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1" name="Rectangle 29"/>
          <p:cNvSpPr>
            <a:spLocks noGrp="1" noChangeArrowheads="1"/>
          </p:cNvSpPr>
          <p:nvPr>
            <p:ph type="body" idx="1"/>
          </p:nvPr>
        </p:nvSpPr>
        <p:spPr bwMode="auto">
          <a:xfrm>
            <a:off x="1828800" y="2514600"/>
            <a:ext cx="7315200" cy="3611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 name="Rectangle 31"/>
          <p:cNvSpPr>
            <a:spLocks noGrp="1" noChangeArrowheads="1"/>
          </p:cNvSpPr>
          <p:nvPr>
            <p:ph type="ftr" sz="quarter" idx="3"/>
          </p:nvPr>
        </p:nvSpPr>
        <p:spPr bwMode="auto">
          <a:xfrm>
            <a:off x="1828800" y="638016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08F49"/>
                </a:solidFill>
                <a:latin typeface="Arial" charset="0"/>
                <a:ea typeface="+mn-ea"/>
                <a:cs typeface="+mn-cs"/>
              </a:defRPr>
            </a:lvl1pPr>
          </a:lstStyle>
          <a:p>
            <a:pPr>
              <a:defRPr/>
            </a:pPr>
            <a:r>
              <a:rPr lang="en-US"/>
              <a:t>www.concrete-pipe.org</a:t>
            </a:r>
          </a:p>
        </p:txBody>
      </p:sp>
      <p:pic>
        <p:nvPicPr>
          <p:cNvPr id="1033" name="Picture 33" descr="ACPA Horiz LOGO gray"/>
          <p:cNvPicPr>
            <a:picLocks noChangeAspect="1" noChangeArrowheads="1"/>
          </p:cNvPicPr>
          <p:nvPr userDrawn="1"/>
        </p:nvPicPr>
        <p:blipFill>
          <a:blip r:embed="rId16" cstate="print"/>
          <a:srcRect/>
          <a:stretch>
            <a:fillRect/>
          </a:stretch>
        </p:blipFill>
        <p:spPr bwMode="auto">
          <a:xfrm>
            <a:off x="6869113" y="6156325"/>
            <a:ext cx="1949450" cy="423863"/>
          </a:xfrm>
          <a:prstGeom prst="rect">
            <a:avLst/>
          </a:prstGeom>
          <a:noFill/>
          <a:ln w="9525">
            <a:noFill/>
            <a:miter lim="800000"/>
            <a:headEnd/>
            <a:tailEnd/>
          </a:ln>
        </p:spPr>
      </p:pic>
      <p:sp>
        <p:nvSpPr>
          <p:cNvPr id="1034" name="Rectangle 37"/>
          <p:cNvSpPr>
            <a:spLocks noChangeArrowheads="1"/>
          </p:cNvSpPr>
          <p:nvPr userDrawn="1"/>
        </p:nvSpPr>
        <p:spPr bwMode="auto">
          <a:xfrm>
            <a:off x="6858000" y="152400"/>
            <a:ext cx="2133600" cy="476250"/>
          </a:xfrm>
          <a:prstGeom prst="rect">
            <a:avLst/>
          </a:prstGeom>
          <a:noFill/>
          <a:ln w="9525">
            <a:noFill/>
            <a:miter lim="800000"/>
            <a:headEnd/>
            <a:tailEnd/>
          </a:ln>
        </p:spPr>
        <p:txBody>
          <a:bodyPr/>
          <a:lstStyle/>
          <a:p>
            <a:pPr algn="r"/>
            <a:fld id="{D0CE3E6A-F53A-4356-AB42-007CCAADE297}" type="slidenum">
              <a:rPr lang="en-US" sz="1200"/>
              <a:pPr algn="r"/>
              <a:t>‹#›</a:t>
            </a:fld>
            <a:endParaRPr lang="en-US" sz="1200"/>
          </a:p>
        </p:txBody>
      </p:sp>
    </p:spTree>
  </p:cSld>
  <p:clrMap bg1="lt1" tx1="dk1" bg2="lt2" tx2="dk2" accent1="accent1" accent2="accent2" accent3="accent3" accent4="accent4" accent5="accent5" accent6="accent6" hlink="hlink" folHlink="folHlink"/>
  <p:sldLayoutIdLst>
    <p:sldLayoutId id="2147485332"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 id="2147485285" r:id="rId12"/>
    <p:sldLayoutId id="2147485333" r:id="rId13"/>
  </p:sldLayoutIdLst>
  <p:hf sldNum="0" hdr="0" dt="0"/>
  <p:txStyles>
    <p:titleStyle>
      <a:lvl1pPr algn="l" rtl="0" eaLnBrk="0" fontAlgn="base" hangingPunct="0">
        <a:spcBef>
          <a:spcPct val="0"/>
        </a:spcBef>
        <a:spcAft>
          <a:spcPct val="0"/>
        </a:spcAft>
        <a:defRPr sz="3600" b="1">
          <a:solidFill>
            <a:srgbClr val="F08F49"/>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p:titleStyle>
    <p:bodyStyle>
      <a:lvl1pPr marL="342900" indent="-342900" algn="l" rtl="0" eaLnBrk="0" fontAlgn="base" hangingPunct="0">
        <a:lnSpc>
          <a:spcPct val="90000"/>
        </a:lnSpc>
        <a:spcBef>
          <a:spcPct val="0"/>
        </a:spcBef>
        <a:spcAft>
          <a:spcPct val="2500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0"/>
        </a:spcBef>
        <a:spcAft>
          <a:spcPct val="25000"/>
        </a:spcAft>
        <a:buFont typeface="Wingdings" pitchFamily="2" charset="2"/>
        <a:buChar char="§"/>
        <a:defRPr sz="2800">
          <a:solidFill>
            <a:schemeClr val="tx1"/>
          </a:solidFill>
          <a:latin typeface="+mn-lt"/>
          <a:ea typeface="ＭＳ Ｐゴシック" charset="0"/>
        </a:defRPr>
      </a:lvl2pPr>
      <a:lvl3pPr marL="1143000" indent="-228600" algn="l" rtl="0" eaLnBrk="0" fontAlgn="base" hangingPunct="0">
        <a:lnSpc>
          <a:spcPct val="90000"/>
        </a:lnSpc>
        <a:spcBef>
          <a:spcPct val="0"/>
        </a:spcBef>
        <a:spcAft>
          <a:spcPct val="25000"/>
        </a:spcAft>
        <a:buChar char="•"/>
        <a:defRPr sz="2400">
          <a:solidFill>
            <a:schemeClr val="tx1"/>
          </a:solidFill>
          <a:latin typeface="+mn-lt"/>
          <a:ea typeface="ＭＳ Ｐゴシック" charset="0"/>
        </a:defRPr>
      </a:lvl3pPr>
      <a:lvl4pPr marL="1600200" indent="-228600" algn="l" rtl="0" eaLnBrk="0" fontAlgn="base" hangingPunct="0">
        <a:lnSpc>
          <a:spcPct val="90000"/>
        </a:lnSpc>
        <a:spcBef>
          <a:spcPct val="0"/>
        </a:spcBef>
        <a:spcAft>
          <a:spcPct val="25000"/>
        </a:spcAft>
        <a:buFont typeface="Wingdings" pitchFamily="2" charset="2"/>
        <a:buChar char="§"/>
        <a:defRPr sz="2000">
          <a:solidFill>
            <a:schemeClr val="tx1"/>
          </a:solidFill>
          <a:latin typeface="+mn-lt"/>
          <a:ea typeface="ＭＳ Ｐゴシック" charset="0"/>
        </a:defRPr>
      </a:lvl4pPr>
      <a:lvl5pPr marL="2057400" indent="-228600" algn="l" rtl="0" eaLnBrk="0" fontAlgn="base" hangingPunct="0">
        <a:lnSpc>
          <a:spcPct val="90000"/>
        </a:lnSpc>
        <a:spcBef>
          <a:spcPct val="0"/>
        </a:spcBef>
        <a:spcAft>
          <a:spcPct val="25000"/>
        </a:spcAft>
        <a:buChar char="•"/>
        <a:defRPr sz="2000">
          <a:solidFill>
            <a:schemeClr val="tx1"/>
          </a:solidFill>
          <a:latin typeface="+mn-lt"/>
          <a:ea typeface="ＭＳ Ｐゴシック" charset="0"/>
        </a:defRPr>
      </a:lvl5pPr>
      <a:lvl6pPr marL="2514600" indent="-228600" algn="l" rtl="0" fontAlgn="base">
        <a:lnSpc>
          <a:spcPct val="90000"/>
        </a:lnSpc>
        <a:spcBef>
          <a:spcPct val="0"/>
        </a:spcBef>
        <a:spcAft>
          <a:spcPct val="25000"/>
        </a:spcAft>
        <a:buChar char="•"/>
        <a:defRPr sz="2000">
          <a:solidFill>
            <a:schemeClr val="tx1"/>
          </a:solidFill>
          <a:latin typeface="+mn-lt"/>
        </a:defRPr>
      </a:lvl6pPr>
      <a:lvl7pPr marL="2971800" indent="-228600" algn="l" rtl="0" fontAlgn="base">
        <a:lnSpc>
          <a:spcPct val="90000"/>
        </a:lnSpc>
        <a:spcBef>
          <a:spcPct val="0"/>
        </a:spcBef>
        <a:spcAft>
          <a:spcPct val="25000"/>
        </a:spcAft>
        <a:buChar char="•"/>
        <a:defRPr sz="2000">
          <a:solidFill>
            <a:schemeClr val="tx1"/>
          </a:solidFill>
          <a:latin typeface="+mn-lt"/>
        </a:defRPr>
      </a:lvl7pPr>
      <a:lvl8pPr marL="3429000" indent="-228600" algn="l" rtl="0" fontAlgn="base">
        <a:lnSpc>
          <a:spcPct val="90000"/>
        </a:lnSpc>
        <a:spcBef>
          <a:spcPct val="0"/>
        </a:spcBef>
        <a:spcAft>
          <a:spcPct val="25000"/>
        </a:spcAft>
        <a:buChar char="•"/>
        <a:defRPr sz="2000">
          <a:solidFill>
            <a:schemeClr val="tx1"/>
          </a:solidFill>
          <a:latin typeface="+mn-lt"/>
        </a:defRPr>
      </a:lvl8pPr>
      <a:lvl9pPr marL="3886200" indent="-228600" algn="l" rtl="0" fontAlgn="base">
        <a:lnSpc>
          <a:spcPct val="90000"/>
        </a:lnSpc>
        <a:spcBef>
          <a:spcPct val="0"/>
        </a:spcBef>
        <a:spcAft>
          <a:spcPct val="25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userDrawn="1"/>
        </p:nvSpPr>
        <p:spPr bwMode="ltGray">
          <a:xfrm>
            <a:off x="0" y="0"/>
            <a:ext cx="1828800" cy="6858000"/>
          </a:xfrm>
          <a:prstGeom prst="rect">
            <a:avLst/>
          </a:prstGeom>
          <a:solidFill>
            <a:srgbClr val="F08F49"/>
          </a:solidFill>
          <a:ln w="9525">
            <a:noFill/>
            <a:miter lim="800000"/>
            <a:headEnd/>
            <a:tailEnd/>
          </a:ln>
        </p:spPr>
        <p:txBody>
          <a:bodyPr wrap="none" anchor="ctr"/>
          <a:lstStyle/>
          <a:p>
            <a:endParaRPr lang="en-US"/>
          </a:p>
        </p:txBody>
      </p:sp>
      <p:sp>
        <p:nvSpPr>
          <p:cNvPr id="14339" name="Freeform 3"/>
          <p:cNvSpPr>
            <a:spLocks/>
          </p:cNvSpPr>
          <p:nvPr userDrawn="1"/>
        </p:nvSpPr>
        <p:spPr bwMode="white">
          <a:xfrm>
            <a:off x="1214438" y="0"/>
            <a:ext cx="1549400" cy="6865938"/>
          </a:xfrm>
          <a:custGeom>
            <a:avLst/>
            <a:gdLst>
              <a:gd name="T0" fmla="*/ 2147483647 w 976"/>
              <a:gd name="T1" fmla="*/ 2147483647 h 4325"/>
              <a:gd name="T2" fmla="*/ 2147483647 w 976"/>
              <a:gd name="T3" fmla="*/ 2147483647 h 4325"/>
              <a:gd name="T4" fmla="*/ 2147483647 w 976"/>
              <a:gd name="T5" fmla="*/ 2147483647 h 4325"/>
              <a:gd name="T6" fmla="*/ 2147483647 w 976"/>
              <a:gd name="T7" fmla="*/ 2147483647 h 4325"/>
              <a:gd name="T8" fmla="*/ 0 w 976"/>
              <a:gd name="T9" fmla="*/ 2147483647 h 4325"/>
              <a:gd name="T10" fmla="*/ 2147483647 w 976"/>
              <a:gd name="T11" fmla="*/ 2147483647 h 4325"/>
              <a:gd name="T12" fmla="*/ 2147483647 w 976"/>
              <a:gd name="T13" fmla="*/ 2147483647 h 4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6" h="4325">
                <a:moveTo>
                  <a:pt x="3" y="4325"/>
                </a:moveTo>
                <a:lnTo>
                  <a:pt x="615" y="4325"/>
                </a:lnTo>
                <a:cubicBezTo>
                  <a:pt x="776" y="3956"/>
                  <a:pt x="976" y="2833"/>
                  <a:pt x="972" y="2113"/>
                </a:cubicBezTo>
                <a:cubicBezTo>
                  <a:pt x="916" y="920"/>
                  <a:pt x="753" y="349"/>
                  <a:pt x="591" y="2"/>
                </a:cubicBezTo>
                <a:cubicBezTo>
                  <a:pt x="578" y="0"/>
                  <a:pt x="3" y="1"/>
                  <a:pt x="0" y="2"/>
                </a:cubicBezTo>
                <a:cubicBezTo>
                  <a:pt x="63" y="368"/>
                  <a:pt x="264" y="1165"/>
                  <a:pt x="283" y="2151"/>
                </a:cubicBezTo>
                <a:cubicBezTo>
                  <a:pt x="255" y="3288"/>
                  <a:pt x="3" y="4325"/>
                  <a:pt x="3" y="4325"/>
                </a:cubicBezTo>
                <a:close/>
              </a:path>
            </a:pathLst>
          </a:custGeom>
          <a:solidFill>
            <a:schemeClr val="bg1"/>
          </a:solidFill>
          <a:ln w="9525">
            <a:noFill/>
            <a:round/>
            <a:headEnd/>
            <a:tailEnd/>
          </a:ln>
        </p:spPr>
        <p:txBody>
          <a:bodyPr/>
          <a:lstStyle/>
          <a:p>
            <a:endParaRPr lang="en-US"/>
          </a:p>
        </p:txBody>
      </p:sp>
      <p:pic>
        <p:nvPicPr>
          <p:cNvPr id="14340" name="Picture 4" descr="ACPA Horiz LOGO gray"/>
          <p:cNvPicPr>
            <a:picLocks noChangeAspect="1" noChangeArrowheads="1"/>
          </p:cNvPicPr>
          <p:nvPr userDrawn="1"/>
        </p:nvPicPr>
        <p:blipFill>
          <a:blip r:embed="rId13" cstate="print"/>
          <a:srcRect/>
          <a:stretch>
            <a:fillRect/>
          </a:stretch>
        </p:blipFill>
        <p:spPr bwMode="auto">
          <a:xfrm>
            <a:off x="6869113" y="6156325"/>
            <a:ext cx="1949450" cy="423863"/>
          </a:xfrm>
          <a:prstGeom prst="rect">
            <a:avLst/>
          </a:prstGeom>
          <a:noFill/>
          <a:ln w="9525">
            <a:noFill/>
            <a:miter lim="800000"/>
            <a:headEnd/>
            <a:tailEnd/>
          </a:ln>
        </p:spPr>
      </p:pic>
      <p:sp>
        <p:nvSpPr>
          <p:cNvPr id="174085" name="Rectangle 5"/>
          <p:cNvSpPr>
            <a:spLocks noGrp="1" noChangeArrowheads="1"/>
          </p:cNvSpPr>
          <p:nvPr>
            <p:ph type="ftr" sz="quarter" idx="3"/>
          </p:nvPr>
        </p:nvSpPr>
        <p:spPr bwMode="auto">
          <a:xfrm>
            <a:off x="1828800" y="638016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08F49"/>
                </a:solidFill>
                <a:latin typeface="Arial" charset="0"/>
                <a:ea typeface="+mn-ea"/>
                <a:cs typeface="+mn-cs"/>
              </a:defRPr>
            </a:lvl1pPr>
          </a:lstStyle>
          <a:p>
            <a:pPr>
              <a:defRPr/>
            </a:pPr>
            <a:r>
              <a:rPr lang="en-US"/>
              <a:t>www.concrete-pipe.org</a:t>
            </a:r>
          </a:p>
        </p:txBody>
      </p:sp>
      <p:sp>
        <p:nvSpPr>
          <p:cNvPr id="14342" name="Rectangle 6"/>
          <p:cNvSpPr>
            <a:spLocks noGrp="1" noChangeArrowheads="1"/>
          </p:cNvSpPr>
          <p:nvPr>
            <p:ph type="title"/>
          </p:nvPr>
        </p:nvSpPr>
        <p:spPr bwMode="auto">
          <a:xfrm>
            <a:off x="1828800" y="212725"/>
            <a:ext cx="7315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343" name="Rectangle 7"/>
          <p:cNvSpPr>
            <a:spLocks noGrp="1" noChangeArrowheads="1"/>
          </p:cNvSpPr>
          <p:nvPr>
            <p:ph type="body" idx="1"/>
          </p:nvPr>
        </p:nvSpPr>
        <p:spPr bwMode="auto">
          <a:xfrm>
            <a:off x="1828800" y="1571625"/>
            <a:ext cx="7315200" cy="3611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p:txBody>
      </p:sp>
      <p:sp>
        <p:nvSpPr>
          <p:cNvPr id="14344" name="Rectangle 8"/>
          <p:cNvSpPr>
            <a:spLocks noChangeArrowheads="1"/>
          </p:cNvSpPr>
          <p:nvPr userDrawn="1"/>
        </p:nvSpPr>
        <p:spPr bwMode="auto">
          <a:xfrm>
            <a:off x="6858000" y="152400"/>
            <a:ext cx="2133600" cy="476250"/>
          </a:xfrm>
          <a:prstGeom prst="rect">
            <a:avLst/>
          </a:prstGeom>
          <a:noFill/>
          <a:ln w="9525">
            <a:noFill/>
            <a:miter lim="800000"/>
            <a:headEnd/>
            <a:tailEnd/>
          </a:ln>
        </p:spPr>
        <p:txBody>
          <a:bodyPr/>
          <a:lstStyle/>
          <a:p>
            <a:pPr algn="r"/>
            <a:fld id="{AEF16525-E02F-40B8-8638-FAC06207AFC0}" type="slidenum">
              <a:rPr lang="en-US" sz="1200"/>
              <a:pPr algn="r"/>
              <a:t>‹#›</a:t>
            </a:fld>
            <a:endParaRPr lang="en-US" sz="1200"/>
          </a:p>
        </p:txBody>
      </p:sp>
    </p:spTree>
  </p:cSld>
  <p:clrMap bg1="lt1" tx1="dk1" bg2="lt2" tx2="dk2" accent1="accent1" accent2="accent2" accent3="accent3" accent4="accent4" accent5="accent5" accent6="accent6" hlink="hlink" folHlink="folHlink"/>
  <p:sldLayoutIdLst>
    <p:sldLayoutId id="2147485286" r:id="rId1"/>
    <p:sldLayoutId id="2147485287" r:id="rId2"/>
    <p:sldLayoutId id="2147485288" r:id="rId3"/>
    <p:sldLayoutId id="2147485289" r:id="rId4"/>
    <p:sldLayoutId id="2147485290" r:id="rId5"/>
    <p:sldLayoutId id="2147485291" r:id="rId6"/>
    <p:sldLayoutId id="2147485292" r:id="rId7"/>
    <p:sldLayoutId id="2147485293" r:id="rId8"/>
    <p:sldLayoutId id="2147485294" r:id="rId9"/>
    <p:sldLayoutId id="2147485295" r:id="rId10"/>
    <p:sldLayoutId id="2147485296" r:id="rId11"/>
  </p:sldLayoutIdLst>
  <p:hf sldNum="0" hdr="0" dt="0"/>
  <p:txStyles>
    <p:titleStyle>
      <a:lvl1pPr algn="l" rtl="0" eaLnBrk="0" fontAlgn="base" hangingPunct="0">
        <a:spcBef>
          <a:spcPct val="0"/>
        </a:spcBef>
        <a:spcAft>
          <a:spcPct val="0"/>
        </a:spcAft>
        <a:defRPr sz="3600" b="1">
          <a:solidFill>
            <a:srgbClr val="F08F49"/>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p:titleStyle>
    <p:bodyStyle>
      <a:lvl1pPr marL="342900" indent="-342900" algn="l" rtl="0" eaLnBrk="0" fontAlgn="base" hangingPunct="0">
        <a:lnSpc>
          <a:spcPct val="90000"/>
        </a:lnSpc>
        <a:spcBef>
          <a:spcPct val="0"/>
        </a:spcBef>
        <a:spcAft>
          <a:spcPct val="25000"/>
        </a:spcAft>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defRPr sz="2000">
          <a:solidFill>
            <a:schemeClr val="tx1"/>
          </a:solidFill>
          <a:latin typeface="+mn-lt"/>
          <a:ea typeface="ＭＳ Ｐゴシック" charset="0"/>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5"/>
          <p:cNvSpPr>
            <a:spLocks noChangeArrowheads="1"/>
          </p:cNvSpPr>
          <p:nvPr userDrawn="1"/>
        </p:nvSpPr>
        <p:spPr bwMode="ltGray">
          <a:xfrm>
            <a:off x="0" y="0"/>
            <a:ext cx="1676400" cy="5257800"/>
          </a:xfrm>
          <a:prstGeom prst="rect">
            <a:avLst/>
          </a:prstGeom>
          <a:solidFill>
            <a:srgbClr val="F08F49"/>
          </a:solidFill>
          <a:ln w="9525">
            <a:noFill/>
            <a:miter lim="800000"/>
            <a:headEnd/>
            <a:tailEnd/>
          </a:ln>
        </p:spPr>
        <p:txBody>
          <a:bodyPr wrap="none" anchor="ctr"/>
          <a:lstStyle/>
          <a:p>
            <a:endParaRPr lang="en-US"/>
          </a:p>
        </p:txBody>
      </p:sp>
      <p:sp>
        <p:nvSpPr>
          <p:cNvPr id="26627" name="Rectangle 14"/>
          <p:cNvSpPr>
            <a:spLocks noChangeArrowheads="1"/>
          </p:cNvSpPr>
          <p:nvPr userDrawn="1"/>
        </p:nvSpPr>
        <p:spPr bwMode="ltGray">
          <a:xfrm>
            <a:off x="0" y="5257800"/>
            <a:ext cx="1828800" cy="1600200"/>
          </a:xfrm>
          <a:prstGeom prst="rect">
            <a:avLst/>
          </a:prstGeom>
          <a:solidFill>
            <a:srgbClr val="F08F49"/>
          </a:solidFill>
          <a:ln w="9525">
            <a:noFill/>
            <a:miter lim="800000"/>
            <a:headEnd/>
            <a:tailEnd/>
          </a:ln>
        </p:spPr>
        <p:txBody>
          <a:bodyPr wrap="none" anchor="ctr"/>
          <a:lstStyle/>
          <a:p>
            <a:endParaRPr lang="en-US"/>
          </a:p>
        </p:txBody>
      </p:sp>
      <p:pic>
        <p:nvPicPr>
          <p:cNvPr id="26628" name="Picture 21" descr="ACPA Horiz LOGO gray"/>
          <p:cNvPicPr>
            <a:picLocks noChangeAspect="1" noChangeArrowheads="1"/>
          </p:cNvPicPr>
          <p:nvPr userDrawn="1"/>
        </p:nvPicPr>
        <p:blipFill>
          <a:blip r:embed="rId13" cstate="print"/>
          <a:srcRect/>
          <a:stretch>
            <a:fillRect/>
          </a:stretch>
        </p:blipFill>
        <p:spPr bwMode="auto">
          <a:xfrm>
            <a:off x="6869113" y="6156325"/>
            <a:ext cx="1949450" cy="423863"/>
          </a:xfrm>
          <a:prstGeom prst="rect">
            <a:avLst/>
          </a:prstGeom>
          <a:noFill/>
          <a:ln w="9525">
            <a:noFill/>
            <a:miter lim="800000"/>
            <a:headEnd/>
            <a:tailEnd/>
          </a:ln>
        </p:spPr>
      </p:pic>
      <p:sp>
        <p:nvSpPr>
          <p:cNvPr id="26629" name="Freeform 22"/>
          <p:cNvSpPr>
            <a:spLocks/>
          </p:cNvSpPr>
          <p:nvPr userDrawn="1"/>
        </p:nvSpPr>
        <p:spPr bwMode="white">
          <a:xfrm>
            <a:off x="1214438" y="0"/>
            <a:ext cx="1549400" cy="6865938"/>
          </a:xfrm>
          <a:custGeom>
            <a:avLst/>
            <a:gdLst>
              <a:gd name="T0" fmla="*/ 2147483647 w 976"/>
              <a:gd name="T1" fmla="*/ 2147483647 h 4325"/>
              <a:gd name="T2" fmla="*/ 2147483647 w 976"/>
              <a:gd name="T3" fmla="*/ 2147483647 h 4325"/>
              <a:gd name="T4" fmla="*/ 2147483647 w 976"/>
              <a:gd name="T5" fmla="*/ 2147483647 h 4325"/>
              <a:gd name="T6" fmla="*/ 2147483647 w 976"/>
              <a:gd name="T7" fmla="*/ 2147483647 h 4325"/>
              <a:gd name="T8" fmla="*/ 0 w 976"/>
              <a:gd name="T9" fmla="*/ 2147483647 h 4325"/>
              <a:gd name="T10" fmla="*/ 2147483647 w 976"/>
              <a:gd name="T11" fmla="*/ 2147483647 h 4325"/>
              <a:gd name="T12" fmla="*/ 2147483647 w 976"/>
              <a:gd name="T13" fmla="*/ 2147483647 h 4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6" h="4325">
                <a:moveTo>
                  <a:pt x="3" y="4325"/>
                </a:moveTo>
                <a:lnTo>
                  <a:pt x="615" y="4325"/>
                </a:lnTo>
                <a:cubicBezTo>
                  <a:pt x="776" y="3956"/>
                  <a:pt x="976" y="2833"/>
                  <a:pt x="972" y="2113"/>
                </a:cubicBezTo>
                <a:cubicBezTo>
                  <a:pt x="916" y="920"/>
                  <a:pt x="753" y="349"/>
                  <a:pt x="591" y="2"/>
                </a:cubicBezTo>
                <a:cubicBezTo>
                  <a:pt x="578" y="0"/>
                  <a:pt x="3" y="1"/>
                  <a:pt x="0" y="2"/>
                </a:cubicBezTo>
                <a:cubicBezTo>
                  <a:pt x="63" y="368"/>
                  <a:pt x="264" y="1165"/>
                  <a:pt x="283" y="2151"/>
                </a:cubicBezTo>
                <a:cubicBezTo>
                  <a:pt x="255" y="3288"/>
                  <a:pt x="3" y="4325"/>
                  <a:pt x="3" y="4325"/>
                </a:cubicBezTo>
                <a:close/>
              </a:path>
            </a:pathLst>
          </a:custGeom>
          <a:solidFill>
            <a:schemeClr val="bg1"/>
          </a:solidFill>
          <a:ln w="9525">
            <a:noFill/>
            <a:round/>
            <a:headEnd/>
            <a:tailEnd/>
          </a:ln>
        </p:spPr>
        <p:txBody>
          <a:bodyPr/>
          <a:lstStyle/>
          <a:p>
            <a:endParaRPr lang="en-US"/>
          </a:p>
        </p:txBody>
      </p:sp>
      <p:sp>
        <p:nvSpPr>
          <p:cNvPr id="26630" name="Rectangle 10"/>
          <p:cNvSpPr>
            <a:spLocks noGrp="1" noChangeArrowheads="1"/>
          </p:cNvSpPr>
          <p:nvPr>
            <p:ph type="title"/>
          </p:nvPr>
        </p:nvSpPr>
        <p:spPr bwMode="auto">
          <a:xfrm>
            <a:off x="1828800" y="762000"/>
            <a:ext cx="7315200" cy="3825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8867" name="Rectangle 19"/>
          <p:cNvSpPr>
            <a:spLocks noGrp="1" noChangeArrowheads="1"/>
          </p:cNvSpPr>
          <p:nvPr>
            <p:ph type="ftr" sz="quarter" idx="3"/>
          </p:nvPr>
        </p:nvSpPr>
        <p:spPr bwMode="auto">
          <a:xfrm>
            <a:off x="1828800" y="638016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08F49"/>
                </a:solidFill>
                <a:latin typeface="Arial" charset="0"/>
                <a:ea typeface="+mn-ea"/>
                <a:cs typeface="+mn-cs"/>
              </a:defRPr>
            </a:lvl1pPr>
          </a:lstStyle>
          <a:p>
            <a:pPr>
              <a:defRPr/>
            </a:pPr>
            <a:r>
              <a:rPr lang="en-US"/>
              <a:t>www.concrete-pipe.org</a:t>
            </a:r>
          </a:p>
        </p:txBody>
      </p:sp>
      <p:sp>
        <p:nvSpPr>
          <p:cNvPr id="26632" name="Rectangle 24"/>
          <p:cNvSpPr>
            <a:spLocks noChangeArrowheads="1"/>
          </p:cNvSpPr>
          <p:nvPr userDrawn="1"/>
        </p:nvSpPr>
        <p:spPr bwMode="auto">
          <a:xfrm>
            <a:off x="6858000" y="152400"/>
            <a:ext cx="2133600" cy="476250"/>
          </a:xfrm>
          <a:prstGeom prst="rect">
            <a:avLst/>
          </a:prstGeom>
          <a:noFill/>
          <a:ln w="9525">
            <a:noFill/>
            <a:miter lim="800000"/>
            <a:headEnd/>
            <a:tailEnd/>
          </a:ln>
        </p:spPr>
        <p:txBody>
          <a:bodyPr/>
          <a:lstStyle/>
          <a:p>
            <a:pPr algn="r"/>
            <a:fld id="{1F04F7A1-C493-4081-8148-E255B24CA0D7}" type="slidenum">
              <a:rPr lang="en-US" sz="1200"/>
              <a:pPr algn="r"/>
              <a:t>‹#›</a:t>
            </a:fld>
            <a:endParaRPr lang="en-US" sz="1200"/>
          </a:p>
        </p:txBody>
      </p:sp>
      <p:sp>
        <p:nvSpPr>
          <p:cNvPr id="26633" name="Rectangle 28"/>
          <p:cNvSpPr>
            <a:spLocks noGrp="1" noChangeArrowheads="1"/>
          </p:cNvSpPr>
          <p:nvPr>
            <p:ph type="body" idx="1"/>
          </p:nvPr>
        </p:nvSpPr>
        <p:spPr bwMode="auto">
          <a:xfrm>
            <a:off x="1828800" y="1600200"/>
            <a:ext cx="7315200" cy="4235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5297" r:id="rId1"/>
    <p:sldLayoutId id="2147485298" r:id="rId2"/>
    <p:sldLayoutId id="2147485299" r:id="rId3"/>
    <p:sldLayoutId id="2147485300" r:id="rId4"/>
    <p:sldLayoutId id="2147485301" r:id="rId5"/>
    <p:sldLayoutId id="2147485302" r:id="rId6"/>
    <p:sldLayoutId id="2147485303" r:id="rId7"/>
    <p:sldLayoutId id="2147485304" r:id="rId8"/>
    <p:sldLayoutId id="2147485305" r:id="rId9"/>
    <p:sldLayoutId id="2147485306" r:id="rId10"/>
    <p:sldLayoutId id="2147485307" r:id="rId11"/>
  </p:sldLayoutIdLst>
  <p:hf sldNum="0" hdr="0" dt="0"/>
  <p:txStyles>
    <p:titleStyle>
      <a:lvl1pPr algn="l" rtl="0" eaLnBrk="0" fontAlgn="base" hangingPunct="0">
        <a:spcBef>
          <a:spcPct val="0"/>
        </a:spcBef>
        <a:spcAft>
          <a:spcPct val="0"/>
        </a:spcAft>
        <a:defRPr sz="2000" b="1">
          <a:solidFill>
            <a:srgbClr val="F08F49"/>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rgbClr val="F08F49"/>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rgbClr val="F08F49"/>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rgbClr val="F08F49"/>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rgbClr val="F08F49"/>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rgbClr val="F08F49"/>
          </a:solidFill>
          <a:latin typeface="Arial" charset="0"/>
        </a:defRPr>
      </a:lvl6pPr>
      <a:lvl7pPr marL="914400" algn="l" rtl="0" fontAlgn="base">
        <a:spcBef>
          <a:spcPct val="0"/>
        </a:spcBef>
        <a:spcAft>
          <a:spcPct val="0"/>
        </a:spcAft>
        <a:defRPr sz="2000" b="1">
          <a:solidFill>
            <a:srgbClr val="F08F49"/>
          </a:solidFill>
          <a:latin typeface="Arial" charset="0"/>
        </a:defRPr>
      </a:lvl7pPr>
      <a:lvl8pPr marL="1371600" algn="l" rtl="0" fontAlgn="base">
        <a:spcBef>
          <a:spcPct val="0"/>
        </a:spcBef>
        <a:spcAft>
          <a:spcPct val="0"/>
        </a:spcAft>
        <a:defRPr sz="2000" b="1">
          <a:solidFill>
            <a:srgbClr val="F08F49"/>
          </a:solidFill>
          <a:latin typeface="Arial" charset="0"/>
        </a:defRPr>
      </a:lvl8pPr>
      <a:lvl9pPr marL="1828800" algn="l" rtl="0" fontAlgn="base">
        <a:spcBef>
          <a:spcPct val="0"/>
        </a:spcBef>
        <a:spcAft>
          <a:spcPct val="0"/>
        </a:spcAft>
        <a:defRPr sz="2000" b="1">
          <a:solidFill>
            <a:srgbClr val="F08F49"/>
          </a:solidFill>
          <a:latin typeface="Arial" charset="0"/>
        </a:defRPr>
      </a:lvl9pPr>
    </p:titleStyle>
    <p:bodyStyle>
      <a:lvl1pPr marL="342900" indent="-342900" algn="l" rtl="0" eaLnBrk="0" fontAlgn="base" hangingPunct="0">
        <a:lnSpc>
          <a:spcPct val="90000"/>
        </a:lnSpc>
        <a:spcBef>
          <a:spcPct val="0"/>
        </a:spcBef>
        <a:spcAft>
          <a:spcPct val="25000"/>
        </a:spcAft>
        <a:defRPr sz="2400">
          <a:solidFill>
            <a:schemeClr val="tx1"/>
          </a:solidFill>
          <a:latin typeface="+mn-lt"/>
          <a:ea typeface="ＭＳ Ｐゴシック" charset="0"/>
          <a:cs typeface="ＭＳ Ｐゴシック" charset="0"/>
        </a:defRPr>
      </a:lvl1pPr>
      <a:lvl2pPr marL="465138" indent="-7938" algn="l" rtl="0" eaLnBrk="0" fontAlgn="base" hangingPunct="0">
        <a:lnSpc>
          <a:spcPct val="90000"/>
        </a:lnSpc>
        <a:spcBef>
          <a:spcPct val="0"/>
        </a:spcBef>
        <a:spcAft>
          <a:spcPct val="25000"/>
        </a:spcAft>
        <a:defRPr sz="2000">
          <a:solidFill>
            <a:srgbClr val="8B7B6D"/>
          </a:solidFill>
          <a:latin typeface="+mn-lt"/>
          <a:ea typeface="ＭＳ Ｐゴシック" charset="0"/>
        </a:defRPr>
      </a:lvl2pPr>
      <a:lvl3pPr marL="914400" algn="l" rtl="0" eaLnBrk="0" fontAlgn="base" hangingPunct="0">
        <a:lnSpc>
          <a:spcPct val="90000"/>
        </a:lnSpc>
        <a:spcBef>
          <a:spcPct val="0"/>
        </a:spcBef>
        <a:spcAft>
          <a:spcPct val="25000"/>
        </a:spcAft>
        <a:defRPr>
          <a:solidFill>
            <a:schemeClr val="tx1"/>
          </a:solidFill>
          <a:latin typeface="+mn-lt"/>
          <a:ea typeface="ＭＳ Ｐゴシック" charset="0"/>
        </a:defRPr>
      </a:lvl3pPr>
      <a:lvl4pPr marL="1379538" indent="-7938" algn="l" rtl="0" eaLnBrk="0" fontAlgn="base" hangingPunct="0">
        <a:lnSpc>
          <a:spcPct val="90000"/>
        </a:lnSpc>
        <a:spcBef>
          <a:spcPct val="0"/>
        </a:spcBef>
        <a:spcAft>
          <a:spcPct val="25000"/>
        </a:spcAft>
        <a:defRPr sz="1600">
          <a:solidFill>
            <a:srgbClr val="8B7B6D"/>
          </a:solidFill>
          <a:latin typeface="+mn-lt"/>
          <a:ea typeface="ＭＳ Ｐゴシック" charset="0"/>
        </a:defRPr>
      </a:lvl4pPr>
      <a:lvl5pPr marL="1828800" algn="l" rtl="0" eaLnBrk="0" fontAlgn="base" hangingPunct="0">
        <a:lnSpc>
          <a:spcPct val="90000"/>
        </a:lnSpc>
        <a:spcBef>
          <a:spcPct val="0"/>
        </a:spcBef>
        <a:spcAft>
          <a:spcPct val="25000"/>
        </a:spcAft>
        <a:defRPr sz="1600">
          <a:solidFill>
            <a:schemeClr val="tx1"/>
          </a:solidFill>
          <a:latin typeface="+mn-lt"/>
          <a:ea typeface="ＭＳ Ｐゴシック" charset="0"/>
        </a:defRPr>
      </a:lvl5pPr>
      <a:lvl6pPr marL="2286000" algn="l" rtl="0" fontAlgn="base">
        <a:lnSpc>
          <a:spcPct val="90000"/>
        </a:lnSpc>
        <a:spcBef>
          <a:spcPct val="0"/>
        </a:spcBef>
        <a:spcAft>
          <a:spcPct val="25000"/>
        </a:spcAft>
        <a:defRPr sz="1600">
          <a:solidFill>
            <a:schemeClr val="tx1"/>
          </a:solidFill>
          <a:latin typeface="+mn-lt"/>
        </a:defRPr>
      </a:lvl6pPr>
      <a:lvl7pPr marL="2743200" algn="l" rtl="0" fontAlgn="base">
        <a:lnSpc>
          <a:spcPct val="90000"/>
        </a:lnSpc>
        <a:spcBef>
          <a:spcPct val="0"/>
        </a:spcBef>
        <a:spcAft>
          <a:spcPct val="25000"/>
        </a:spcAft>
        <a:defRPr sz="1600">
          <a:solidFill>
            <a:schemeClr val="tx1"/>
          </a:solidFill>
          <a:latin typeface="+mn-lt"/>
        </a:defRPr>
      </a:lvl7pPr>
      <a:lvl8pPr marL="3200400" algn="l" rtl="0" fontAlgn="base">
        <a:lnSpc>
          <a:spcPct val="90000"/>
        </a:lnSpc>
        <a:spcBef>
          <a:spcPct val="0"/>
        </a:spcBef>
        <a:spcAft>
          <a:spcPct val="25000"/>
        </a:spcAft>
        <a:defRPr sz="1600">
          <a:solidFill>
            <a:schemeClr val="tx1"/>
          </a:solidFill>
          <a:latin typeface="+mn-lt"/>
        </a:defRPr>
      </a:lvl8pPr>
      <a:lvl9pPr marL="3657600" algn="l" rtl="0" fontAlgn="base">
        <a:lnSpc>
          <a:spcPct val="90000"/>
        </a:lnSpc>
        <a:spcBef>
          <a:spcPct val="0"/>
        </a:spcBef>
        <a:spcAft>
          <a:spcPct val="25000"/>
        </a:spcAft>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ChangeArrowheads="1"/>
          </p:cNvSpPr>
          <p:nvPr userDrawn="1"/>
        </p:nvSpPr>
        <p:spPr bwMode="ltGray">
          <a:xfrm>
            <a:off x="0" y="0"/>
            <a:ext cx="1828800" cy="6858000"/>
          </a:xfrm>
          <a:prstGeom prst="rect">
            <a:avLst/>
          </a:prstGeom>
          <a:solidFill>
            <a:srgbClr val="F08F49"/>
          </a:solidFill>
          <a:ln w="9525">
            <a:noFill/>
            <a:miter lim="800000"/>
            <a:headEnd/>
            <a:tailEnd/>
          </a:ln>
        </p:spPr>
        <p:txBody>
          <a:bodyPr wrap="none" anchor="ctr"/>
          <a:lstStyle/>
          <a:p>
            <a:endParaRPr lang="en-US"/>
          </a:p>
        </p:txBody>
      </p:sp>
      <p:sp>
        <p:nvSpPr>
          <p:cNvPr id="38915" name="Freeform 3"/>
          <p:cNvSpPr>
            <a:spLocks/>
          </p:cNvSpPr>
          <p:nvPr userDrawn="1"/>
        </p:nvSpPr>
        <p:spPr bwMode="white">
          <a:xfrm>
            <a:off x="1214438" y="0"/>
            <a:ext cx="1549400" cy="6865938"/>
          </a:xfrm>
          <a:custGeom>
            <a:avLst/>
            <a:gdLst>
              <a:gd name="T0" fmla="*/ 2147483647 w 976"/>
              <a:gd name="T1" fmla="*/ 2147483647 h 4325"/>
              <a:gd name="T2" fmla="*/ 2147483647 w 976"/>
              <a:gd name="T3" fmla="*/ 2147483647 h 4325"/>
              <a:gd name="T4" fmla="*/ 2147483647 w 976"/>
              <a:gd name="T5" fmla="*/ 2147483647 h 4325"/>
              <a:gd name="T6" fmla="*/ 2147483647 w 976"/>
              <a:gd name="T7" fmla="*/ 2147483647 h 4325"/>
              <a:gd name="T8" fmla="*/ 0 w 976"/>
              <a:gd name="T9" fmla="*/ 2147483647 h 4325"/>
              <a:gd name="T10" fmla="*/ 2147483647 w 976"/>
              <a:gd name="T11" fmla="*/ 2147483647 h 4325"/>
              <a:gd name="T12" fmla="*/ 2147483647 w 976"/>
              <a:gd name="T13" fmla="*/ 2147483647 h 4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6" h="4325">
                <a:moveTo>
                  <a:pt x="3" y="4325"/>
                </a:moveTo>
                <a:lnTo>
                  <a:pt x="615" y="4325"/>
                </a:lnTo>
                <a:cubicBezTo>
                  <a:pt x="776" y="3956"/>
                  <a:pt x="976" y="2833"/>
                  <a:pt x="972" y="2113"/>
                </a:cubicBezTo>
                <a:cubicBezTo>
                  <a:pt x="916" y="920"/>
                  <a:pt x="753" y="349"/>
                  <a:pt x="591" y="2"/>
                </a:cubicBezTo>
                <a:cubicBezTo>
                  <a:pt x="578" y="0"/>
                  <a:pt x="3" y="1"/>
                  <a:pt x="0" y="2"/>
                </a:cubicBezTo>
                <a:cubicBezTo>
                  <a:pt x="63" y="368"/>
                  <a:pt x="264" y="1165"/>
                  <a:pt x="283" y="2151"/>
                </a:cubicBezTo>
                <a:cubicBezTo>
                  <a:pt x="255" y="3288"/>
                  <a:pt x="3" y="4325"/>
                  <a:pt x="3" y="4325"/>
                </a:cubicBezTo>
                <a:close/>
              </a:path>
            </a:pathLst>
          </a:custGeom>
          <a:solidFill>
            <a:schemeClr val="bg1"/>
          </a:solidFill>
          <a:ln w="9525">
            <a:noFill/>
            <a:round/>
            <a:headEnd/>
            <a:tailEnd/>
          </a:ln>
        </p:spPr>
        <p:txBody>
          <a:bodyPr/>
          <a:lstStyle/>
          <a:p>
            <a:endParaRPr lang="en-US"/>
          </a:p>
        </p:txBody>
      </p:sp>
      <p:sp>
        <p:nvSpPr>
          <p:cNvPr id="38916" name="Rectangle 6"/>
          <p:cNvSpPr>
            <a:spLocks noGrp="1" noChangeArrowheads="1"/>
          </p:cNvSpPr>
          <p:nvPr>
            <p:ph type="title"/>
          </p:nvPr>
        </p:nvSpPr>
        <p:spPr bwMode="auto">
          <a:xfrm>
            <a:off x="1828800" y="212725"/>
            <a:ext cx="7315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8917" name="Rectangle 7"/>
          <p:cNvSpPr>
            <a:spLocks noGrp="1" noChangeArrowheads="1"/>
          </p:cNvSpPr>
          <p:nvPr>
            <p:ph type="body" idx="1"/>
          </p:nvPr>
        </p:nvSpPr>
        <p:spPr bwMode="auto">
          <a:xfrm>
            <a:off x="1828800" y="1571625"/>
            <a:ext cx="7315200" cy="3611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p:txBody>
      </p:sp>
      <p:sp>
        <p:nvSpPr>
          <p:cNvPr id="38918" name="Rectangle 8"/>
          <p:cNvSpPr>
            <a:spLocks noChangeArrowheads="1"/>
          </p:cNvSpPr>
          <p:nvPr userDrawn="1"/>
        </p:nvSpPr>
        <p:spPr bwMode="auto">
          <a:xfrm>
            <a:off x="6858000" y="152400"/>
            <a:ext cx="2133600" cy="476250"/>
          </a:xfrm>
          <a:prstGeom prst="rect">
            <a:avLst/>
          </a:prstGeom>
          <a:noFill/>
          <a:ln w="9525">
            <a:noFill/>
            <a:miter lim="800000"/>
            <a:headEnd/>
            <a:tailEnd/>
          </a:ln>
        </p:spPr>
        <p:txBody>
          <a:bodyPr/>
          <a:lstStyle/>
          <a:p>
            <a:pPr algn="r"/>
            <a:fld id="{D6ED5FDD-7FB3-4EDB-ADE8-59EE8E4483F5}" type="slidenum">
              <a:rPr lang="en-US" sz="1200"/>
              <a:pPr algn="r"/>
              <a:t>‹#›</a:t>
            </a:fld>
            <a:endParaRPr lang="en-US" sz="1200"/>
          </a:p>
        </p:txBody>
      </p:sp>
    </p:spTree>
  </p:cSld>
  <p:clrMap bg1="lt1" tx1="dk1" bg2="lt2" tx2="dk2" accent1="accent1" accent2="accent2" accent3="accent3" accent4="accent4" accent5="accent5" accent6="accent6" hlink="hlink" folHlink="folHlink"/>
  <p:sldLayoutIdLst>
    <p:sldLayoutId id="2147485308" r:id="rId1"/>
    <p:sldLayoutId id="2147485309" r:id="rId2"/>
    <p:sldLayoutId id="2147485310" r:id="rId3"/>
    <p:sldLayoutId id="2147485311" r:id="rId4"/>
    <p:sldLayoutId id="2147485312" r:id="rId5"/>
    <p:sldLayoutId id="2147485313" r:id="rId6"/>
    <p:sldLayoutId id="2147485314" r:id="rId7"/>
    <p:sldLayoutId id="2147485315" r:id="rId8"/>
    <p:sldLayoutId id="2147485316" r:id="rId9"/>
    <p:sldLayoutId id="2147485317" r:id="rId10"/>
    <p:sldLayoutId id="2147485318" r:id="rId11"/>
  </p:sldLayoutIdLst>
  <p:txStyles>
    <p:titleStyle>
      <a:lvl1pPr algn="l" rtl="0" eaLnBrk="0" fontAlgn="base" hangingPunct="0">
        <a:spcBef>
          <a:spcPct val="0"/>
        </a:spcBef>
        <a:spcAft>
          <a:spcPct val="0"/>
        </a:spcAft>
        <a:defRPr sz="3600" b="1">
          <a:solidFill>
            <a:srgbClr val="F08F49"/>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p:titleStyle>
    <p:bodyStyle>
      <a:lvl1pPr marL="342900" indent="-342900" algn="l" rtl="0" eaLnBrk="0" fontAlgn="base" hangingPunct="0">
        <a:lnSpc>
          <a:spcPct val="90000"/>
        </a:lnSpc>
        <a:spcBef>
          <a:spcPct val="0"/>
        </a:spcBef>
        <a:spcAft>
          <a:spcPct val="25000"/>
        </a:spcAft>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defRPr sz="2000">
          <a:solidFill>
            <a:schemeClr val="tx1"/>
          </a:solidFill>
          <a:latin typeface="+mn-lt"/>
          <a:ea typeface="ＭＳ Ｐゴシック" charset="0"/>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09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en-US"/>
          </a:p>
        </p:txBody>
      </p:sp>
      <p:sp>
        <p:nvSpPr>
          <p:cNvPr id="11509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en-US"/>
          </a:p>
        </p:txBody>
      </p:sp>
      <p:sp>
        <p:nvSpPr>
          <p:cNvPr id="11509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99880892-8C13-4192-B57E-3EBDCCC8FB43}" type="slidenum">
              <a:rPr lang="en-US"/>
              <a:pPr/>
              <a:t>‹#›</a:t>
            </a:fld>
            <a:endParaRPr lang="en-US"/>
          </a:p>
        </p:txBody>
      </p:sp>
      <p:sp>
        <p:nvSpPr>
          <p:cNvPr id="39943" name="Freeform 8"/>
          <p:cNvSpPr>
            <a:spLocks/>
          </p:cNvSpPr>
          <p:nvPr userDrawn="1"/>
        </p:nvSpPr>
        <p:spPr bwMode="white">
          <a:xfrm>
            <a:off x="1214438" y="0"/>
            <a:ext cx="1549400" cy="6865938"/>
          </a:xfrm>
          <a:custGeom>
            <a:avLst/>
            <a:gdLst>
              <a:gd name="T0" fmla="*/ 2147483647 w 976"/>
              <a:gd name="T1" fmla="*/ 2147483647 h 4325"/>
              <a:gd name="T2" fmla="*/ 2147483647 w 976"/>
              <a:gd name="T3" fmla="*/ 2147483647 h 4325"/>
              <a:gd name="T4" fmla="*/ 2147483647 w 976"/>
              <a:gd name="T5" fmla="*/ 2147483647 h 4325"/>
              <a:gd name="T6" fmla="*/ 2147483647 w 976"/>
              <a:gd name="T7" fmla="*/ 2147483647 h 4325"/>
              <a:gd name="T8" fmla="*/ 0 w 976"/>
              <a:gd name="T9" fmla="*/ 2147483647 h 4325"/>
              <a:gd name="T10" fmla="*/ 2147483647 w 976"/>
              <a:gd name="T11" fmla="*/ 2147483647 h 4325"/>
              <a:gd name="T12" fmla="*/ 2147483647 w 976"/>
              <a:gd name="T13" fmla="*/ 2147483647 h 4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6" h="4325">
                <a:moveTo>
                  <a:pt x="3" y="4325"/>
                </a:moveTo>
                <a:lnTo>
                  <a:pt x="615" y="4325"/>
                </a:lnTo>
                <a:cubicBezTo>
                  <a:pt x="776" y="3956"/>
                  <a:pt x="976" y="2833"/>
                  <a:pt x="972" y="2113"/>
                </a:cubicBezTo>
                <a:cubicBezTo>
                  <a:pt x="916" y="920"/>
                  <a:pt x="753" y="349"/>
                  <a:pt x="591" y="2"/>
                </a:cubicBezTo>
                <a:cubicBezTo>
                  <a:pt x="578" y="0"/>
                  <a:pt x="3" y="1"/>
                  <a:pt x="0" y="2"/>
                </a:cubicBezTo>
                <a:cubicBezTo>
                  <a:pt x="63" y="368"/>
                  <a:pt x="264" y="1165"/>
                  <a:pt x="283" y="2151"/>
                </a:cubicBezTo>
                <a:cubicBezTo>
                  <a:pt x="255" y="3288"/>
                  <a:pt x="3" y="4325"/>
                  <a:pt x="3" y="4325"/>
                </a:cubicBezTo>
                <a:close/>
              </a:path>
            </a:pathLst>
          </a:custGeom>
          <a:solidFill>
            <a:schemeClr val="bg1"/>
          </a:solidFill>
          <a:ln w="9525">
            <a:noFill/>
            <a:round/>
            <a:headEnd/>
            <a:tailEnd/>
          </a:ln>
        </p:spPr>
        <p:txBody>
          <a:bodyPr/>
          <a:lstStyle/>
          <a:p>
            <a:endParaRPr lang="en-US"/>
          </a:p>
        </p:txBody>
      </p:sp>
      <p:sp>
        <p:nvSpPr>
          <p:cNvPr id="39944" name="Rectangle 9"/>
          <p:cNvSpPr>
            <a:spLocks noChangeArrowheads="1"/>
          </p:cNvSpPr>
          <p:nvPr userDrawn="1"/>
        </p:nvSpPr>
        <p:spPr bwMode="auto">
          <a:xfrm>
            <a:off x="6858000" y="152400"/>
            <a:ext cx="2133600" cy="476250"/>
          </a:xfrm>
          <a:prstGeom prst="rect">
            <a:avLst/>
          </a:prstGeom>
          <a:noFill/>
          <a:ln w="9525">
            <a:noFill/>
            <a:miter lim="800000"/>
            <a:headEnd/>
            <a:tailEnd/>
          </a:ln>
        </p:spPr>
        <p:txBody>
          <a:bodyPr/>
          <a:lstStyle/>
          <a:p>
            <a:pPr algn="r"/>
            <a:fld id="{5EB97B37-FD15-42A9-8411-EAB787A6B028}" type="slidenum">
              <a:rPr lang="en-US" sz="1200"/>
              <a:pPr algn="r"/>
              <a:t>‹#›</a:t>
            </a:fld>
            <a:endParaRPr lang="en-US" sz="1200"/>
          </a:p>
        </p:txBody>
      </p:sp>
    </p:spTree>
  </p:cSld>
  <p:clrMap bg1="lt1" tx1="dk1" bg2="lt2" tx2="dk2" accent1="accent1" accent2="accent2" accent3="accent3" accent4="accent4" accent5="accent5" accent6="accent6" hlink="hlink" folHlink="folHlink"/>
  <p:sldLayoutIdLst>
    <p:sldLayoutId id="2147485319" r:id="rId1"/>
    <p:sldLayoutId id="2147485320" r:id="rId2"/>
    <p:sldLayoutId id="2147485321" r:id="rId3"/>
    <p:sldLayoutId id="2147485322" r:id="rId4"/>
    <p:sldLayoutId id="2147485323" r:id="rId5"/>
    <p:sldLayoutId id="2147485324" r:id="rId6"/>
    <p:sldLayoutId id="2147485325" r:id="rId7"/>
    <p:sldLayoutId id="2147485326" r:id="rId8"/>
    <p:sldLayoutId id="2147485327" r:id="rId9"/>
    <p:sldLayoutId id="2147485328" r:id="rId10"/>
    <p:sldLayoutId id="2147485329" r:id="rId11"/>
    <p:sldLayoutId id="2147485330" r:id="rId12"/>
    <p:sldLayoutId id="214748533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concrete-pipe.org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5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4.jpeg"/><Relationship Id="rId1" Type="http://schemas.openxmlformats.org/officeDocument/2006/relationships/slideLayout" Target="../slideLayouts/slideLayout5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53.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2.xml"/><Relationship Id="rId3"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14.jpeg"/><Relationship Id="rId1" Type="http://schemas.openxmlformats.org/officeDocument/2006/relationships/slideLayout" Target="../slideLayouts/slideLayout53.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53.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31.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53.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53.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55.png"/><Relationship Id="rId3"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6.xml"/><Relationship Id="rId3"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7.xml"/><Relationship Id="rId3"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5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5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5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3"/>
          <p:cNvSpPr>
            <a:spLocks noGrp="1" noChangeArrowheads="1"/>
          </p:cNvSpPr>
          <p:nvPr>
            <p:ph type="ftr" sz="quarter" idx="10"/>
          </p:nvPr>
        </p:nvSpPr>
        <p:spPr>
          <a:noFill/>
        </p:spPr>
        <p:txBody>
          <a:bodyPr/>
          <a:lstStyle/>
          <a:p>
            <a:r>
              <a:rPr lang="en-US" dirty="0" smtClean="0">
                <a:latin typeface="Arial" pitchFamily="34" charset="0"/>
                <a:ea typeface="ＭＳ Ｐゴシック" pitchFamily="34" charset="-128"/>
                <a:hlinkClick r:id="rId3"/>
              </a:rPr>
              <a:t>www.concretepipe.orga</a:t>
            </a:r>
            <a:r>
              <a:rPr lang="en-US" dirty="0" smtClean="0">
                <a:latin typeface="Arial" pitchFamily="34" charset="0"/>
                <a:ea typeface="ＭＳ Ｐゴシック" pitchFamily="34" charset="-128"/>
              </a:rPr>
              <a:t> </a:t>
            </a:r>
            <a:endParaRPr lang="en-US" dirty="0" smtClean="0">
              <a:latin typeface="Arial" pitchFamily="34" charset="0"/>
              <a:ea typeface="ＭＳ Ｐゴシック" pitchFamily="34" charset="-128"/>
            </a:endParaRPr>
          </a:p>
        </p:txBody>
      </p:sp>
      <p:sp>
        <p:nvSpPr>
          <p:cNvPr id="56322" name="Rectangle 30"/>
          <p:cNvSpPr>
            <a:spLocks noGrp="1" noChangeArrowheads="1"/>
          </p:cNvSpPr>
          <p:nvPr>
            <p:ph type="ctrTitle"/>
          </p:nvPr>
        </p:nvSpPr>
        <p:spPr>
          <a:xfrm>
            <a:off x="1066800" y="457200"/>
            <a:ext cx="8382000" cy="2667000"/>
          </a:xfrm>
        </p:spPr>
        <p:txBody>
          <a:bodyPr/>
          <a:lstStyle/>
          <a:p>
            <a:pPr algn="ctr" eaLnBrk="1" hangingPunct="1"/>
            <a:r>
              <a:rPr lang="en-US" sz="3200" smtClean="0">
                <a:ea typeface="ＭＳ Ｐゴシック" pitchFamily="34" charset="-128"/>
              </a:rPr>
              <a:t>Installation and Inspection of Concrete Pipe</a:t>
            </a:r>
          </a:p>
        </p:txBody>
      </p:sp>
      <p:sp>
        <p:nvSpPr>
          <p:cNvPr id="56323" name="Rectangle 34"/>
          <p:cNvSpPr>
            <a:spLocks noChangeArrowheads="1"/>
          </p:cNvSpPr>
          <p:nvPr/>
        </p:nvSpPr>
        <p:spPr bwMode="auto">
          <a:xfrm>
            <a:off x="1600200" y="3962400"/>
            <a:ext cx="7315200" cy="2667000"/>
          </a:xfrm>
          <a:prstGeom prst="rect">
            <a:avLst/>
          </a:prstGeom>
          <a:noFill/>
          <a:ln w="9525">
            <a:noFill/>
            <a:miter lim="800000"/>
            <a:headEnd/>
            <a:tailEnd/>
          </a:ln>
        </p:spPr>
        <p:txBody>
          <a:bodyPr/>
          <a:lstStyle/>
          <a:p>
            <a:pPr algn="ctr"/>
            <a:r>
              <a:rPr lang="en-US">
                <a:solidFill>
                  <a:schemeClr val="bg1"/>
                </a:solidFill>
              </a:rPr>
              <a:t>American Concrete Pipe Association</a:t>
            </a:r>
            <a:br>
              <a:rPr lang="en-US">
                <a:solidFill>
                  <a:schemeClr val="bg1"/>
                </a:solidFill>
              </a:rPr>
            </a:br>
            <a:r>
              <a:rPr lang="en-US">
                <a:solidFill>
                  <a:schemeClr val="bg1"/>
                </a:solidFill>
              </a:rPr>
              <a:t/>
            </a:r>
            <a:br>
              <a:rPr lang="en-US">
                <a:solidFill>
                  <a:schemeClr val="bg1"/>
                </a:solidFill>
              </a:rPr>
            </a:br>
            <a:r>
              <a:rPr lang="en-US">
                <a:solidFill>
                  <a:schemeClr val="bg1"/>
                </a:solidFill>
              </a:rPr>
              <a:t/>
            </a:r>
            <a:br>
              <a:rPr lang="en-US">
                <a:solidFill>
                  <a:schemeClr val="bg1"/>
                </a:solidFill>
              </a:rPr>
            </a:br>
            <a:endParaRPr lang="en-US">
              <a:solidFill>
                <a:schemeClr val="bg1"/>
              </a:solidFill>
            </a:endParaRPr>
          </a:p>
        </p:txBody>
      </p:sp>
      <p:sp>
        <p:nvSpPr>
          <p:cNvPr id="56324" name="TextBox 1"/>
          <p:cNvSpPr txBox="1">
            <a:spLocks noChangeArrowheads="1"/>
          </p:cNvSpPr>
          <p:nvPr/>
        </p:nvSpPr>
        <p:spPr bwMode="auto">
          <a:xfrm>
            <a:off x="2209800" y="2286000"/>
            <a:ext cx="6019800" cy="954088"/>
          </a:xfrm>
          <a:prstGeom prst="rect">
            <a:avLst/>
          </a:prstGeom>
          <a:noFill/>
          <a:ln w="9525">
            <a:noFill/>
            <a:miter lim="800000"/>
            <a:headEnd/>
            <a:tailEnd/>
          </a:ln>
        </p:spPr>
        <p:txBody>
          <a:bodyPr>
            <a:spAutoFit/>
          </a:bodyPr>
          <a:lstStyle/>
          <a:p>
            <a:pPr algn="ctr"/>
            <a:r>
              <a:rPr lang="en-US" sz="2800">
                <a:solidFill>
                  <a:schemeClr val="bg1"/>
                </a:solidFill>
              </a:rPr>
              <a:t>Connecting to </a:t>
            </a:r>
          </a:p>
          <a:p>
            <a:pPr algn="ctr"/>
            <a:r>
              <a:rPr lang="en-US" sz="2800">
                <a:solidFill>
                  <a:schemeClr val="bg1"/>
                </a:solidFill>
              </a:rPr>
              <a:t>Structures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p:cNvPicPr>
            <a:picLocks noChangeAspect="1"/>
          </p:cNvPicPr>
          <p:nvPr/>
        </p:nvPicPr>
        <p:blipFill>
          <a:blip r:embed="rId3" cstate="print"/>
          <a:srcRect/>
          <a:stretch>
            <a:fillRect/>
          </a:stretch>
        </p:blipFill>
        <p:spPr bwMode="auto">
          <a:xfrm>
            <a:off x="5105400" y="2209800"/>
            <a:ext cx="3581400" cy="4383088"/>
          </a:xfrm>
          <a:prstGeom prst="rect">
            <a:avLst/>
          </a:prstGeom>
          <a:noFill/>
          <a:ln w="9525">
            <a:noFill/>
            <a:miter lim="800000"/>
            <a:headEnd/>
            <a:tailEnd/>
          </a:ln>
        </p:spPr>
      </p:pic>
      <p:pic>
        <p:nvPicPr>
          <p:cNvPr id="73730" name="Picture 1" descr="Walkast.png"/>
          <p:cNvPicPr>
            <a:picLocks noChangeAspect="1"/>
          </p:cNvPicPr>
          <p:nvPr/>
        </p:nvPicPr>
        <p:blipFill>
          <a:blip r:embed="rId4" cstate="print"/>
          <a:srcRect/>
          <a:stretch>
            <a:fillRect/>
          </a:stretch>
        </p:blipFill>
        <p:spPr bwMode="auto">
          <a:xfrm>
            <a:off x="762000" y="2133600"/>
            <a:ext cx="3397250" cy="4452938"/>
          </a:xfrm>
          <a:prstGeom prst="rect">
            <a:avLst/>
          </a:prstGeom>
          <a:noFill/>
          <a:ln w="9525">
            <a:noFill/>
            <a:miter lim="800000"/>
            <a:headEnd/>
            <a:tailEnd/>
          </a:ln>
        </p:spPr>
      </p:pic>
      <p:sp>
        <p:nvSpPr>
          <p:cNvPr id="8" name="Title 1"/>
          <p:cNvSpPr txBox="1">
            <a:spLocks/>
          </p:cNvSpPr>
          <p:nvPr/>
        </p:nvSpPr>
        <p:spPr bwMode="auto">
          <a:xfrm>
            <a:off x="914400" y="304800"/>
            <a:ext cx="76200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600" b="1">
                <a:solidFill>
                  <a:srgbClr val="F08F49"/>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algn="ctr">
              <a:defRPr/>
            </a:pPr>
            <a:r>
              <a:rPr lang="en-US" kern="0" dirty="0" smtClean="0"/>
              <a:t>Compression Connectors</a:t>
            </a:r>
            <a:endParaRPr lang="en-US" kern="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p:cNvPicPr>
          <p:nvPr/>
        </p:nvPicPr>
        <p:blipFill>
          <a:blip r:embed="rId3" cstate="print"/>
          <a:srcRect/>
          <a:stretch>
            <a:fillRect/>
          </a:stretch>
        </p:blipFill>
        <p:spPr bwMode="auto">
          <a:xfrm>
            <a:off x="508000" y="1828800"/>
            <a:ext cx="8128000" cy="4648200"/>
          </a:xfrm>
          <a:prstGeom prst="rect">
            <a:avLst/>
          </a:prstGeom>
          <a:noFill/>
          <a:ln w="9525">
            <a:noFill/>
            <a:miter lim="800000"/>
            <a:headEnd/>
            <a:tailEnd/>
          </a:ln>
        </p:spPr>
      </p:pic>
      <p:sp>
        <p:nvSpPr>
          <p:cNvPr id="3" name="Title 1"/>
          <p:cNvSpPr txBox="1">
            <a:spLocks/>
          </p:cNvSpPr>
          <p:nvPr/>
        </p:nvSpPr>
        <p:spPr bwMode="auto">
          <a:xfrm>
            <a:off x="762000" y="228600"/>
            <a:ext cx="7620000" cy="685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600" b="1">
                <a:solidFill>
                  <a:srgbClr val="F08F49"/>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algn="ctr">
              <a:defRPr/>
            </a:pPr>
            <a:r>
              <a:rPr lang="en-US" kern="0" dirty="0" smtClean="0"/>
              <a:t>Prefabricated stubs</a:t>
            </a:r>
            <a:endParaRPr lang="en-US" kern="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1371600" y="609600"/>
            <a:ext cx="7315200" cy="836613"/>
          </a:xfrm>
        </p:spPr>
        <p:txBody>
          <a:bodyPr/>
          <a:lstStyle/>
          <a:p>
            <a:pPr algn="ctr"/>
            <a:r>
              <a:rPr lang="en-US" smtClean="0">
                <a:ea typeface="ＭＳ Ｐゴシック" pitchFamily="34" charset="-128"/>
              </a:rPr>
              <a:t>Challenges</a:t>
            </a:r>
          </a:p>
        </p:txBody>
      </p:sp>
      <p:sp>
        <p:nvSpPr>
          <p:cNvPr id="77826" name="Content Placeholder 2"/>
          <p:cNvSpPr>
            <a:spLocks noGrp="1"/>
          </p:cNvSpPr>
          <p:nvPr>
            <p:ph idx="1"/>
          </p:nvPr>
        </p:nvSpPr>
        <p:spPr/>
        <p:txBody>
          <a:bodyPr/>
          <a:lstStyle/>
          <a:p>
            <a:pPr marL="0" indent="0">
              <a:buFontTx/>
              <a:buNone/>
            </a:pPr>
            <a:r>
              <a:rPr lang="en-US" smtClean="0">
                <a:ea typeface="ＭＳ Ｐゴシック" pitchFamily="34" charset="-128"/>
              </a:rPr>
              <a:t>Mortar Connection</a:t>
            </a:r>
          </a:p>
          <a:p>
            <a:pPr marL="0" indent="0">
              <a:buFontTx/>
              <a:buNone/>
            </a:pPr>
            <a:r>
              <a:rPr lang="en-US" smtClean="0">
                <a:ea typeface="ＭＳ Ｐゴシック" pitchFamily="34" charset="-128"/>
              </a:rPr>
              <a:t>Booted/Compression</a:t>
            </a:r>
          </a:p>
          <a:p>
            <a:pPr marL="0" indent="0">
              <a:buFontTx/>
              <a:buNone/>
            </a:pPr>
            <a:r>
              <a:rPr lang="en-US" smtClean="0">
                <a:ea typeface="ＭＳ Ｐゴシック" pitchFamily="34" charset="-128"/>
              </a:rPr>
              <a:t>Pipe Stub</a:t>
            </a:r>
          </a:p>
        </p:txBody>
      </p:sp>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352800" y="533400"/>
            <a:ext cx="7315200" cy="83661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600" b="1">
                <a:solidFill>
                  <a:srgbClr val="F08F49"/>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algn="ctr">
              <a:defRPr/>
            </a:pPr>
            <a:r>
              <a:rPr lang="en-US" kern="0" dirty="0" smtClean="0"/>
              <a:t>Mortar</a:t>
            </a:r>
          </a:p>
          <a:p>
            <a:pPr algn="ctr">
              <a:defRPr/>
            </a:pPr>
            <a:r>
              <a:rPr lang="en-US" kern="0" dirty="0" smtClean="0"/>
              <a:t>Connection</a:t>
            </a:r>
            <a:endParaRPr lang="en-US" kern="0" dirty="0"/>
          </a:p>
        </p:txBody>
      </p:sp>
      <p:pic>
        <p:nvPicPr>
          <p:cNvPr id="79874" name="Picture 5" descr="DSC01937"/>
          <p:cNvPicPr>
            <a:picLocks noChangeAspect="1" noChangeArrowheads="1"/>
          </p:cNvPicPr>
          <p:nvPr/>
        </p:nvPicPr>
        <p:blipFill>
          <a:blip r:embed="rId3" cstate="print"/>
          <a:srcRect/>
          <a:stretch>
            <a:fillRect/>
          </a:stretch>
        </p:blipFill>
        <p:spPr bwMode="auto">
          <a:xfrm>
            <a:off x="0" y="3175"/>
            <a:ext cx="5334000" cy="5824538"/>
          </a:xfrm>
          <a:prstGeom prst="rect">
            <a:avLst/>
          </a:prstGeom>
          <a:noFill/>
          <a:ln w="38100">
            <a:solidFill>
              <a:srgbClr val="000000"/>
            </a:solidFill>
            <a:miter lim="800000"/>
            <a:headEnd/>
            <a:tailEnd/>
          </a:ln>
          <a:effectLst/>
        </p:spPr>
      </p:pic>
      <p:pic>
        <p:nvPicPr>
          <p:cNvPr id="79875" name="Picture 5" descr="DSCF0372"/>
          <p:cNvPicPr>
            <a:picLocks noChangeAspect="1" noChangeArrowheads="1"/>
          </p:cNvPicPr>
          <p:nvPr/>
        </p:nvPicPr>
        <p:blipFill>
          <a:blip r:embed="rId4" cstate="print"/>
          <a:srcRect/>
          <a:stretch>
            <a:fillRect/>
          </a:stretch>
        </p:blipFill>
        <p:spPr bwMode="auto">
          <a:xfrm>
            <a:off x="3124200" y="1752600"/>
            <a:ext cx="6019800" cy="5105400"/>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7"/>
          <p:cNvPicPr>
            <a:picLocks noChangeAspect="1"/>
          </p:cNvPicPr>
          <p:nvPr/>
        </p:nvPicPr>
        <p:blipFill>
          <a:blip r:embed="rId3" cstate="print"/>
          <a:srcRect/>
          <a:stretch>
            <a:fillRect/>
          </a:stretch>
        </p:blipFill>
        <p:spPr bwMode="auto">
          <a:xfrm>
            <a:off x="1447800" y="838200"/>
            <a:ext cx="5791200" cy="552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43000" y="304800"/>
            <a:ext cx="7315200" cy="83661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600" b="1">
                <a:solidFill>
                  <a:srgbClr val="F08F49"/>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algn="ctr">
              <a:defRPr/>
            </a:pPr>
            <a:r>
              <a:rPr lang="en-US" kern="0" dirty="0" smtClean="0"/>
              <a:t>Mortar Connections</a:t>
            </a:r>
            <a:endParaRPr lang="en-US" kern="0" dirty="0"/>
          </a:p>
        </p:txBody>
      </p:sp>
      <p:pic>
        <p:nvPicPr>
          <p:cNvPr id="83970" name="Picture 2"/>
          <p:cNvPicPr>
            <a:picLocks noChangeAspect="1"/>
          </p:cNvPicPr>
          <p:nvPr/>
        </p:nvPicPr>
        <p:blipFill>
          <a:blip r:embed="rId3" cstate="print"/>
          <a:srcRect/>
          <a:stretch>
            <a:fillRect/>
          </a:stretch>
        </p:blipFill>
        <p:spPr bwMode="auto">
          <a:xfrm>
            <a:off x="609600" y="1447800"/>
            <a:ext cx="8077200" cy="5122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066800" y="304800"/>
            <a:ext cx="7315200" cy="83661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600" b="1">
                <a:solidFill>
                  <a:srgbClr val="F08F49"/>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algn="ctr">
              <a:defRPr/>
            </a:pPr>
            <a:r>
              <a:rPr lang="en-US" kern="0" dirty="0" smtClean="0"/>
              <a:t>Booted/Compression</a:t>
            </a:r>
            <a:endParaRPr lang="en-US" kern="0" dirty="0"/>
          </a:p>
        </p:txBody>
      </p:sp>
      <p:pic>
        <p:nvPicPr>
          <p:cNvPr id="86018" name="Picture 3"/>
          <p:cNvPicPr>
            <a:picLocks noChangeAspect="1"/>
          </p:cNvPicPr>
          <p:nvPr/>
        </p:nvPicPr>
        <p:blipFill>
          <a:blip r:embed="rId3" cstate="print"/>
          <a:srcRect/>
          <a:stretch>
            <a:fillRect/>
          </a:stretch>
        </p:blipFill>
        <p:spPr bwMode="auto">
          <a:xfrm>
            <a:off x="457200" y="1447800"/>
            <a:ext cx="8153400" cy="520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371600" y="609600"/>
            <a:ext cx="7315200" cy="83661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600" b="1">
                <a:solidFill>
                  <a:srgbClr val="F08F49"/>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algn="ctr">
              <a:defRPr/>
            </a:pPr>
            <a:r>
              <a:rPr lang="en-US" kern="0" dirty="0" smtClean="0"/>
              <a:t>Prefabricated Pipe Stubs</a:t>
            </a:r>
            <a:endParaRPr lang="en-US" kern="0" dirty="0"/>
          </a:p>
        </p:txBody>
      </p:sp>
      <p:pic>
        <p:nvPicPr>
          <p:cNvPr id="88066" name="Picture 1"/>
          <p:cNvPicPr>
            <a:picLocks noChangeAspect="1"/>
          </p:cNvPicPr>
          <p:nvPr/>
        </p:nvPicPr>
        <p:blipFill>
          <a:blip r:embed="rId3" cstate="print"/>
          <a:srcRect/>
          <a:stretch>
            <a:fillRect/>
          </a:stretch>
        </p:blipFill>
        <p:spPr bwMode="auto">
          <a:xfrm>
            <a:off x="508000" y="1828800"/>
            <a:ext cx="81280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Content Placeholder 4"/>
          <p:cNvPicPr>
            <a:picLocks noChangeAspect="1"/>
          </p:cNvPicPr>
          <p:nvPr/>
        </p:nvPicPr>
        <p:blipFill>
          <a:blip r:embed="rId3" cstate="print"/>
          <a:srcRect t="17107" b="17107"/>
          <a:stretch>
            <a:fillRect/>
          </a:stretch>
        </p:blipFill>
        <p:spPr bwMode="auto">
          <a:xfrm>
            <a:off x="838200" y="381000"/>
            <a:ext cx="7785100" cy="5821363"/>
          </a:xfrm>
          <a:prstGeom prst="rect">
            <a:avLst/>
          </a:prstGeom>
          <a:noFill/>
          <a:ln w="9525">
            <a:noFill/>
            <a:miter lim="800000"/>
            <a:headEnd/>
            <a:tailEnd/>
          </a:ln>
        </p:spPr>
      </p:pic>
      <p:sp>
        <p:nvSpPr>
          <p:cNvPr id="5" name="Title 1"/>
          <p:cNvSpPr txBox="1">
            <a:spLocks/>
          </p:cNvSpPr>
          <p:nvPr/>
        </p:nvSpPr>
        <p:spPr bwMode="auto">
          <a:xfrm>
            <a:off x="1066800" y="228600"/>
            <a:ext cx="7315200" cy="76041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600" b="1">
                <a:solidFill>
                  <a:srgbClr val="F08F49"/>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algn="ctr">
              <a:defRPr/>
            </a:pPr>
            <a:endParaRPr lang="en-US" kern="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algn="ctr"/>
            <a:r>
              <a:rPr lang="en-US" smtClean="0">
                <a:ea typeface="ＭＳ Ｐゴシック" pitchFamily="34" charset="-128"/>
              </a:rPr>
              <a:t>Sizing Considerations</a:t>
            </a:r>
          </a:p>
        </p:txBody>
      </p:sp>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1371600" y="304800"/>
            <a:ext cx="7315200" cy="762000"/>
          </a:xfrm>
        </p:spPr>
        <p:txBody>
          <a:bodyPr/>
          <a:lstStyle/>
          <a:p>
            <a:pPr algn="ctr"/>
            <a:r>
              <a:rPr lang="en-US" smtClean="0">
                <a:ea typeface="ＭＳ Ｐゴシック" pitchFamily="34" charset="-128"/>
              </a:rPr>
              <a:t>Agenda</a:t>
            </a:r>
          </a:p>
        </p:txBody>
      </p:sp>
      <p:sp>
        <p:nvSpPr>
          <p:cNvPr id="58370" name="Footer Placeholder 2"/>
          <p:cNvSpPr>
            <a:spLocks noGrp="1"/>
          </p:cNvSpPr>
          <p:nvPr>
            <p:ph type="ftr" sz="quarter" idx="10"/>
          </p:nvPr>
        </p:nvSpPr>
        <p:spPr>
          <a:noFill/>
        </p:spPr>
        <p:txBody>
          <a:bodyPr/>
          <a:lstStyle/>
          <a:p>
            <a:r>
              <a:rPr lang="en-US" dirty="0" err="1" smtClean="0">
                <a:latin typeface="Arial" pitchFamily="34" charset="0"/>
                <a:ea typeface="ＭＳ Ｐゴシック" pitchFamily="34" charset="-128"/>
              </a:rPr>
              <a:t>www.concretepipe.org</a:t>
            </a:r>
            <a:endParaRPr lang="en-US" dirty="0" smtClean="0">
              <a:latin typeface="Arial" pitchFamily="34" charset="0"/>
              <a:ea typeface="ＭＳ Ｐゴシック" pitchFamily="34" charset="-128"/>
            </a:endParaRPr>
          </a:p>
        </p:txBody>
      </p:sp>
      <p:sp>
        <p:nvSpPr>
          <p:cNvPr id="2" name="TextBox 1"/>
          <p:cNvSpPr txBox="1"/>
          <p:nvPr/>
        </p:nvSpPr>
        <p:spPr>
          <a:xfrm>
            <a:off x="1752600" y="1447800"/>
            <a:ext cx="6019800" cy="3046413"/>
          </a:xfrm>
          <a:prstGeom prst="rect">
            <a:avLst/>
          </a:prstGeom>
          <a:noFill/>
        </p:spPr>
        <p:txBody>
          <a:bodyPr>
            <a:spAutoFit/>
          </a:bodyPr>
          <a:lstStyle/>
          <a:p>
            <a:pPr>
              <a:defRPr/>
            </a:pPr>
            <a:r>
              <a:rPr lang="en-US" dirty="0">
                <a:latin typeface="Arial" charset="0"/>
                <a:ea typeface="ＭＳ Ｐゴシック" charset="0"/>
                <a:cs typeface="ＭＳ Ｐゴシック" charset="0"/>
              </a:rPr>
              <a:t>Structures</a:t>
            </a:r>
          </a:p>
          <a:p>
            <a:pPr lvl="1">
              <a:defRPr/>
            </a:pPr>
            <a:endParaRPr lang="en-US" dirty="0">
              <a:latin typeface="Arial" charset="0"/>
              <a:ea typeface="ＭＳ Ｐゴシック" charset="0"/>
              <a:cs typeface="ＭＳ Ｐゴシック" charset="0"/>
            </a:endParaRPr>
          </a:p>
          <a:p>
            <a:pPr marL="800100" lvl="1" indent="-342900">
              <a:buFont typeface="Arial"/>
              <a:buChar char="•"/>
              <a:defRPr/>
            </a:pPr>
            <a:r>
              <a:rPr lang="en-US" dirty="0">
                <a:latin typeface="Arial" charset="0"/>
                <a:ea typeface="ＭＳ Ｐゴシック" charset="0"/>
                <a:cs typeface="ＭＳ Ｐゴシック" charset="0"/>
              </a:rPr>
              <a:t>Goal</a:t>
            </a:r>
          </a:p>
          <a:p>
            <a:pPr lvl="1">
              <a:defRPr/>
            </a:pPr>
            <a:endParaRPr lang="en-US" dirty="0">
              <a:latin typeface="Arial" charset="0"/>
              <a:ea typeface="ＭＳ Ｐゴシック" charset="0"/>
              <a:cs typeface="ＭＳ Ｐゴシック" charset="0"/>
            </a:endParaRPr>
          </a:p>
          <a:p>
            <a:pPr marL="800100" lvl="1" indent="-342900">
              <a:buFont typeface="Arial"/>
              <a:buChar char="•"/>
              <a:defRPr/>
            </a:pPr>
            <a:r>
              <a:rPr lang="en-US" dirty="0">
                <a:latin typeface="Arial" charset="0"/>
                <a:ea typeface="ＭＳ Ｐゴシック" charset="0"/>
                <a:cs typeface="ＭＳ Ｐゴシック" charset="0"/>
              </a:rPr>
              <a:t>Challenges</a:t>
            </a:r>
          </a:p>
          <a:p>
            <a:pPr marL="800100" lvl="1" indent="-342900">
              <a:buFont typeface="Arial"/>
              <a:buChar char="•"/>
              <a:defRPr/>
            </a:pPr>
            <a:endParaRPr lang="en-US" dirty="0">
              <a:latin typeface="Arial" charset="0"/>
              <a:ea typeface="ＭＳ Ｐゴシック" charset="0"/>
              <a:cs typeface="ＭＳ Ｐゴシック" charset="0"/>
            </a:endParaRPr>
          </a:p>
          <a:p>
            <a:pPr marL="800100" lvl="1" indent="-342900">
              <a:buFont typeface="Arial"/>
              <a:buChar char="•"/>
              <a:defRPr/>
            </a:pPr>
            <a:r>
              <a:rPr lang="en-US" dirty="0">
                <a:latin typeface="Arial" charset="0"/>
                <a:ea typeface="ＭＳ Ｐゴシック" charset="0"/>
                <a:cs typeface="ＭＳ Ｐゴシック" charset="0"/>
              </a:rPr>
              <a:t>Other</a:t>
            </a:r>
          </a:p>
          <a:p>
            <a:pPr lvl="1">
              <a:defRPr/>
            </a:pPr>
            <a:endParaRPr lang="en-US" dirty="0">
              <a:latin typeface="Arial" charset="0"/>
              <a:ea typeface="ＭＳ Ｐゴシック" charset="0"/>
              <a:cs typeface="ＭＳ Ｐゴシック" charset="0"/>
            </a:endParaRPr>
          </a:p>
        </p:txBody>
      </p:sp>
      <p:pic>
        <p:nvPicPr>
          <p:cNvPr id="58372" name="Content Placeholder 4"/>
          <p:cNvPicPr>
            <a:picLocks noChangeAspect="1"/>
          </p:cNvPicPr>
          <p:nvPr/>
        </p:nvPicPr>
        <p:blipFill>
          <a:blip r:embed="rId3" cstate="print"/>
          <a:srcRect l="-16693" r="-16693"/>
          <a:stretch>
            <a:fillRect/>
          </a:stretch>
        </p:blipFill>
        <p:spPr bwMode="auto">
          <a:xfrm>
            <a:off x="3733800" y="1905000"/>
            <a:ext cx="5791200" cy="4221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p:cNvPicPr>
            <a:picLocks noChangeAspect="1"/>
          </p:cNvPicPr>
          <p:nvPr/>
        </p:nvPicPr>
        <p:blipFill>
          <a:blip r:embed="rId3" cstate="print"/>
          <a:srcRect/>
          <a:stretch>
            <a:fillRect/>
          </a:stretch>
        </p:blipFill>
        <p:spPr bwMode="auto">
          <a:xfrm>
            <a:off x="5257800" y="2463800"/>
            <a:ext cx="3124200" cy="3646488"/>
          </a:xfrm>
          <a:prstGeom prst="rect">
            <a:avLst/>
          </a:prstGeom>
          <a:noFill/>
          <a:ln w="9525">
            <a:noFill/>
            <a:miter lim="800000"/>
            <a:headEnd/>
            <a:tailEnd/>
          </a:ln>
        </p:spPr>
      </p:pic>
      <p:pic>
        <p:nvPicPr>
          <p:cNvPr id="94210" name="Picture 2"/>
          <p:cNvPicPr>
            <a:picLocks noChangeAspect="1"/>
          </p:cNvPicPr>
          <p:nvPr/>
        </p:nvPicPr>
        <p:blipFill>
          <a:blip r:embed="rId4" cstate="print"/>
          <a:srcRect/>
          <a:stretch>
            <a:fillRect/>
          </a:stretch>
        </p:blipFill>
        <p:spPr bwMode="auto">
          <a:xfrm>
            <a:off x="228600" y="3048000"/>
            <a:ext cx="4217988" cy="3200400"/>
          </a:xfrm>
          <a:prstGeom prst="rect">
            <a:avLst/>
          </a:prstGeom>
          <a:noFill/>
          <a:ln w="9525">
            <a:noFill/>
            <a:miter lim="800000"/>
            <a:headEnd/>
            <a:tailEnd/>
          </a:ln>
        </p:spPr>
      </p:pic>
      <p:sp>
        <p:nvSpPr>
          <p:cNvPr id="94211" name="Rectangle 6"/>
          <p:cNvSpPr>
            <a:spLocks noChangeArrowheads="1"/>
          </p:cNvSpPr>
          <p:nvPr/>
        </p:nvSpPr>
        <p:spPr bwMode="auto">
          <a:xfrm>
            <a:off x="304800" y="1143000"/>
            <a:ext cx="7848600" cy="830263"/>
          </a:xfrm>
          <a:prstGeom prst="rect">
            <a:avLst/>
          </a:prstGeom>
          <a:noFill/>
          <a:ln w="9525">
            <a:noFill/>
            <a:miter lim="800000"/>
            <a:headEnd/>
            <a:tailEnd/>
          </a:ln>
        </p:spPr>
        <p:txBody>
          <a:bodyPr>
            <a:spAutoFit/>
          </a:bodyPr>
          <a:lstStyle/>
          <a:p>
            <a:r>
              <a:rPr lang="en-US"/>
              <a:t> Authorities having jurisdiction may require a minimum amount of concrete above openings.</a:t>
            </a:r>
          </a:p>
        </p:txBody>
      </p:sp>
      <p:cxnSp>
        <p:nvCxnSpPr>
          <p:cNvPr id="94212" name="Straight Arrow Connector 8"/>
          <p:cNvCxnSpPr>
            <a:cxnSpLocks noChangeShapeType="1"/>
          </p:cNvCxnSpPr>
          <p:nvPr/>
        </p:nvCxnSpPr>
        <p:spPr bwMode="auto">
          <a:xfrm flipH="1">
            <a:off x="2209800" y="1981200"/>
            <a:ext cx="3124200" cy="1524000"/>
          </a:xfrm>
          <a:prstGeom prst="straightConnector1">
            <a:avLst/>
          </a:prstGeom>
          <a:noFill/>
          <a:ln w="25400">
            <a:solidFill>
              <a:srgbClr val="FF0000"/>
            </a:solidFill>
            <a:round/>
            <a:headEnd/>
            <a:tailEnd type="arrow" w="lg" len="lg"/>
          </a:ln>
        </p:spPr>
      </p:cxnSp>
      <p:cxnSp>
        <p:nvCxnSpPr>
          <p:cNvPr id="94213" name="Straight Arrow Connector 11"/>
          <p:cNvCxnSpPr>
            <a:cxnSpLocks noChangeShapeType="1"/>
          </p:cNvCxnSpPr>
          <p:nvPr/>
        </p:nvCxnSpPr>
        <p:spPr bwMode="auto">
          <a:xfrm>
            <a:off x="5334000" y="1981200"/>
            <a:ext cx="1905000" cy="1676400"/>
          </a:xfrm>
          <a:prstGeom prst="straightConnector1">
            <a:avLst/>
          </a:prstGeom>
          <a:noFill/>
          <a:ln w="38100">
            <a:solidFill>
              <a:srgbClr val="FF0000"/>
            </a:solidFill>
            <a:round/>
            <a:headEnd/>
            <a:tailEnd type="arrow" w="lg" len="lg"/>
          </a:ln>
        </p:spPr>
      </p:cxnSp>
      <p:sp>
        <p:nvSpPr>
          <p:cNvPr id="94214" name="TextBox 14"/>
          <p:cNvSpPr txBox="1">
            <a:spLocks noChangeArrowheads="1"/>
          </p:cNvSpPr>
          <p:nvPr/>
        </p:nvSpPr>
        <p:spPr bwMode="auto">
          <a:xfrm>
            <a:off x="914400" y="304800"/>
            <a:ext cx="7620000" cy="646113"/>
          </a:xfrm>
          <a:prstGeom prst="rect">
            <a:avLst/>
          </a:prstGeom>
          <a:noFill/>
          <a:ln w="9525">
            <a:noFill/>
            <a:miter lim="800000"/>
            <a:headEnd/>
            <a:tailEnd/>
          </a:ln>
        </p:spPr>
        <p:txBody>
          <a:bodyPr>
            <a:spAutoFit/>
          </a:bodyPr>
          <a:lstStyle/>
          <a:p>
            <a:pPr algn="ctr"/>
            <a:r>
              <a:rPr lang="en-US" sz="3600">
                <a:solidFill>
                  <a:srgbClr val="F08F49"/>
                </a:solidFill>
              </a:rPr>
              <a:t>SIZING CONSIDERATIONS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33800" y="3048000"/>
            <a:ext cx="1676400" cy="1828800"/>
          </a:xfrm>
          <a:prstGeom prst="donut">
            <a:avLst>
              <a:gd name="adj" fmla="val 13677"/>
            </a:avLst>
          </a:prstGeom>
          <a:solidFill>
            <a:schemeClr val="tx1">
              <a:lumMod val="95000"/>
              <a:lumOff val="5000"/>
              <a:alpha val="41000"/>
            </a:schemeClr>
          </a:solidFill>
          <a:ln>
            <a:solidFill>
              <a:schemeClr val="accent2">
                <a:lumMod val="50000"/>
              </a:schemeClr>
            </a:solidFill>
          </a:ln>
        </p:spPr>
        <p:txBody>
          <a:bodyPr>
            <a:spAutoFit/>
          </a:bodyPr>
          <a:lstStyle/>
          <a:p>
            <a:pPr>
              <a:defRPr/>
            </a:pPr>
            <a:endParaRPr lang="en-US" dirty="0">
              <a:latin typeface="Arial" charset="0"/>
              <a:ea typeface="ＭＳ Ｐゴシック" charset="0"/>
              <a:cs typeface="ＭＳ Ｐゴシック" charset="0"/>
            </a:endParaRPr>
          </a:p>
        </p:txBody>
      </p:sp>
      <p:sp>
        <p:nvSpPr>
          <p:cNvPr id="15" name="Donut 14"/>
          <p:cNvSpPr/>
          <p:nvPr/>
        </p:nvSpPr>
        <p:spPr bwMode="auto">
          <a:xfrm>
            <a:off x="3429000" y="2743200"/>
            <a:ext cx="2286000" cy="2438400"/>
          </a:xfrm>
          <a:prstGeom prst="donut">
            <a:avLst>
              <a:gd name="adj" fmla="val 14025"/>
            </a:avLst>
          </a:prstGeom>
          <a:solidFill>
            <a:schemeClr val="bg2">
              <a:lumMod val="20000"/>
              <a:lumOff val="80000"/>
            </a:schemeClr>
          </a:solidFill>
          <a:ln w="9525" cap="flat" cmpd="sng" algn="ctr">
            <a:solidFill>
              <a:schemeClr val="tx1">
                <a:lumMod val="65000"/>
                <a:lumOff val="35000"/>
              </a:schemeClr>
            </a:solidFill>
            <a:prstDash val="solid"/>
            <a:round/>
            <a:headEnd type="none" w="med" len="med"/>
            <a:tailEnd type="none" w="med" len="med"/>
          </a:ln>
          <a:effectLst/>
        </p:spPr>
        <p:txBody>
          <a:bodyPr/>
          <a:lstStyle/>
          <a:p>
            <a:pPr>
              <a:defRPr/>
            </a:pPr>
            <a:endParaRPr lang="en-US">
              <a:latin typeface="Arial" charset="0"/>
              <a:ea typeface="ＭＳ Ｐゴシック" charset="0"/>
              <a:cs typeface="ＭＳ Ｐゴシック" charset="0"/>
            </a:endParaRPr>
          </a:p>
        </p:txBody>
      </p:sp>
      <p:cxnSp>
        <p:nvCxnSpPr>
          <p:cNvPr id="96259" name="Straight Connector 17"/>
          <p:cNvCxnSpPr>
            <a:cxnSpLocks noChangeShapeType="1"/>
          </p:cNvCxnSpPr>
          <p:nvPr/>
        </p:nvCxnSpPr>
        <p:spPr bwMode="auto">
          <a:xfrm flipV="1">
            <a:off x="3733800" y="2209800"/>
            <a:ext cx="0" cy="1905000"/>
          </a:xfrm>
          <a:prstGeom prst="line">
            <a:avLst/>
          </a:prstGeom>
          <a:noFill/>
          <a:ln w="9525">
            <a:solidFill>
              <a:schemeClr val="tx1"/>
            </a:solidFill>
            <a:round/>
            <a:headEnd/>
            <a:tailEnd/>
          </a:ln>
        </p:spPr>
      </p:cxnSp>
      <p:cxnSp>
        <p:nvCxnSpPr>
          <p:cNvPr id="96260" name="Straight Connector 20"/>
          <p:cNvCxnSpPr>
            <a:cxnSpLocks noChangeShapeType="1"/>
          </p:cNvCxnSpPr>
          <p:nvPr/>
        </p:nvCxnSpPr>
        <p:spPr bwMode="auto">
          <a:xfrm flipV="1">
            <a:off x="5410200" y="2286000"/>
            <a:ext cx="0" cy="1981200"/>
          </a:xfrm>
          <a:prstGeom prst="line">
            <a:avLst/>
          </a:prstGeom>
          <a:noFill/>
          <a:ln w="9525">
            <a:solidFill>
              <a:schemeClr val="tx1"/>
            </a:solidFill>
            <a:round/>
            <a:headEnd/>
            <a:tailEnd/>
          </a:ln>
        </p:spPr>
      </p:cxnSp>
      <p:sp>
        <p:nvSpPr>
          <p:cNvPr id="96261" name="TextBox 27"/>
          <p:cNvSpPr txBox="1">
            <a:spLocks noChangeArrowheads="1"/>
          </p:cNvSpPr>
          <p:nvPr/>
        </p:nvSpPr>
        <p:spPr bwMode="auto">
          <a:xfrm>
            <a:off x="4038600" y="3733800"/>
            <a:ext cx="1143000" cy="338138"/>
          </a:xfrm>
          <a:prstGeom prst="rect">
            <a:avLst/>
          </a:prstGeom>
          <a:noFill/>
          <a:ln w="9525">
            <a:noFill/>
            <a:miter lim="800000"/>
            <a:headEnd/>
            <a:tailEnd/>
          </a:ln>
        </p:spPr>
        <p:txBody>
          <a:bodyPr>
            <a:spAutoFit/>
          </a:bodyPr>
          <a:lstStyle/>
          <a:p>
            <a:r>
              <a:rPr lang="en-US" sz="1600"/>
              <a:t>I.D. = 24</a:t>
            </a:r>
            <a:r>
              <a:rPr lang="en-US" altLang="en-US" sz="1600"/>
              <a:t>”</a:t>
            </a:r>
            <a:endParaRPr lang="en-US" sz="1600"/>
          </a:p>
        </p:txBody>
      </p:sp>
      <p:sp>
        <p:nvSpPr>
          <p:cNvPr id="96262" name="TextBox 30"/>
          <p:cNvSpPr txBox="1">
            <a:spLocks noChangeArrowheads="1"/>
          </p:cNvSpPr>
          <p:nvPr/>
        </p:nvSpPr>
        <p:spPr bwMode="auto">
          <a:xfrm>
            <a:off x="3886200" y="1600200"/>
            <a:ext cx="1676400" cy="400050"/>
          </a:xfrm>
          <a:prstGeom prst="rect">
            <a:avLst/>
          </a:prstGeom>
          <a:noFill/>
          <a:ln w="9525">
            <a:noFill/>
            <a:miter lim="800000"/>
            <a:headEnd/>
            <a:tailEnd/>
          </a:ln>
        </p:spPr>
        <p:txBody>
          <a:bodyPr>
            <a:spAutoFit/>
          </a:bodyPr>
          <a:lstStyle/>
          <a:p>
            <a:r>
              <a:rPr lang="en-US" sz="2000"/>
              <a:t>O.D. = 30</a:t>
            </a:r>
            <a:r>
              <a:rPr lang="en-US" altLang="en-US" sz="2000"/>
              <a:t>”</a:t>
            </a:r>
            <a:r>
              <a:rPr lang="en-US" sz="2000"/>
              <a:t> </a:t>
            </a:r>
          </a:p>
        </p:txBody>
      </p:sp>
      <p:cxnSp>
        <p:nvCxnSpPr>
          <p:cNvPr id="96263" name="Straight Arrow Connector 32"/>
          <p:cNvCxnSpPr>
            <a:cxnSpLocks noChangeShapeType="1"/>
          </p:cNvCxnSpPr>
          <p:nvPr/>
        </p:nvCxnSpPr>
        <p:spPr bwMode="auto">
          <a:xfrm>
            <a:off x="3733800" y="2362200"/>
            <a:ext cx="1676400" cy="0"/>
          </a:xfrm>
          <a:prstGeom prst="straightConnector1">
            <a:avLst/>
          </a:prstGeom>
          <a:noFill/>
          <a:ln w="19050">
            <a:solidFill>
              <a:schemeClr val="tx1"/>
            </a:solidFill>
            <a:round/>
            <a:headEnd type="arrow" w="lg" len="lg"/>
            <a:tailEnd type="arrow" w="lg" len="lg"/>
          </a:ln>
        </p:spPr>
      </p:cxnSp>
      <p:cxnSp>
        <p:nvCxnSpPr>
          <p:cNvPr id="96264" name="Straight Connector 35"/>
          <p:cNvCxnSpPr>
            <a:cxnSpLocks noChangeShapeType="1"/>
            <a:stCxn id="15" idx="2"/>
          </p:cNvCxnSpPr>
          <p:nvPr/>
        </p:nvCxnSpPr>
        <p:spPr bwMode="auto">
          <a:xfrm>
            <a:off x="3429000" y="3962400"/>
            <a:ext cx="0" cy="1905000"/>
          </a:xfrm>
          <a:prstGeom prst="line">
            <a:avLst/>
          </a:prstGeom>
          <a:noFill/>
          <a:ln w="9525">
            <a:solidFill>
              <a:schemeClr val="tx1"/>
            </a:solidFill>
            <a:round/>
            <a:headEnd/>
            <a:tailEnd/>
          </a:ln>
        </p:spPr>
      </p:cxnSp>
      <p:cxnSp>
        <p:nvCxnSpPr>
          <p:cNvPr id="96265" name="Straight Connector 37"/>
          <p:cNvCxnSpPr>
            <a:cxnSpLocks noChangeShapeType="1"/>
          </p:cNvCxnSpPr>
          <p:nvPr/>
        </p:nvCxnSpPr>
        <p:spPr bwMode="auto">
          <a:xfrm>
            <a:off x="5715000" y="3962400"/>
            <a:ext cx="0" cy="1905000"/>
          </a:xfrm>
          <a:prstGeom prst="line">
            <a:avLst/>
          </a:prstGeom>
          <a:noFill/>
          <a:ln w="9525">
            <a:solidFill>
              <a:schemeClr val="tx1"/>
            </a:solidFill>
            <a:round/>
            <a:headEnd/>
            <a:tailEnd/>
          </a:ln>
        </p:spPr>
      </p:cxnSp>
      <p:sp>
        <p:nvSpPr>
          <p:cNvPr id="96266" name="TextBox 40"/>
          <p:cNvSpPr txBox="1">
            <a:spLocks noChangeArrowheads="1"/>
          </p:cNvSpPr>
          <p:nvPr/>
        </p:nvSpPr>
        <p:spPr bwMode="auto">
          <a:xfrm>
            <a:off x="3657600" y="5638800"/>
            <a:ext cx="1905000" cy="461963"/>
          </a:xfrm>
          <a:prstGeom prst="rect">
            <a:avLst/>
          </a:prstGeom>
          <a:noFill/>
          <a:ln w="9525">
            <a:noFill/>
            <a:miter lim="800000"/>
            <a:headEnd/>
            <a:tailEnd/>
          </a:ln>
        </p:spPr>
        <p:txBody>
          <a:bodyPr>
            <a:spAutoFit/>
          </a:bodyPr>
          <a:lstStyle/>
          <a:p>
            <a:r>
              <a:rPr lang="en-US"/>
              <a:t>H.S. = 34</a:t>
            </a:r>
            <a:r>
              <a:rPr lang="en-US" altLang="en-US"/>
              <a:t>”</a:t>
            </a:r>
            <a:endParaRPr lang="en-US"/>
          </a:p>
        </p:txBody>
      </p:sp>
      <p:cxnSp>
        <p:nvCxnSpPr>
          <p:cNvPr id="96267" name="Straight Arrow Connector 42"/>
          <p:cNvCxnSpPr>
            <a:cxnSpLocks noChangeShapeType="1"/>
          </p:cNvCxnSpPr>
          <p:nvPr/>
        </p:nvCxnSpPr>
        <p:spPr bwMode="auto">
          <a:xfrm>
            <a:off x="2819400" y="3048000"/>
            <a:ext cx="1028700" cy="604838"/>
          </a:xfrm>
          <a:prstGeom prst="straightConnector1">
            <a:avLst/>
          </a:prstGeom>
          <a:noFill/>
          <a:ln w="9525">
            <a:solidFill>
              <a:schemeClr val="tx1"/>
            </a:solidFill>
            <a:round/>
            <a:headEnd/>
            <a:tailEnd type="arrow" w="med" len="med"/>
          </a:ln>
        </p:spPr>
      </p:cxnSp>
      <p:sp>
        <p:nvSpPr>
          <p:cNvPr id="96268" name="TextBox 44"/>
          <p:cNvSpPr txBox="1">
            <a:spLocks noChangeArrowheads="1"/>
          </p:cNvSpPr>
          <p:nvPr/>
        </p:nvSpPr>
        <p:spPr bwMode="auto">
          <a:xfrm>
            <a:off x="1295400" y="2590800"/>
            <a:ext cx="1752600" cy="461963"/>
          </a:xfrm>
          <a:prstGeom prst="rect">
            <a:avLst/>
          </a:prstGeom>
          <a:noFill/>
          <a:ln w="9525">
            <a:noFill/>
            <a:miter lim="800000"/>
            <a:headEnd/>
            <a:tailEnd/>
          </a:ln>
        </p:spPr>
        <p:txBody>
          <a:bodyPr>
            <a:spAutoFit/>
          </a:bodyPr>
          <a:lstStyle/>
          <a:p>
            <a:r>
              <a:rPr lang="en-US"/>
              <a:t>W.T. = 3</a:t>
            </a:r>
            <a:r>
              <a:rPr lang="en-US" altLang="en-US"/>
              <a:t>”</a:t>
            </a:r>
            <a:endParaRPr lang="en-US"/>
          </a:p>
        </p:txBody>
      </p:sp>
      <p:sp>
        <p:nvSpPr>
          <p:cNvPr id="96269" name="TextBox 47"/>
          <p:cNvSpPr txBox="1">
            <a:spLocks noChangeArrowheads="1"/>
          </p:cNvSpPr>
          <p:nvPr/>
        </p:nvSpPr>
        <p:spPr bwMode="auto">
          <a:xfrm>
            <a:off x="1371600" y="152400"/>
            <a:ext cx="6477000" cy="646113"/>
          </a:xfrm>
          <a:prstGeom prst="rect">
            <a:avLst/>
          </a:prstGeom>
          <a:noFill/>
          <a:ln w="9525">
            <a:noFill/>
            <a:miter lim="800000"/>
            <a:headEnd/>
            <a:tailEnd/>
          </a:ln>
        </p:spPr>
        <p:txBody>
          <a:bodyPr>
            <a:spAutoFit/>
          </a:bodyPr>
          <a:lstStyle/>
          <a:p>
            <a:pPr algn="ctr"/>
            <a:r>
              <a:rPr lang="en-US" sz="3600">
                <a:solidFill>
                  <a:srgbClr val="F08F49"/>
                </a:solidFill>
              </a:rPr>
              <a:t>SIZING CONSIDERATIONS</a:t>
            </a:r>
          </a:p>
        </p:txBody>
      </p:sp>
      <p:cxnSp>
        <p:nvCxnSpPr>
          <p:cNvPr id="96270" name="Straight Arrow Connector 32"/>
          <p:cNvCxnSpPr>
            <a:cxnSpLocks noChangeShapeType="1"/>
          </p:cNvCxnSpPr>
          <p:nvPr/>
        </p:nvCxnSpPr>
        <p:spPr bwMode="auto">
          <a:xfrm>
            <a:off x="3429000" y="5715000"/>
            <a:ext cx="2286000" cy="0"/>
          </a:xfrm>
          <a:prstGeom prst="straightConnector1">
            <a:avLst/>
          </a:prstGeom>
          <a:noFill/>
          <a:ln w="19050">
            <a:solidFill>
              <a:schemeClr val="tx1"/>
            </a:solidFill>
            <a:round/>
            <a:headEnd type="arrow" w="lg" len="lg"/>
            <a:tailEnd type="arrow" w="lg" len="lg"/>
          </a:ln>
        </p:spPr>
      </p:cxnSp>
      <p:sp>
        <p:nvSpPr>
          <p:cNvPr id="96271" name="TextBox 4"/>
          <p:cNvSpPr txBox="1">
            <a:spLocks noChangeArrowheads="1"/>
          </p:cNvSpPr>
          <p:nvPr/>
        </p:nvSpPr>
        <p:spPr bwMode="auto">
          <a:xfrm>
            <a:off x="7010400" y="2514600"/>
            <a:ext cx="1676400" cy="830263"/>
          </a:xfrm>
          <a:prstGeom prst="rect">
            <a:avLst/>
          </a:prstGeom>
          <a:noFill/>
          <a:ln w="9525">
            <a:noFill/>
            <a:miter lim="800000"/>
            <a:headEnd/>
            <a:tailEnd/>
          </a:ln>
        </p:spPr>
        <p:txBody>
          <a:bodyPr>
            <a:spAutoFit/>
          </a:bodyPr>
          <a:lstStyle/>
          <a:p>
            <a:r>
              <a:rPr lang="en-US"/>
              <a:t>Annular Space = 2</a:t>
            </a:r>
            <a:r>
              <a:rPr lang="en-US" altLang="en-US"/>
              <a:t>”</a:t>
            </a:r>
            <a:endParaRPr lang="en-US"/>
          </a:p>
        </p:txBody>
      </p:sp>
      <p:cxnSp>
        <p:nvCxnSpPr>
          <p:cNvPr id="96272" name="Straight Arrow Connector 42"/>
          <p:cNvCxnSpPr>
            <a:cxnSpLocks noChangeShapeType="1"/>
          </p:cNvCxnSpPr>
          <p:nvPr/>
        </p:nvCxnSpPr>
        <p:spPr bwMode="auto">
          <a:xfrm flipH="1">
            <a:off x="5334000" y="3200400"/>
            <a:ext cx="1676400" cy="1447800"/>
          </a:xfrm>
          <a:prstGeom prst="straightConnector1">
            <a:avLst/>
          </a:prstGeom>
          <a:noFill/>
          <a:ln w="9525">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err="1" smtClean="0"/>
              <a:t>www.concretepipe.org</a:t>
            </a:r>
            <a:endParaRPr lang="en-US" dirty="0"/>
          </a:p>
        </p:txBody>
      </p:sp>
      <p:pic>
        <p:nvPicPr>
          <p:cNvPr id="98306" name="Picture 8"/>
          <p:cNvPicPr>
            <a:picLocks noChangeAspect="1"/>
          </p:cNvPicPr>
          <p:nvPr/>
        </p:nvPicPr>
        <p:blipFill>
          <a:blip r:embed="rId3" cstate="print"/>
          <a:srcRect/>
          <a:stretch>
            <a:fillRect/>
          </a:stretch>
        </p:blipFill>
        <p:spPr bwMode="auto">
          <a:xfrm>
            <a:off x="3124200" y="1676400"/>
            <a:ext cx="5791200" cy="4343400"/>
          </a:xfrm>
          <a:prstGeom prst="rect">
            <a:avLst/>
          </a:prstGeom>
          <a:noFill/>
          <a:ln w="9525">
            <a:noFill/>
            <a:miter lim="800000"/>
            <a:headEnd/>
            <a:tailEnd/>
          </a:ln>
        </p:spPr>
      </p:pic>
      <p:sp>
        <p:nvSpPr>
          <p:cNvPr id="98307" name="Rectangle 9"/>
          <p:cNvSpPr>
            <a:spLocks noChangeArrowheads="1"/>
          </p:cNvSpPr>
          <p:nvPr/>
        </p:nvSpPr>
        <p:spPr bwMode="auto">
          <a:xfrm>
            <a:off x="304800" y="1828800"/>
            <a:ext cx="2438400" cy="1938338"/>
          </a:xfrm>
          <a:prstGeom prst="rect">
            <a:avLst/>
          </a:prstGeom>
          <a:noFill/>
          <a:ln w="9525">
            <a:noFill/>
            <a:miter lim="800000"/>
            <a:headEnd/>
            <a:tailEnd/>
          </a:ln>
        </p:spPr>
        <p:txBody>
          <a:bodyPr>
            <a:spAutoFit/>
          </a:bodyPr>
          <a:lstStyle/>
          <a:p>
            <a:r>
              <a:rPr lang="en-US"/>
              <a:t>Required minimum  structural leg</a:t>
            </a:r>
          </a:p>
          <a:p>
            <a:r>
              <a:rPr lang="en-US"/>
              <a:t> has not been achieved.</a:t>
            </a:r>
          </a:p>
        </p:txBody>
      </p:sp>
      <p:cxnSp>
        <p:nvCxnSpPr>
          <p:cNvPr id="98308" name="Straight Arrow Connector 10"/>
          <p:cNvCxnSpPr>
            <a:cxnSpLocks noChangeShapeType="1"/>
          </p:cNvCxnSpPr>
          <p:nvPr/>
        </p:nvCxnSpPr>
        <p:spPr bwMode="auto">
          <a:xfrm>
            <a:off x="2514600" y="3200400"/>
            <a:ext cx="3276600" cy="533400"/>
          </a:xfrm>
          <a:prstGeom prst="straightConnector1">
            <a:avLst/>
          </a:prstGeom>
          <a:noFill/>
          <a:ln w="25400">
            <a:solidFill>
              <a:srgbClr val="FF0000"/>
            </a:solidFill>
            <a:round/>
            <a:headEnd/>
            <a:tailEnd type="arrow" w="lg" len="lg"/>
          </a:ln>
        </p:spPr>
      </p:cxnSp>
      <p:sp>
        <p:nvSpPr>
          <p:cNvPr id="98309" name="TextBox 11"/>
          <p:cNvSpPr txBox="1">
            <a:spLocks noChangeArrowheads="1"/>
          </p:cNvSpPr>
          <p:nvPr/>
        </p:nvSpPr>
        <p:spPr bwMode="auto">
          <a:xfrm>
            <a:off x="1981200" y="609600"/>
            <a:ext cx="5943600" cy="646113"/>
          </a:xfrm>
          <a:prstGeom prst="rect">
            <a:avLst/>
          </a:prstGeom>
          <a:noFill/>
          <a:ln w="9525">
            <a:noFill/>
            <a:miter lim="800000"/>
            <a:headEnd/>
            <a:tailEnd/>
          </a:ln>
        </p:spPr>
        <p:txBody>
          <a:bodyPr>
            <a:spAutoFit/>
          </a:bodyPr>
          <a:lstStyle/>
          <a:p>
            <a:pPr algn="ctr"/>
            <a:r>
              <a:rPr lang="en-US" sz="3600">
                <a:solidFill>
                  <a:srgbClr val="F08F49"/>
                </a:solidFill>
              </a:rPr>
              <a:t>SIZING CONSIDERATIONS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3" name="Picture 1" descr="Round inlet.jpg"/>
          <p:cNvPicPr>
            <a:picLocks noChangeAspect="1"/>
          </p:cNvPicPr>
          <p:nvPr/>
        </p:nvPicPr>
        <p:blipFill>
          <a:blip r:embed="rId3" cstate="print"/>
          <a:srcRect/>
          <a:stretch>
            <a:fillRect/>
          </a:stretch>
        </p:blipFill>
        <p:spPr bwMode="auto">
          <a:xfrm>
            <a:off x="287338" y="533400"/>
            <a:ext cx="8255000" cy="60198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01" name="Picture 1"/>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49" name="Picture 2"/>
          <p:cNvPicPr>
            <a:picLocks noChangeAspect="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err="1" smtClean="0"/>
              <a:t>www.concretepipe.org</a:t>
            </a:r>
            <a:endParaRPr lang="en-US" dirty="0"/>
          </a:p>
        </p:txBody>
      </p:sp>
      <p:pic>
        <p:nvPicPr>
          <p:cNvPr id="106498" name="Content Placeholder 5"/>
          <p:cNvPicPr>
            <a:picLocks noGrp="1" noChangeAspect="1"/>
          </p:cNvPicPr>
          <p:nvPr>
            <p:ph sz="half" idx="4294967295"/>
          </p:nvPr>
        </p:nvPicPr>
        <p:blipFill>
          <a:blip r:embed="rId3" cstate="print"/>
          <a:srcRect t="-17136" b="-17136"/>
          <a:stretch>
            <a:fillRect/>
          </a:stretch>
        </p:blipFill>
        <p:spPr>
          <a:xfrm>
            <a:off x="0" y="76200"/>
            <a:ext cx="8967788" cy="6781800"/>
          </a:xfrm>
        </p:spPr>
      </p:pic>
      <p:sp>
        <p:nvSpPr>
          <p:cNvPr id="106499" name="TextBox 6"/>
          <p:cNvSpPr txBox="1">
            <a:spLocks noChangeArrowheads="1"/>
          </p:cNvSpPr>
          <p:nvPr/>
        </p:nvSpPr>
        <p:spPr bwMode="auto">
          <a:xfrm>
            <a:off x="6400800" y="5257800"/>
            <a:ext cx="2133600" cy="614363"/>
          </a:xfrm>
          <a:prstGeom prst="rect">
            <a:avLst/>
          </a:prstGeom>
          <a:solidFill>
            <a:schemeClr val="bg1"/>
          </a:solidFill>
          <a:ln w="9525">
            <a:noFill/>
            <a:miter lim="800000"/>
            <a:headEnd/>
            <a:tailEnd/>
          </a:ln>
        </p:spPr>
        <p:txBody>
          <a:bodyPr>
            <a:spAutoFit/>
          </a:bodyPr>
          <a:lstStyle/>
          <a:p>
            <a:endParaRPr lang="en-US">
              <a:solidFill>
                <a:schemeClr val="bg1"/>
              </a:solidFill>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p:cNvPicPr>
            <a:picLocks noChangeAspect="1"/>
          </p:cNvPicPr>
          <p:nvPr/>
        </p:nvPicPr>
        <p:blipFill>
          <a:blip r:embed="rId3" cstate="print"/>
          <a:srcRect/>
          <a:stretch>
            <a:fillRect/>
          </a:stretch>
        </p:blipFill>
        <p:spPr bwMode="auto">
          <a:xfrm>
            <a:off x="622300" y="1219200"/>
            <a:ext cx="8369300" cy="5029200"/>
          </a:xfrm>
          <a:prstGeom prst="rect">
            <a:avLst/>
          </a:prstGeom>
          <a:noFill/>
          <a:ln w="9525">
            <a:noFill/>
            <a:miter lim="800000"/>
            <a:headEnd/>
            <a:tailEnd/>
          </a:ln>
        </p:spPr>
      </p:pic>
      <p:sp>
        <p:nvSpPr>
          <p:cNvPr id="108546" name="TextBox 3"/>
          <p:cNvSpPr txBox="1">
            <a:spLocks noChangeArrowheads="1"/>
          </p:cNvSpPr>
          <p:nvPr/>
        </p:nvSpPr>
        <p:spPr bwMode="auto">
          <a:xfrm>
            <a:off x="1371600" y="5715000"/>
            <a:ext cx="6248400" cy="461963"/>
          </a:xfrm>
          <a:prstGeom prst="rect">
            <a:avLst/>
          </a:prstGeom>
          <a:solidFill>
            <a:schemeClr val="bg1"/>
          </a:solidFill>
          <a:ln w="9525">
            <a:noFill/>
            <a:miter lim="800000"/>
            <a:headEnd/>
            <a:tailEnd/>
          </a:ln>
        </p:spPr>
        <p:txBody>
          <a:bodyPr>
            <a:spAutoFit/>
          </a:bodyPr>
          <a:lstStyle/>
          <a:p>
            <a:endParaRPr lang="en-US"/>
          </a:p>
        </p:txBody>
      </p:sp>
      <p:sp>
        <p:nvSpPr>
          <p:cNvPr id="108547" name="TextBox 4"/>
          <p:cNvSpPr txBox="1">
            <a:spLocks noChangeArrowheads="1"/>
          </p:cNvSpPr>
          <p:nvPr/>
        </p:nvSpPr>
        <p:spPr bwMode="auto">
          <a:xfrm>
            <a:off x="457200" y="4191000"/>
            <a:ext cx="1676400" cy="338138"/>
          </a:xfrm>
          <a:prstGeom prst="rect">
            <a:avLst/>
          </a:prstGeom>
          <a:noFill/>
          <a:ln w="9525">
            <a:noFill/>
            <a:miter lim="800000"/>
            <a:headEnd/>
            <a:tailEnd/>
          </a:ln>
        </p:spPr>
        <p:txBody>
          <a:bodyPr>
            <a:spAutoFit/>
          </a:bodyPr>
          <a:lstStyle/>
          <a:p>
            <a:r>
              <a:rPr lang="en-US" sz="1600" i="1">
                <a:solidFill>
                  <a:schemeClr val="bg2"/>
                </a:solidFill>
              </a:rPr>
              <a:t>Concrete Pipe</a:t>
            </a:r>
          </a:p>
        </p:txBody>
      </p:sp>
      <p:cxnSp>
        <p:nvCxnSpPr>
          <p:cNvPr id="108548" name="Curved Connector 8"/>
          <p:cNvCxnSpPr>
            <a:cxnSpLocks noChangeShapeType="1"/>
          </p:cNvCxnSpPr>
          <p:nvPr/>
        </p:nvCxnSpPr>
        <p:spPr bwMode="auto">
          <a:xfrm flipV="1">
            <a:off x="1905000" y="4267200"/>
            <a:ext cx="381000" cy="228600"/>
          </a:xfrm>
          <a:prstGeom prst="curvedConnector3">
            <a:avLst>
              <a:gd name="adj1" fmla="val 50000"/>
            </a:avLst>
          </a:prstGeom>
          <a:noFill/>
          <a:ln w="9525">
            <a:solidFill>
              <a:schemeClr val="tx1"/>
            </a:solidFill>
            <a:round/>
            <a:headEnd/>
            <a:tailEnd type="stealth" w="med" len="med"/>
          </a:ln>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pPr algn="ctr"/>
            <a:r>
              <a:rPr lang="en-US" smtClean="0">
                <a:ea typeface="ＭＳ Ｐゴシック" pitchFamily="34" charset="-128"/>
              </a:rPr>
              <a:t>Questions????</a:t>
            </a:r>
          </a:p>
        </p:txBody>
      </p:sp>
      <p:sp>
        <p:nvSpPr>
          <p:cNvPr id="3" name="Footer Placeholder 2"/>
          <p:cNvSpPr>
            <a:spLocks noGrp="1"/>
          </p:cNvSpPr>
          <p:nvPr>
            <p:ph type="ftr" sz="quarter" idx="10"/>
          </p:nvPr>
        </p:nvSpPr>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617" name="Picture 1"/>
          <p:cNvPicPr>
            <a:picLocks noChangeAspect="1"/>
          </p:cNvPicPr>
          <p:nvPr/>
        </p:nvPicPr>
        <p:blipFill>
          <a:blip r:embed="rId3" cstate="print"/>
          <a:srcRect/>
          <a:stretch>
            <a:fillRect/>
          </a:stretch>
        </p:blipFill>
        <p:spPr bwMode="auto">
          <a:xfrm>
            <a:off x="1993900" y="0"/>
            <a:ext cx="51435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err="1" smtClean="0"/>
              <a:t>www.concretepipe.org</a:t>
            </a:r>
            <a:endParaRPr lang="en-US" dirty="0"/>
          </a:p>
        </p:txBody>
      </p:sp>
      <p:pic>
        <p:nvPicPr>
          <p:cNvPr id="60418" name="Picture 4"/>
          <p:cNvPicPr>
            <a:picLocks noChangeAspect="1"/>
          </p:cNvPicPr>
          <p:nvPr/>
        </p:nvPicPr>
        <p:blipFill>
          <a:blip r:embed="rId3" cstate="print"/>
          <a:srcRect/>
          <a:stretch>
            <a:fillRect/>
          </a:stretch>
        </p:blipFill>
        <p:spPr bwMode="auto">
          <a:xfrm>
            <a:off x="2057400" y="1447800"/>
            <a:ext cx="6600825" cy="2984500"/>
          </a:xfrm>
          <a:prstGeom prst="rect">
            <a:avLst/>
          </a:prstGeom>
          <a:noFill/>
          <a:ln w="9525">
            <a:noFill/>
            <a:miter lim="800000"/>
            <a:headEnd/>
            <a:tailEnd/>
          </a:ln>
        </p:spPr>
      </p:pic>
      <p:sp>
        <p:nvSpPr>
          <p:cNvPr id="60419" name="TextBox 5"/>
          <p:cNvSpPr txBox="1">
            <a:spLocks noChangeArrowheads="1"/>
          </p:cNvSpPr>
          <p:nvPr/>
        </p:nvSpPr>
        <p:spPr bwMode="auto">
          <a:xfrm>
            <a:off x="7848600" y="4114800"/>
            <a:ext cx="914400" cy="461963"/>
          </a:xfrm>
          <a:prstGeom prst="rect">
            <a:avLst/>
          </a:prstGeom>
          <a:solidFill>
            <a:schemeClr val="bg1"/>
          </a:solidFill>
          <a:ln w="9525">
            <a:noFill/>
            <a:miter lim="800000"/>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665" name="Picture 1"/>
          <p:cNvPicPr>
            <a:picLocks noChangeAspect="1"/>
          </p:cNvPicPr>
          <p:nvPr/>
        </p:nvPicPr>
        <p:blipFill>
          <a:blip r:embed="rId3" cstate="print"/>
          <a:srcRect/>
          <a:stretch>
            <a:fillRect/>
          </a:stretch>
        </p:blipFill>
        <p:spPr bwMode="auto">
          <a:xfrm>
            <a:off x="2032000" y="1524000"/>
            <a:ext cx="5080000" cy="3810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5713" name="Picture 3" descr="CMP Tie in"/>
          <p:cNvPicPr>
            <a:picLocks noChangeAspect="1" noChangeArrowheads="1"/>
          </p:cNvPicPr>
          <p:nvPr/>
        </p:nvPicPr>
        <p:blipFill>
          <a:blip r:embed="rId3" cstate="print"/>
          <a:srcRect/>
          <a:stretch>
            <a:fillRect/>
          </a:stretch>
        </p:blipFill>
        <p:spPr bwMode="auto">
          <a:xfrm>
            <a:off x="2057400" y="1219200"/>
            <a:ext cx="4419600" cy="3665538"/>
          </a:xfrm>
          <a:prstGeom prst="rect">
            <a:avLst/>
          </a:prstGeom>
          <a:noFill/>
          <a:ln w="38100">
            <a:solidFill>
              <a:srgbClr val="000000"/>
            </a:solidFill>
            <a:miter lim="800000"/>
            <a:headEnd/>
            <a:tailEnd/>
          </a:ln>
        </p:spPr>
      </p:pic>
      <p:sp>
        <p:nvSpPr>
          <p:cNvPr id="115714" name="Rectangle 4"/>
          <p:cNvSpPr>
            <a:spLocks noGrp="1" noChangeArrowheads="1"/>
          </p:cNvSpPr>
          <p:nvPr>
            <p:ph type="title" idx="4294967295"/>
          </p:nvPr>
        </p:nvSpPr>
        <p:spPr>
          <a:xfrm>
            <a:off x="-304800" y="228600"/>
            <a:ext cx="5076825" cy="422275"/>
          </a:xfrm>
          <a:noFill/>
        </p:spPr>
        <p:txBody>
          <a:bodyPr/>
          <a:lstStyle/>
          <a:p>
            <a:pPr eaLnBrk="1" hangingPunct="1"/>
            <a:r>
              <a:rPr lang="en-US" sz="2800" smtClean="0">
                <a:ea typeface="ＭＳ Ｐゴシック" pitchFamily="34" charset="-128"/>
              </a:rPr>
              <a:t>Connections to Structures</a:t>
            </a:r>
          </a:p>
        </p:txBody>
      </p:sp>
      <p:pic>
        <p:nvPicPr>
          <p:cNvPr id="115715" name="Picture 2" descr="Storm Installation 006"/>
          <p:cNvPicPr>
            <a:picLocks noChangeAspect="1" noChangeArrowheads="1"/>
          </p:cNvPicPr>
          <p:nvPr/>
        </p:nvPicPr>
        <p:blipFill>
          <a:blip r:embed="rId4" cstate="print"/>
          <a:srcRect/>
          <a:stretch>
            <a:fillRect/>
          </a:stretch>
        </p:blipFill>
        <p:spPr bwMode="auto">
          <a:xfrm>
            <a:off x="304800" y="2819400"/>
            <a:ext cx="5178425" cy="3886200"/>
          </a:xfrm>
          <a:prstGeom prst="rect">
            <a:avLst/>
          </a:prstGeom>
          <a:noFill/>
          <a:ln w="38100">
            <a:solidFill>
              <a:srgbClr val="000000"/>
            </a:solidFill>
            <a:miter lim="800000"/>
            <a:headEnd/>
            <a:tailEnd/>
          </a:ln>
        </p:spPr>
      </p:pic>
      <p:pic>
        <p:nvPicPr>
          <p:cNvPr id="115716" name="Picture 5" descr="DSCF0372"/>
          <p:cNvPicPr>
            <a:picLocks noChangeAspect="1" noChangeArrowheads="1"/>
          </p:cNvPicPr>
          <p:nvPr/>
        </p:nvPicPr>
        <p:blipFill>
          <a:blip r:embed="rId5" cstate="print"/>
          <a:srcRect/>
          <a:stretch>
            <a:fillRect/>
          </a:stretch>
        </p:blipFill>
        <p:spPr bwMode="auto">
          <a:xfrm>
            <a:off x="6172200" y="1600200"/>
            <a:ext cx="2971800" cy="3276600"/>
          </a:xfrm>
          <a:prstGeom prst="rect">
            <a:avLst/>
          </a:prstGeom>
          <a:noFill/>
          <a:ln w="3810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1" name="Title 1"/>
          <p:cNvSpPr>
            <a:spLocks noGrp="1"/>
          </p:cNvSpPr>
          <p:nvPr>
            <p:ph type="title"/>
          </p:nvPr>
        </p:nvSpPr>
        <p:spPr>
          <a:xfrm>
            <a:off x="1371600" y="990600"/>
            <a:ext cx="7315200" cy="609600"/>
          </a:xfrm>
        </p:spPr>
        <p:txBody>
          <a:bodyPr/>
          <a:lstStyle/>
          <a:p>
            <a:pPr algn="ctr"/>
            <a:r>
              <a:rPr lang="en-US" smtClean="0">
                <a:ea typeface="ＭＳ Ｐゴシック" pitchFamily="34" charset="-128"/>
              </a:rPr>
              <a:t>Type and Shape</a:t>
            </a:r>
            <a:br>
              <a:rPr lang="en-US" smtClean="0">
                <a:ea typeface="ＭＳ Ｐゴシック" pitchFamily="34" charset="-128"/>
              </a:rPr>
            </a:br>
            <a:r>
              <a:rPr lang="en-US" smtClean="0">
                <a:ea typeface="ＭＳ Ｐゴシック" pitchFamily="34" charset="-128"/>
              </a:rPr>
              <a:t>of Structure</a:t>
            </a:r>
            <a:endParaRPr lang="en-US" smtClean="0">
              <a:solidFill>
                <a:srgbClr val="FF6600"/>
              </a:solidFill>
              <a:ea typeface="ＭＳ Ｐゴシック" pitchFamily="34" charset="-128"/>
            </a:endParaRPr>
          </a:p>
        </p:txBody>
      </p:sp>
      <p:sp>
        <p:nvSpPr>
          <p:cNvPr id="3" name="Footer Placeholder 2"/>
          <p:cNvSpPr>
            <a:spLocks noGrp="1"/>
          </p:cNvSpPr>
          <p:nvPr>
            <p:ph type="ftr" sz="quarter" idx="10"/>
          </p:nvPr>
        </p:nvSpPr>
        <p:spPr/>
        <p:txBody>
          <a:bodyPr/>
          <a:lstStyle/>
          <a:p>
            <a:pPr>
              <a:defRPr/>
            </a:pPr>
            <a:r>
              <a:rPr lang="en-US" smtClean="0"/>
              <a:t>www.concrete-pipe.org</a:t>
            </a:r>
            <a:endParaRPr lang="en-US"/>
          </a:p>
        </p:txBody>
      </p:sp>
      <p:sp>
        <p:nvSpPr>
          <p:cNvPr id="4" name="TextBox 3"/>
          <p:cNvSpPr txBox="1"/>
          <p:nvPr/>
        </p:nvSpPr>
        <p:spPr>
          <a:xfrm>
            <a:off x="1905000" y="1676400"/>
            <a:ext cx="7010400" cy="1938338"/>
          </a:xfrm>
          <a:prstGeom prst="rect">
            <a:avLst/>
          </a:prstGeom>
          <a:noFill/>
        </p:spPr>
        <p:txBody>
          <a:bodyPr>
            <a:spAutoFit/>
          </a:bodyPr>
          <a:lstStyle/>
          <a:p>
            <a:pPr lvl="2">
              <a:defRPr/>
            </a:pPr>
            <a:r>
              <a:rPr lang="en-US" dirty="0">
                <a:latin typeface="Arial" charset="0"/>
                <a:ea typeface="ＭＳ Ｐゴシック" charset="0"/>
                <a:cs typeface="ＭＳ Ｐゴシック" charset="0"/>
              </a:rPr>
              <a:t>				Cast-in-Place</a:t>
            </a:r>
          </a:p>
          <a:p>
            <a:pPr marL="342900" indent="-342900">
              <a:buFont typeface="Arial"/>
              <a:buChar char="•"/>
              <a:defRPr/>
            </a:pPr>
            <a:endParaRPr lang="en-US" dirty="0">
              <a:latin typeface="Arial" charset="0"/>
              <a:ea typeface="ＭＳ Ｐゴシック" charset="0"/>
              <a:cs typeface="ＭＳ Ｐゴシック" charset="0"/>
            </a:endParaRPr>
          </a:p>
          <a:p>
            <a:pPr marL="342900" indent="-342900">
              <a:buFont typeface="Arial"/>
              <a:buChar char="•"/>
              <a:defRPr/>
            </a:pPr>
            <a:endParaRPr lang="en-US" dirty="0">
              <a:latin typeface="Arial" charset="0"/>
              <a:ea typeface="ＭＳ Ｐゴシック" charset="0"/>
              <a:cs typeface="ＭＳ Ｐゴシック" charset="0"/>
            </a:endParaRPr>
          </a:p>
          <a:p>
            <a:pPr marL="342900" indent="-342900">
              <a:buFont typeface="Arial"/>
              <a:buChar char="•"/>
              <a:defRPr/>
            </a:pPr>
            <a:endParaRPr lang="en-US" dirty="0">
              <a:latin typeface="Arial" charset="0"/>
              <a:ea typeface="ＭＳ Ｐゴシック" charset="0"/>
              <a:cs typeface="ＭＳ Ｐゴシック" charset="0"/>
            </a:endParaRPr>
          </a:p>
          <a:p>
            <a:pPr>
              <a:defRPr/>
            </a:pPr>
            <a:r>
              <a:rPr lang="en-US" dirty="0">
                <a:latin typeface="Arial" charset="0"/>
                <a:ea typeface="ＭＳ Ｐゴシック" charset="0"/>
                <a:cs typeface="ＭＳ Ｐゴシック" charset="0"/>
              </a:rPr>
              <a:t>	Precast</a:t>
            </a:r>
          </a:p>
        </p:txBody>
      </p:sp>
      <p:pic>
        <p:nvPicPr>
          <p:cNvPr id="117764" name="Picture 4"/>
          <p:cNvPicPr>
            <a:picLocks noChangeAspect="1"/>
          </p:cNvPicPr>
          <p:nvPr/>
        </p:nvPicPr>
        <p:blipFill>
          <a:blip r:embed="rId2" cstate="print"/>
          <a:srcRect/>
          <a:stretch>
            <a:fillRect/>
          </a:stretch>
        </p:blipFill>
        <p:spPr bwMode="auto">
          <a:xfrm>
            <a:off x="5486400" y="2209800"/>
            <a:ext cx="3554413" cy="2667000"/>
          </a:xfrm>
          <a:prstGeom prst="rect">
            <a:avLst/>
          </a:prstGeom>
          <a:noFill/>
          <a:ln w="9525">
            <a:noFill/>
            <a:miter lim="800000"/>
            <a:headEnd/>
            <a:tailEnd/>
          </a:ln>
        </p:spPr>
      </p:pic>
      <p:pic>
        <p:nvPicPr>
          <p:cNvPr id="117765" name="Picture 2" descr="Waco precast 027"/>
          <p:cNvPicPr>
            <a:picLocks noChangeAspect="1" noChangeArrowheads="1"/>
          </p:cNvPicPr>
          <p:nvPr/>
        </p:nvPicPr>
        <p:blipFill>
          <a:blip r:embed="rId3" cstate="print"/>
          <a:srcRect/>
          <a:stretch>
            <a:fillRect/>
          </a:stretch>
        </p:blipFill>
        <p:spPr bwMode="auto">
          <a:xfrm>
            <a:off x="1752600" y="3810000"/>
            <a:ext cx="3575050" cy="2681288"/>
          </a:xfrm>
          <a:prstGeom prst="rect">
            <a:avLst/>
          </a:prstGeom>
          <a:solidFill>
            <a:srgbClr val="B5B5B5"/>
          </a:solidFill>
          <a:ln w="38100">
            <a:solidFill>
              <a:schemeClr val="tx1"/>
            </a:solidFill>
            <a:miter lim="800000"/>
            <a:headEnd/>
            <a:tailEnd/>
          </a:ln>
        </p:spPr>
      </p:pic>
      <p:sp>
        <p:nvSpPr>
          <p:cNvPr id="117766" name="TextBox 7"/>
          <p:cNvSpPr txBox="1">
            <a:spLocks noChangeArrowheads="1"/>
          </p:cNvSpPr>
          <p:nvPr/>
        </p:nvSpPr>
        <p:spPr bwMode="auto">
          <a:xfrm rot="1431308">
            <a:off x="1801813" y="5522913"/>
            <a:ext cx="1028700" cy="457200"/>
          </a:xfrm>
          <a:prstGeom prst="rect">
            <a:avLst/>
          </a:prstGeom>
          <a:solidFill>
            <a:srgbClr val="7D7D7D"/>
          </a:solidFill>
          <a:ln w="9525">
            <a:noFill/>
            <a:miter lim="800000"/>
            <a:headEnd/>
            <a:tailEnd/>
          </a:ln>
        </p:spPr>
        <p:txBody>
          <a:bodyPr>
            <a:spAutoFit/>
          </a:bodyPr>
          <a:lstStyle/>
          <a:p>
            <a:endParaRPr lang="en-US"/>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5" name="Picture 1"/>
          <p:cNvPicPr>
            <a:picLocks noChangeAspect="1"/>
          </p:cNvPicPr>
          <p:nvPr/>
        </p:nvPicPr>
        <p:blipFill>
          <a:blip r:embed="rId3" cstate="print"/>
          <a:srcRect/>
          <a:stretch>
            <a:fillRect/>
          </a:stretch>
        </p:blipFill>
        <p:spPr bwMode="auto">
          <a:xfrm>
            <a:off x="457200" y="457200"/>
            <a:ext cx="8316913" cy="623093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3" name="Footer Placeholder 3"/>
          <p:cNvSpPr>
            <a:spLocks noGrp="1"/>
          </p:cNvSpPr>
          <p:nvPr>
            <p:ph type="ftr" sz="quarter" idx="10"/>
          </p:nvPr>
        </p:nvSpPr>
        <p:spPr>
          <a:noFill/>
        </p:spPr>
        <p:txBody>
          <a:bodyPr/>
          <a:lstStyle/>
          <a:p>
            <a:r>
              <a:rPr lang="en-US" smtClean="0">
                <a:latin typeface="Arial" pitchFamily="34" charset="0"/>
                <a:ea typeface="ＭＳ Ｐゴシック" pitchFamily="34" charset="-128"/>
              </a:rPr>
              <a:t>www.concrete-pipe.org</a:t>
            </a:r>
          </a:p>
        </p:txBody>
      </p:sp>
      <p:sp>
        <p:nvSpPr>
          <p:cNvPr id="120834" name="Rectangle 2"/>
          <p:cNvSpPr>
            <a:spLocks noGrp="1" noChangeArrowheads="1"/>
          </p:cNvSpPr>
          <p:nvPr>
            <p:ph type="title"/>
          </p:nvPr>
        </p:nvSpPr>
        <p:spPr>
          <a:xfrm>
            <a:off x="1752600" y="228600"/>
            <a:ext cx="7315200" cy="609600"/>
          </a:xfrm>
        </p:spPr>
        <p:txBody>
          <a:bodyPr/>
          <a:lstStyle/>
          <a:p>
            <a:pPr algn="ctr" eaLnBrk="1" hangingPunct="1"/>
            <a:r>
              <a:rPr lang="en-US" sz="3200" smtClean="0">
                <a:ea typeface="ＭＳ Ｐゴシック" pitchFamily="34" charset="-128"/>
              </a:rPr>
              <a:t>End Sections</a:t>
            </a:r>
          </a:p>
        </p:txBody>
      </p:sp>
      <p:sp>
        <p:nvSpPr>
          <p:cNvPr id="120835" name="Rectangle 3"/>
          <p:cNvSpPr>
            <a:spLocks noGrp="1" noChangeArrowheads="1"/>
          </p:cNvSpPr>
          <p:nvPr>
            <p:ph type="body" idx="1"/>
          </p:nvPr>
        </p:nvSpPr>
        <p:spPr>
          <a:xfrm>
            <a:off x="1828800" y="1295400"/>
            <a:ext cx="6324600" cy="4267200"/>
          </a:xfrm>
        </p:spPr>
        <p:txBody>
          <a:bodyPr/>
          <a:lstStyle/>
          <a:p>
            <a:pPr eaLnBrk="1" hangingPunct="1"/>
            <a:r>
              <a:rPr lang="en-US" smtClean="0">
                <a:ea typeface="ＭＳ Ｐゴシック" pitchFamily="34" charset="-128"/>
              </a:rPr>
              <a:t>Precast concrete end sections should be placed with their tongue (or groove) fully entered in the groove (or tongue) of the pipe.</a:t>
            </a:r>
          </a:p>
        </p:txBody>
      </p:sp>
      <p:sp>
        <p:nvSpPr>
          <p:cNvPr id="120836" name="Rectangle 4"/>
          <p:cNvSpPr>
            <a:spLocks noChangeArrowheads="1"/>
          </p:cNvSpPr>
          <p:nvPr/>
        </p:nvSpPr>
        <p:spPr bwMode="auto">
          <a:xfrm>
            <a:off x="6858000" y="152400"/>
            <a:ext cx="2133600" cy="476250"/>
          </a:xfrm>
          <a:prstGeom prst="rect">
            <a:avLst/>
          </a:prstGeom>
          <a:noFill/>
          <a:ln w="9525">
            <a:noFill/>
            <a:miter lim="800000"/>
            <a:headEnd/>
            <a:tailEnd/>
          </a:ln>
        </p:spPr>
        <p:txBody>
          <a:bodyPr/>
          <a:lstStyle/>
          <a:p>
            <a:pPr algn="r"/>
            <a:fld id="{2EC13B3D-196A-47E0-94EB-089532486077}" type="slidenum">
              <a:rPr lang="en-US" sz="1200"/>
              <a:pPr algn="r"/>
              <a:t>34</a:t>
            </a:fld>
            <a:endParaRPr lang="en-US" sz="1200"/>
          </a:p>
        </p:txBody>
      </p:sp>
      <p:pic>
        <p:nvPicPr>
          <p:cNvPr id="120837" name="Picture 1"/>
          <p:cNvPicPr>
            <a:picLocks noChangeAspect="1"/>
          </p:cNvPicPr>
          <p:nvPr/>
        </p:nvPicPr>
        <p:blipFill>
          <a:blip r:embed="rId3" cstate="print"/>
          <a:srcRect/>
          <a:stretch>
            <a:fillRect/>
          </a:stretch>
        </p:blipFill>
        <p:spPr bwMode="auto">
          <a:xfrm>
            <a:off x="3810000" y="3063875"/>
            <a:ext cx="4419600" cy="37941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www.concrete-pipe.org</a:t>
            </a:r>
            <a:endParaRPr lang="en-US"/>
          </a:p>
        </p:txBody>
      </p:sp>
      <p:sp>
        <p:nvSpPr>
          <p:cNvPr id="122882" name="Title 1"/>
          <p:cNvSpPr>
            <a:spLocks noGrp="1"/>
          </p:cNvSpPr>
          <p:nvPr>
            <p:ph type="title" idx="4294967295"/>
          </p:nvPr>
        </p:nvSpPr>
        <p:spPr>
          <a:xfrm>
            <a:off x="1828800" y="685800"/>
            <a:ext cx="5715000" cy="1143000"/>
          </a:xfrm>
        </p:spPr>
        <p:txBody>
          <a:bodyPr/>
          <a:lstStyle/>
          <a:p>
            <a:r>
              <a:rPr lang="en-US" sz="3200" b="1" smtClean="0">
                <a:solidFill>
                  <a:srgbClr val="F08F49"/>
                </a:solidFill>
                <a:ea typeface="ＭＳ Ｐゴシック" pitchFamily="34" charset="-128"/>
              </a:rPr>
              <a:t>Tie Bars</a:t>
            </a:r>
            <a:endParaRPr lang="en-US" sz="3600" smtClean="0">
              <a:solidFill>
                <a:srgbClr val="FF6600"/>
              </a:solidFill>
              <a:ea typeface="ＭＳ Ｐゴシック" pitchFamily="34" charset="-128"/>
            </a:endParaRPr>
          </a:p>
        </p:txBody>
      </p:sp>
      <p:pic>
        <p:nvPicPr>
          <p:cNvPr id="122883" name="Content Placeholder 2"/>
          <p:cNvPicPr>
            <a:picLocks noGrp="1" noChangeAspect="1"/>
          </p:cNvPicPr>
          <p:nvPr>
            <p:ph idx="4294967295"/>
          </p:nvPr>
        </p:nvPicPr>
        <p:blipFill>
          <a:blip r:embed="rId3" cstate="print"/>
          <a:srcRect l="8424" r="8424"/>
          <a:stretch>
            <a:fillRect/>
          </a:stretch>
        </p:blipFill>
        <p:spPr>
          <a:xfrm>
            <a:off x="685800" y="2667000"/>
            <a:ext cx="5308600" cy="2620963"/>
          </a:xfrm>
        </p:spPr>
      </p:pic>
      <p:pic>
        <p:nvPicPr>
          <p:cNvPr id="122884" name="Picture 4"/>
          <p:cNvPicPr>
            <a:picLocks noChangeAspect="1"/>
          </p:cNvPicPr>
          <p:nvPr/>
        </p:nvPicPr>
        <p:blipFill>
          <a:blip r:embed="rId4" cstate="print"/>
          <a:srcRect/>
          <a:stretch>
            <a:fillRect/>
          </a:stretch>
        </p:blipFill>
        <p:spPr bwMode="auto">
          <a:xfrm>
            <a:off x="6248400" y="2743200"/>
            <a:ext cx="2667000" cy="2286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29" name="Title 1"/>
          <p:cNvSpPr>
            <a:spLocks noGrp="1"/>
          </p:cNvSpPr>
          <p:nvPr>
            <p:ph type="title"/>
          </p:nvPr>
        </p:nvSpPr>
        <p:spPr>
          <a:xfrm>
            <a:off x="1828800" y="609600"/>
            <a:ext cx="7315200" cy="684213"/>
          </a:xfrm>
        </p:spPr>
        <p:txBody>
          <a:bodyPr/>
          <a:lstStyle/>
          <a:p>
            <a:pPr algn="ctr"/>
            <a:r>
              <a:rPr lang="en-US" smtClean="0">
                <a:ea typeface="ＭＳ Ｐゴシック" pitchFamily="34" charset="-128"/>
              </a:rPr>
              <a:t>Fittings</a:t>
            </a:r>
            <a:endParaRPr lang="en-US" smtClean="0">
              <a:solidFill>
                <a:srgbClr val="FF6600"/>
              </a:solidFill>
              <a:ea typeface="ＭＳ Ｐゴシック" pitchFamily="34" charset="-128"/>
            </a:endParaRPr>
          </a:p>
        </p:txBody>
      </p:sp>
      <p:pic>
        <p:nvPicPr>
          <p:cNvPr id="124930" name="Content Placeholder 4"/>
          <p:cNvPicPr>
            <a:picLocks noGrp="1" noChangeAspect="1"/>
          </p:cNvPicPr>
          <p:nvPr>
            <p:ph idx="1"/>
          </p:nvPr>
        </p:nvPicPr>
        <p:blipFill>
          <a:blip r:embed="rId2" cstate="print"/>
          <a:srcRect t="17419" b="17419"/>
          <a:stretch>
            <a:fillRect/>
          </a:stretch>
        </p:blipFill>
        <p:spPr/>
      </p:pic>
      <p:sp>
        <p:nvSpPr>
          <p:cNvPr id="4" name="Footer Placeholder 3"/>
          <p:cNvSpPr>
            <a:spLocks noGrp="1"/>
          </p:cNvSpPr>
          <p:nvPr>
            <p:ph type="ftr" sz="quarter" idx="10"/>
          </p:nvPr>
        </p:nvSpPr>
        <p:spPr/>
        <p:txBody>
          <a:bodyPr/>
          <a:lstStyle/>
          <a:p>
            <a:pPr>
              <a:defRPr/>
            </a:pPr>
            <a:r>
              <a:rPr lang="en-US" smtClean="0"/>
              <a:t>www.concrete-pipe.org</a:t>
            </a:r>
            <a:endParaRPr lang="en-US"/>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www.concrete-pipe.org</a:t>
            </a:r>
            <a:endParaRPr lang="en-US"/>
          </a:p>
        </p:txBody>
      </p:sp>
      <p:sp>
        <p:nvSpPr>
          <p:cNvPr id="125954" name="Title 1"/>
          <p:cNvSpPr>
            <a:spLocks noGrp="1"/>
          </p:cNvSpPr>
          <p:nvPr>
            <p:ph type="title" idx="4294967295"/>
          </p:nvPr>
        </p:nvSpPr>
        <p:spPr>
          <a:xfrm>
            <a:off x="1066800" y="15875"/>
            <a:ext cx="7315200" cy="1143000"/>
          </a:xfrm>
        </p:spPr>
        <p:txBody>
          <a:bodyPr/>
          <a:lstStyle/>
          <a:p>
            <a:pPr algn="ctr"/>
            <a:r>
              <a:rPr lang="en-US" sz="3600" smtClean="0">
                <a:ea typeface="ＭＳ Ｐゴシック" pitchFamily="34" charset="-128"/>
              </a:rPr>
              <a:t>Fittings</a:t>
            </a:r>
          </a:p>
        </p:txBody>
      </p:sp>
      <p:pic>
        <p:nvPicPr>
          <p:cNvPr id="125955" name="Content Placeholder 4"/>
          <p:cNvPicPr>
            <a:picLocks noGrp="1" noChangeAspect="1"/>
          </p:cNvPicPr>
          <p:nvPr>
            <p:ph idx="4294967295"/>
          </p:nvPr>
        </p:nvPicPr>
        <p:blipFill>
          <a:blip r:embed="rId3" cstate="print"/>
          <a:srcRect l="-19768" r="-19768"/>
          <a:stretch>
            <a:fillRect/>
          </a:stretch>
        </p:blipFill>
        <p:spPr>
          <a:xfrm>
            <a:off x="3525838" y="1447800"/>
            <a:ext cx="5618162" cy="2773363"/>
          </a:xfrm>
        </p:spPr>
      </p:pic>
      <p:pic>
        <p:nvPicPr>
          <p:cNvPr id="125956" name="Content Placeholder 4"/>
          <p:cNvPicPr>
            <a:picLocks noChangeAspect="1"/>
          </p:cNvPicPr>
          <p:nvPr/>
        </p:nvPicPr>
        <p:blipFill>
          <a:blip r:embed="rId4" cstate="print"/>
          <a:srcRect l="-14919" r="-14919"/>
          <a:stretch>
            <a:fillRect/>
          </a:stretch>
        </p:blipFill>
        <p:spPr bwMode="auto">
          <a:xfrm>
            <a:off x="457200" y="3581400"/>
            <a:ext cx="5105400" cy="2627313"/>
          </a:xfrm>
          <a:prstGeom prst="rect">
            <a:avLst/>
          </a:prstGeom>
          <a:noFill/>
          <a:ln w="9525">
            <a:noFill/>
            <a:miter lim="800000"/>
            <a:headEnd/>
            <a:tailEnd/>
          </a:ln>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8001" name="Picture 1"/>
          <p:cNvPicPr>
            <a:picLocks noChangeAspect="1"/>
          </p:cNvPicPr>
          <p:nvPr/>
        </p:nvPicPr>
        <p:blipFill>
          <a:blip r:embed="rId2" cstate="print"/>
          <a:srcRect/>
          <a:stretch>
            <a:fillRect/>
          </a:stretch>
        </p:blipFill>
        <p:spPr bwMode="auto">
          <a:xfrm>
            <a:off x="228600" y="136525"/>
            <a:ext cx="8458200" cy="6651625"/>
          </a:xfrm>
          <a:prstGeom prst="rect">
            <a:avLst/>
          </a:prstGeom>
          <a:noFill/>
          <a:ln w="9525">
            <a:noFill/>
            <a:miter lim="800000"/>
            <a:headEnd/>
            <a:tailEnd/>
          </a:ln>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1493838" y="1752600"/>
            <a:ext cx="7620000" cy="1143000"/>
          </a:xfrm>
        </p:spPr>
        <p:txBody>
          <a:bodyPr/>
          <a:lstStyle/>
          <a:p>
            <a:pPr algn="ctr"/>
            <a:r>
              <a:rPr lang="en-US" smtClean="0">
                <a:ea typeface="ＭＳ Ｐゴシック" pitchFamily="34" charset="-128"/>
              </a:rPr>
              <a:t>Scope </a:t>
            </a:r>
            <a:br>
              <a:rPr lang="en-US" smtClean="0">
                <a:ea typeface="ＭＳ Ｐゴシック" pitchFamily="34" charset="-128"/>
              </a:rPr>
            </a:br>
            <a:r>
              <a:rPr lang="en-US" smtClean="0">
                <a:ea typeface="ＭＳ Ｐゴシック" pitchFamily="34" charset="-128"/>
              </a:rPr>
              <a:t/>
            </a:r>
            <a:br>
              <a:rPr lang="en-US" smtClean="0">
                <a:ea typeface="ＭＳ Ｐゴシック" pitchFamily="34" charset="-128"/>
              </a:rPr>
            </a:br>
            <a:r>
              <a:rPr lang="en-US" smtClean="0">
                <a:ea typeface="ＭＳ Ｐゴシック" pitchFamily="34" charset="-128"/>
              </a:rPr>
              <a:t> Connecting a Pipe to a Structure</a:t>
            </a:r>
          </a:p>
        </p:txBody>
      </p:sp>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49" name="Picture 1"/>
          <p:cNvPicPr>
            <a:picLocks noChangeAspect="1"/>
          </p:cNvPicPr>
          <p:nvPr/>
        </p:nvPicPr>
        <p:blipFill>
          <a:blip r:embed="rId2" cstate="print"/>
          <a:srcRect/>
          <a:stretch>
            <a:fillRect/>
          </a:stretch>
        </p:blipFill>
        <p:spPr bwMode="auto">
          <a:xfrm>
            <a:off x="2057400" y="304800"/>
            <a:ext cx="5334000" cy="61023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073" name="Picture 1"/>
          <p:cNvPicPr>
            <a:picLocks noChangeAspect="1"/>
          </p:cNvPicPr>
          <p:nvPr/>
        </p:nvPicPr>
        <p:blipFill>
          <a:blip r:embed="rId2" cstate="print"/>
          <a:srcRect/>
          <a:stretch>
            <a:fillRect/>
          </a:stretch>
        </p:blipFill>
        <p:spPr bwMode="auto">
          <a:xfrm>
            <a:off x="1397000" y="571500"/>
            <a:ext cx="6350000" cy="5715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097" name="Picture 1"/>
          <p:cNvPicPr>
            <a:picLocks noChangeAspect="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33121" name="Picture 2" descr="DSC04649"/>
          <p:cNvPicPr>
            <a:picLocks noGrp="1" noChangeAspect="1" noChangeArrowheads="1"/>
          </p:cNvPicPr>
          <p:nvPr>
            <p:ph sz="half" idx="4294967295"/>
          </p:nvPr>
        </p:nvPicPr>
        <p:blipFill>
          <a:blip r:embed="rId3" cstate="print"/>
          <a:srcRect/>
          <a:stretch>
            <a:fillRect/>
          </a:stretch>
        </p:blipFill>
        <p:spPr>
          <a:xfrm>
            <a:off x="4038600" y="742950"/>
            <a:ext cx="5105400" cy="3829050"/>
          </a:xfrm>
          <a:noFill/>
          <a:ln w="38100">
            <a:solidFill>
              <a:schemeClr val="tx1"/>
            </a:solidFill>
          </a:ln>
        </p:spPr>
      </p:pic>
      <p:pic>
        <p:nvPicPr>
          <p:cNvPr id="133122" name="Picture 3" descr="DSC04663"/>
          <p:cNvPicPr>
            <a:picLocks noGrp="1" noChangeAspect="1" noChangeArrowheads="1"/>
          </p:cNvPicPr>
          <p:nvPr>
            <p:ph sz="half" idx="4294967295"/>
          </p:nvPr>
        </p:nvPicPr>
        <p:blipFill>
          <a:blip r:embed="rId4" cstate="print"/>
          <a:srcRect/>
          <a:stretch>
            <a:fillRect/>
          </a:stretch>
        </p:blipFill>
        <p:spPr>
          <a:xfrm>
            <a:off x="0" y="3181350"/>
            <a:ext cx="4343400" cy="3257550"/>
          </a:xfrm>
          <a:noFill/>
          <a:ln w="38100">
            <a:solidFill>
              <a:schemeClr val="tx1"/>
            </a:solidFill>
          </a:ln>
        </p:spPr>
      </p:pic>
      <p:sp>
        <p:nvSpPr>
          <p:cNvPr id="133123" name="Rectangle 6"/>
          <p:cNvSpPr>
            <a:spLocks noGrp="1" noChangeArrowheads="1"/>
          </p:cNvSpPr>
          <p:nvPr>
            <p:ph type="title" idx="4294967295"/>
          </p:nvPr>
        </p:nvSpPr>
        <p:spPr>
          <a:xfrm>
            <a:off x="0" y="228600"/>
            <a:ext cx="5076825" cy="504825"/>
          </a:xfrm>
          <a:noFill/>
        </p:spPr>
        <p:txBody>
          <a:bodyPr/>
          <a:lstStyle/>
          <a:p>
            <a:pPr eaLnBrk="1" hangingPunct="1"/>
            <a:r>
              <a:rPr lang="en-US" sz="2800" smtClean="0">
                <a:ea typeface="ＭＳ Ｐゴシック" pitchFamily="34" charset="-128"/>
              </a:rPr>
              <a:t>Connections to Structures</a:t>
            </a:r>
          </a:p>
        </p:txBody>
      </p:sp>
      <p:sp>
        <p:nvSpPr>
          <p:cNvPr id="80900" name="Rectangle 5"/>
          <p:cNvSpPr>
            <a:spLocks noChangeArrowheads="1"/>
          </p:cNvSpPr>
          <p:nvPr/>
        </p:nvSpPr>
        <p:spPr bwMode="auto">
          <a:xfrm>
            <a:off x="5334000" y="4648200"/>
            <a:ext cx="3276600"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r>
              <a:rPr lang="en-US" sz="2000">
                <a:solidFill>
                  <a:srgbClr val="004459"/>
                </a:solidFill>
              </a:rPr>
              <a:t>Manhole Connections</a:t>
            </a:r>
            <a:br>
              <a:rPr lang="en-US" sz="2000">
                <a:solidFill>
                  <a:srgbClr val="004459"/>
                </a:solidFill>
              </a:rPr>
            </a:br>
            <a:r>
              <a:rPr lang="en-US" sz="2000">
                <a:solidFill>
                  <a:srgbClr val="004459"/>
                </a:solidFill>
              </a:rPr>
              <a:t>ASTM D 2321, 7.10</a:t>
            </a:r>
            <a:br>
              <a:rPr lang="en-US" sz="2000">
                <a:solidFill>
                  <a:srgbClr val="004459"/>
                </a:solidFill>
              </a:rPr>
            </a:br>
            <a:r>
              <a:rPr lang="en-US" sz="2000">
                <a:solidFill>
                  <a:srgbClr val="004459"/>
                </a:solidFill>
              </a:rPr>
              <a:t>Use flexible water stops, resilient connectors or other flexible connections approved by engineer….</a:t>
            </a: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69" name="TextBox 9"/>
          <p:cNvSpPr txBox="1">
            <a:spLocks noChangeArrowheads="1"/>
          </p:cNvSpPr>
          <p:nvPr/>
        </p:nvSpPr>
        <p:spPr bwMode="auto">
          <a:xfrm>
            <a:off x="1219200" y="3124200"/>
            <a:ext cx="3505200" cy="762000"/>
          </a:xfrm>
          <a:prstGeom prst="rect">
            <a:avLst/>
          </a:prstGeom>
          <a:solidFill>
            <a:schemeClr val="bg1"/>
          </a:solidFill>
          <a:ln w="9525">
            <a:noFill/>
            <a:miter lim="800000"/>
            <a:headEnd/>
            <a:tailEnd/>
          </a:ln>
        </p:spPr>
        <p:txBody>
          <a:bodyPr>
            <a:spAutoFit/>
          </a:bodyPr>
          <a:lstStyle/>
          <a:p>
            <a:endParaRPr lang="en-US"/>
          </a:p>
        </p:txBody>
      </p:sp>
      <p:sp>
        <p:nvSpPr>
          <p:cNvPr id="135170" name="TextBox 10"/>
          <p:cNvSpPr txBox="1">
            <a:spLocks noChangeArrowheads="1"/>
          </p:cNvSpPr>
          <p:nvPr/>
        </p:nvSpPr>
        <p:spPr bwMode="auto">
          <a:xfrm rot="3582809">
            <a:off x="1434306" y="2804320"/>
            <a:ext cx="1279525" cy="461962"/>
          </a:xfrm>
          <a:prstGeom prst="rect">
            <a:avLst/>
          </a:prstGeom>
          <a:solidFill>
            <a:srgbClr val="FFFFFF"/>
          </a:solidFill>
          <a:ln w="9525">
            <a:noFill/>
            <a:miter lim="800000"/>
            <a:headEnd/>
            <a:tailEnd/>
          </a:ln>
        </p:spPr>
        <p:txBody>
          <a:bodyPr>
            <a:spAutoFit/>
          </a:bodyPr>
          <a:lstStyle/>
          <a:p>
            <a:endParaRPr lang="en-US"/>
          </a:p>
        </p:txBody>
      </p:sp>
      <p:sp>
        <p:nvSpPr>
          <p:cNvPr id="135171" name="Rectangle 12"/>
          <p:cNvSpPr>
            <a:spLocks noChangeArrowheads="1"/>
          </p:cNvSpPr>
          <p:nvPr/>
        </p:nvSpPr>
        <p:spPr bwMode="auto">
          <a:xfrm>
            <a:off x="228600" y="2286000"/>
            <a:ext cx="6896100" cy="1570038"/>
          </a:xfrm>
          <a:prstGeom prst="rect">
            <a:avLst/>
          </a:prstGeom>
          <a:noFill/>
          <a:ln w="9525">
            <a:noFill/>
            <a:miter lim="800000"/>
            <a:headEnd/>
            <a:tailEnd/>
          </a:ln>
        </p:spPr>
        <p:txBody>
          <a:bodyPr>
            <a:spAutoFit/>
          </a:bodyPr>
          <a:lstStyle/>
          <a:p>
            <a:pPr marL="342900" indent="-342900">
              <a:buFont typeface="Arial" pitchFamily="34" charset="0"/>
              <a:buChar char="•"/>
            </a:pPr>
            <a:r>
              <a:rPr lang="en-US"/>
              <a:t>Using a non-shrink grout, mix per manufacturers recommendations.</a:t>
            </a:r>
          </a:p>
          <a:p>
            <a:pPr marL="342900" indent="-342900">
              <a:buFont typeface="Arial" pitchFamily="34" charset="0"/>
              <a:buChar char="•"/>
            </a:pPr>
            <a:endParaRPr lang="en-US"/>
          </a:p>
          <a:p>
            <a:pPr marL="342900" indent="-342900">
              <a:buFont typeface="Arial" pitchFamily="34" charset="0"/>
              <a:buChar char="•"/>
            </a:pPr>
            <a:r>
              <a:rPr lang="en-US"/>
              <a:t>Fill void between pipe wall and structure</a:t>
            </a:r>
          </a:p>
        </p:txBody>
      </p:sp>
      <p:sp>
        <p:nvSpPr>
          <p:cNvPr id="135172" name="TextBox 13"/>
          <p:cNvSpPr txBox="1">
            <a:spLocks noChangeArrowheads="1"/>
          </p:cNvSpPr>
          <p:nvPr/>
        </p:nvSpPr>
        <p:spPr bwMode="auto">
          <a:xfrm>
            <a:off x="533400" y="1524000"/>
            <a:ext cx="7620000" cy="523875"/>
          </a:xfrm>
          <a:prstGeom prst="rect">
            <a:avLst/>
          </a:prstGeom>
          <a:noFill/>
          <a:ln w="9525">
            <a:noFill/>
            <a:miter lim="800000"/>
            <a:headEnd/>
            <a:tailEnd/>
          </a:ln>
        </p:spPr>
        <p:txBody>
          <a:bodyPr>
            <a:spAutoFit/>
          </a:bodyPr>
          <a:lstStyle/>
          <a:p>
            <a:r>
              <a:rPr lang="en-US" sz="2800" b="1"/>
              <a:t>Mortar/Grouted Connections</a:t>
            </a:r>
          </a:p>
        </p:txBody>
      </p:sp>
      <p:pic>
        <p:nvPicPr>
          <p:cNvPr id="135173" name="Picture 16"/>
          <p:cNvPicPr>
            <a:picLocks noChangeAspect="1"/>
          </p:cNvPicPr>
          <p:nvPr/>
        </p:nvPicPr>
        <p:blipFill>
          <a:blip r:embed="rId3" cstate="print"/>
          <a:srcRect/>
          <a:stretch>
            <a:fillRect/>
          </a:stretch>
        </p:blipFill>
        <p:spPr bwMode="auto">
          <a:xfrm>
            <a:off x="6477000" y="1676400"/>
            <a:ext cx="2344738" cy="2671763"/>
          </a:xfrm>
          <a:prstGeom prst="rect">
            <a:avLst/>
          </a:prstGeom>
          <a:noFill/>
          <a:ln w="9525">
            <a:noFill/>
            <a:miter lim="800000"/>
            <a:headEnd/>
            <a:tailEnd/>
          </a:ln>
        </p:spPr>
      </p:pic>
      <p:pic>
        <p:nvPicPr>
          <p:cNvPr id="135174" name="Content Placeholder 6"/>
          <p:cNvPicPr>
            <a:picLocks noChangeAspect="1"/>
          </p:cNvPicPr>
          <p:nvPr/>
        </p:nvPicPr>
        <p:blipFill>
          <a:blip r:embed="rId4" cstate="print"/>
          <a:srcRect t="-29541" b="-29541"/>
          <a:stretch>
            <a:fillRect/>
          </a:stretch>
        </p:blipFill>
        <p:spPr bwMode="auto">
          <a:xfrm>
            <a:off x="3657600" y="3657600"/>
            <a:ext cx="3505200" cy="3756025"/>
          </a:xfrm>
          <a:prstGeom prst="rect">
            <a:avLst/>
          </a:prstGeom>
          <a:noFill/>
          <a:ln w="9525">
            <a:noFill/>
            <a:miter lim="800000"/>
            <a:headEnd/>
            <a:tailEnd/>
          </a:ln>
        </p:spPr>
      </p:pic>
      <p:cxnSp>
        <p:nvCxnSpPr>
          <p:cNvPr id="135175" name="Straight Arrow Connector 18"/>
          <p:cNvCxnSpPr>
            <a:cxnSpLocks noChangeShapeType="1"/>
          </p:cNvCxnSpPr>
          <p:nvPr/>
        </p:nvCxnSpPr>
        <p:spPr bwMode="auto">
          <a:xfrm flipV="1">
            <a:off x="5486400" y="4038600"/>
            <a:ext cx="838200" cy="609600"/>
          </a:xfrm>
          <a:prstGeom prst="straightConnector1">
            <a:avLst/>
          </a:prstGeom>
          <a:noFill/>
          <a:ln w="25400">
            <a:solidFill>
              <a:srgbClr val="FF0000"/>
            </a:solidFill>
            <a:round/>
            <a:headEnd/>
            <a:tailEnd type="arrow" w="lg" len="lg"/>
          </a:ln>
        </p:spPr>
      </p:cxnSp>
      <p:sp>
        <p:nvSpPr>
          <p:cNvPr id="135176" name="TextBox 25"/>
          <p:cNvSpPr txBox="1">
            <a:spLocks noChangeArrowheads="1"/>
          </p:cNvSpPr>
          <p:nvPr/>
        </p:nvSpPr>
        <p:spPr bwMode="auto">
          <a:xfrm>
            <a:off x="1676400" y="152400"/>
            <a:ext cx="5562600" cy="646113"/>
          </a:xfrm>
          <a:prstGeom prst="rect">
            <a:avLst/>
          </a:prstGeom>
          <a:noFill/>
          <a:ln w="9525">
            <a:noFill/>
            <a:miter lim="800000"/>
            <a:headEnd/>
            <a:tailEnd/>
          </a:ln>
        </p:spPr>
        <p:txBody>
          <a:bodyPr>
            <a:spAutoFit/>
          </a:bodyPr>
          <a:lstStyle/>
          <a:p>
            <a:pPr algn="ctr"/>
            <a:r>
              <a:rPr lang="en-US" sz="3600">
                <a:solidFill>
                  <a:srgbClr val="FF6600"/>
                </a:solidFill>
              </a:rPr>
              <a:t>Connectors</a:t>
            </a: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17" name="Rectangle 2"/>
          <p:cNvSpPr>
            <a:spLocks noGrp="1" noChangeArrowheads="1"/>
          </p:cNvSpPr>
          <p:nvPr>
            <p:ph type="title" idx="4294967295"/>
          </p:nvPr>
        </p:nvSpPr>
        <p:spPr>
          <a:xfrm>
            <a:off x="1219200" y="228600"/>
            <a:ext cx="7315200" cy="609600"/>
          </a:xfrm>
        </p:spPr>
        <p:txBody>
          <a:bodyPr/>
          <a:lstStyle/>
          <a:p>
            <a:pPr algn="ctr" eaLnBrk="1" hangingPunct="1"/>
            <a:r>
              <a:rPr lang="en-US" sz="3200" smtClean="0">
                <a:ea typeface="ＭＳ Ｐゴシック" pitchFamily="34" charset="-128"/>
              </a:rPr>
              <a:t>Headwalls</a:t>
            </a:r>
          </a:p>
        </p:txBody>
      </p:sp>
      <p:sp>
        <p:nvSpPr>
          <p:cNvPr id="58371" name="Rectangle 3"/>
          <p:cNvSpPr>
            <a:spLocks noGrp="1" noChangeArrowheads="1"/>
          </p:cNvSpPr>
          <p:nvPr>
            <p:ph type="body" idx="4294967295"/>
          </p:nvPr>
        </p:nvSpPr>
        <p:spPr>
          <a:xfrm>
            <a:off x="1371600" y="990600"/>
            <a:ext cx="7772400" cy="4267200"/>
          </a:xfrm>
        </p:spPr>
        <p:txBody>
          <a:bodyPr/>
          <a:lstStyle/>
          <a:p>
            <a:pPr eaLnBrk="1" hangingPunct="1">
              <a:defRPr/>
            </a:pPr>
            <a:r>
              <a:rPr lang="en-US" dirty="0"/>
              <a:t>	When headwalls are constructed or installed, the ends of pipes should be placed flush or cut off flush with the headwall face, unless otherwise permitted by the Engineer.</a:t>
            </a:r>
          </a:p>
          <a:p>
            <a:pPr marL="0" indent="0" eaLnBrk="1" hangingPunct="1">
              <a:defRPr/>
            </a:pPr>
            <a:endParaRPr lang="en-US" dirty="0"/>
          </a:p>
        </p:txBody>
      </p:sp>
      <p:sp>
        <p:nvSpPr>
          <p:cNvPr id="137219" name="Footer Placeholder 3"/>
          <p:cNvSpPr>
            <a:spLocks noGrp="1"/>
          </p:cNvSpPr>
          <p:nvPr>
            <p:ph type="ftr" sz="quarter" idx="4294967295"/>
          </p:nvPr>
        </p:nvSpPr>
        <p:spPr bwMode="auto">
          <a:xfrm>
            <a:off x="0" y="6380163"/>
            <a:ext cx="2895600" cy="476250"/>
          </a:xfrm>
          <a:prstGeom prst="rect">
            <a:avLst/>
          </a:prstGeom>
          <a:noFill/>
          <a:ln>
            <a:miter lim="800000"/>
            <a:headEnd/>
            <a:tailEnd/>
          </a:ln>
        </p:spPr>
        <p:txBody>
          <a:bodyPr/>
          <a:lstStyle/>
          <a:p>
            <a:r>
              <a:rPr lang="en-US" sz="1000">
                <a:solidFill>
                  <a:srgbClr val="F08F49"/>
                </a:solidFill>
              </a:rPr>
              <a:t>www.concrete-pipe.org</a:t>
            </a:r>
          </a:p>
        </p:txBody>
      </p:sp>
      <p:sp>
        <p:nvSpPr>
          <p:cNvPr id="137220" name="Rectangle 4"/>
          <p:cNvSpPr>
            <a:spLocks noChangeArrowheads="1"/>
          </p:cNvSpPr>
          <p:nvPr/>
        </p:nvSpPr>
        <p:spPr bwMode="auto">
          <a:xfrm>
            <a:off x="6858000" y="152400"/>
            <a:ext cx="2133600" cy="476250"/>
          </a:xfrm>
          <a:prstGeom prst="rect">
            <a:avLst/>
          </a:prstGeom>
          <a:noFill/>
          <a:ln w="9525">
            <a:noFill/>
            <a:miter lim="800000"/>
            <a:headEnd/>
            <a:tailEnd/>
          </a:ln>
        </p:spPr>
        <p:txBody>
          <a:bodyPr/>
          <a:lstStyle/>
          <a:p>
            <a:pPr algn="r"/>
            <a:fld id="{49D4A234-2AE9-418C-9481-CAE8A0A3F0EB}" type="slidenum">
              <a:rPr lang="en-US" sz="1200"/>
              <a:pPr algn="r"/>
              <a:t>45</a:t>
            </a:fld>
            <a:endParaRPr lang="en-US" sz="1200"/>
          </a:p>
        </p:txBody>
      </p:sp>
      <p:pic>
        <p:nvPicPr>
          <p:cNvPr id="137221" name="Picture 2"/>
          <p:cNvPicPr>
            <a:picLocks noChangeAspect="1"/>
          </p:cNvPicPr>
          <p:nvPr/>
        </p:nvPicPr>
        <p:blipFill>
          <a:blip r:embed="rId2" cstate="print"/>
          <a:srcRect/>
          <a:stretch>
            <a:fillRect/>
          </a:stretch>
        </p:blipFill>
        <p:spPr bwMode="auto">
          <a:xfrm>
            <a:off x="152400" y="3581400"/>
            <a:ext cx="5751513" cy="2667000"/>
          </a:xfrm>
          <a:prstGeom prst="rect">
            <a:avLst/>
          </a:prstGeom>
          <a:noFill/>
          <a:ln w="9525">
            <a:noFill/>
            <a:miter lim="800000"/>
            <a:headEnd/>
            <a:tailEnd/>
          </a:ln>
        </p:spPr>
      </p:pic>
      <p:pic>
        <p:nvPicPr>
          <p:cNvPr id="137222" name="Picture 1"/>
          <p:cNvPicPr>
            <a:picLocks noChangeAspect="1"/>
          </p:cNvPicPr>
          <p:nvPr/>
        </p:nvPicPr>
        <p:blipFill>
          <a:blip r:embed="rId3" cstate="print"/>
          <a:srcRect/>
          <a:stretch>
            <a:fillRect/>
          </a:stretch>
        </p:blipFill>
        <p:spPr bwMode="auto">
          <a:xfrm>
            <a:off x="5181600" y="3505200"/>
            <a:ext cx="3810000" cy="28575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1" name="Picture 1"/>
          <p:cNvPicPr>
            <a:picLocks noChangeAspect="1"/>
          </p:cNvPicPr>
          <p:nvPr/>
        </p:nvPicPr>
        <p:blipFill>
          <a:blip r:embed="rId3" cstate="print"/>
          <a:srcRect/>
          <a:stretch>
            <a:fillRect/>
          </a:stretch>
        </p:blipFill>
        <p:spPr bwMode="auto">
          <a:xfrm>
            <a:off x="4114800" y="1600200"/>
            <a:ext cx="4913313" cy="4191000"/>
          </a:xfrm>
          <a:prstGeom prst="rect">
            <a:avLst/>
          </a:prstGeom>
          <a:noFill/>
          <a:ln w="9525">
            <a:noFill/>
            <a:miter lim="800000"/>
            <a:headEnd/>
            <a:tailEnd/>
          </a:ln>
        </p:spPr>
      </p:pic>
      <p:sp>
        <p:nvSpPr>
          <p:cNvPr id="138242" name="Rectangle 2"/>
          <p:cNvSpPr>
            <a:spLocks noChangeArrowheads="1"/>
          </p:cNvSpPr>
          <p:nvPr/>
        </p:nvSpPr>
        <p:spPr bwMode="auto">
          <a:xfrm>
            <a:off x="304800" y="1371600"/>
            <a:ext cx="8229600" cy="5324475"/>
          </a:xfrm>
          <a:prstGeom prst="rect">
            <a:avLst/>
          </a:prstGeom>
          <a:noFill/>
          <a:ln w="9525">
            <a:noFill/>
            <a:miter lim="800000"/>
            <a:headEnd/>
            <a:tailEnd/>
          </a:ln>
        </p:spPr>
        <p:txBody>
          <a:bodyPr>
            <a:spAutoFit/>
          </a:bodyPr>
          <a:lstStyle/>
          <a:p>
            <a:r>
              <a:rPr lang="en-US" sz="2000"/>
              <a:t>• Pipe opening (H.S.) is assumed</a:t>
            </a:r>
          </a:p>
          <a:p>
            <a:r>
              <a:rPr lang="en-US" sz="2000"/>
              <a:t>  to be:</a:t>
            </a:r>
          </a:p>
          <a:p>
            <a:endParaRPr lang="en-US" sz="2000"/>
          </a:p>
          <a:p>
            <a:r>
              <a:rPr lang="en-US" sz="2000"/>
              <a:t>• H.S. = I.D. + W.T. + (2</a:t>
            </a:r>
            <a:r>
              <a:rPr lang="en-US" altLang="en-US" sz="2000"/>
              <a:t>”</a:t>
            </a:r>
            <a:r>
              <a:rPr lang="en-US" sz="2000"/>
              <a:t> to 4</a:t>
            </a:r>
            <a:r>
              <a:rPr lang="en-US" altLang="en-US" sz="2000"/>
              <a:t>”</a:t>
            </a:r>
            <a:r>
              <a:rPr lang="en-US" sz="2000"/>
              <a:t>)</a:t>
            </a:r>
          </a:p>
          <a:p>
            <a:endParaRPr lang="en-US" sz="2000"/>
          </a:p>
          <a:p>
            <a:r>
              <a:rPr lang="en-US" sz="2000" b="1"/>
              <a:t>• Recommended minimum</a:t>
            </a:r>
          </a:p>
          <a:p>
            <a:r>
              <a:rPr lang="en-US" sz="2000" b="1"/>
              <a:t>  structural leg is 6 inches as</a:t>
            </a:r>
          </a:p>
          <a:p>
            <a:r>
              <a:rPr lang="en-US" sz="2000" b="1"/>
              <a:t>  measured from the interior of the</a:t>
            </a:r>
          </a:p>
          <a:p>
            <a:r>
              <a:rPr lang="en-US" sz="2000" b="1"/>
              <a:t>  structure.</a:t>
            </a:r>
          </a:p>
          <a:p>
            <a:endParaRPr lang="en-US" sz="2000" b="1"/>
          </a:p>
          <a:p>
            <a:r>
              <a:rPr lang="en-US" sz="2000"/>
              <a:t>• Structure #1 would not provide</a:t>
            </a:r>
          </a:p>
          <a:p>
            <a:r>
              <a:rPr lang="en-US" sz="2000"/>
              <a:t>  the minimum structural leg.</a:t>
            </a:r>
          </a:p>
          <a:p>
            <a:endParaRPr lang="en-US" sz="2000"/>
          </a:p>
          <a:p>
            <a:r>
              <a:rPr lang="en-US" sz="2000"/>
              <a:t>• Increasing the manhole diameter</a:t>
            </a:r>
          </a:p>
          <a:p>
            <a:r>
              <a:rPr lang="en-US" sz="2000"/>
              <a:t>  to the next size (Structure #2)</a:t>
            </a:r>
          </a:p>
          <a:p>
            <a:r>
              <a:rPr lang="en-US" sz="2000"/>
              <a:t>  provides the required structural</a:t>
            </a:r>
          </a:p>
          <a:p>
            <a:r>
              <a:rPr lang="en-US" sz="2000"/>
              <a:t>  leg.</a:t>
            </a:r>
          </a:p>
        </p:txBody>
      </p:sp>
      <p:sp>
        <p:nvSpPr>
          <p:cNvPr id="138243" name="TextBox 3"/>
          <p:cNvSpPr txBox="1">
            <a:spLocks noChangeArrowheads="1"/>
          </p:cNvSpPr>
          <p:nvPr/>
        </p:nvSpPr>
        <p:spPr bwMode="auto">
          <a:xfrm>
            <a:off x="1676400" y="457200"/>
            <a:ext cx="7315200" cy="646113"/>
          </a:xfrm>
          <a:prstGeom prst="rect">
            <a:avLst/>
          </a:prstGeom>
          <a:noFill/>
          <a:ln w="9525">
            <a:noFill/>
            <a:miter lim="800000"/>
            <a:headEnd/>
            <a:tailEnd/>
          </a:ln>
        </p:spPr>
        <p:txBody>
          <a:bodyPr>
            <a:spAutoFit/>
          </a:bodyPr>
          <a:lstStyle/>
          <a:p>
            <a:r>
              <a:rPr lang="en-US" sz="3600">
                <a:solidFill>
                  <a:srgbClr val="F08F49"/>
                </a:solidFill>
              </a:rPr>
              <a:t>SIZING CONSIDERATIONS</a:t>
            </a: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289" name="Picture 2" descr="DSC01949"/>
          <p:cNvPicPr>
            <a:picLocks noChangeAspect="1" noChangeArrowheads="1"/>
          </p:cNvPicPr>
          <p:nvPr/>
        </p:nvPicPr>
        <p:blipFill>
          <a:blip r:embed="rId3" cstate="print"/>
          <a:srcRect/>
          <a:stretch>
            <a:fillRect/>
          </a:stretch>
        </p:blipFill>
        <p:spPr bwMode="auto">
          <a:xfrm>
            <a:off x="4343400" y="3048000"/>
            <a:ext cx="4648200" cy="3486150"/>
          </a:xfrm>
          <a:prstGeom prst="rect">
            <a:avLst/>
          </a:prstGeom>
          <a:noFill/>
          <a:ln w="38100">
            <a:solidFill>
              <a:srgbClr val="000000"/>
            </a:solidFill>
            <a:miter lim="800000"/>
            <a:headEnd/>
            <a:tailEnd/>
          </a:ln>
          <a:effectLst/>
        </p:spPr>
      </p:pic>
      <p:sp>
        <p:nvSpPr>
          <p:cNvPr id="140290" name="TextBox 2"/>
          <p:cNvSpPr txBox="1">
            <a:spLocks noChangeArrowheads="1"/>
          </p:cNvSpPr>
          <p:nvPr/>
        </p:nvSpPr>
        <p:spPr bwMode="auto">
          <a:xfrm>
            <a:off x="2362200" y="228600"/>
            <a:ext cx="3733800" cy="646113"/>
          </a:xfrm>
          <a:prstGeom prst="rect">
            <a:avLst/>
          </a:prstGeom>
          <a:noFill/>
          <a:ln w="9525">
            <a:noFill/>
            <a:miter lim="800000"/>
            <a:headEnd/>
            <a:tailEnd/>
          </a:ln>
        </p:spPr>
        <p:txBody>
          <a:bodyPr>
            <a:spAutoFit/>
          </a:bodyPr>
          <a:lstStyle/>
          <a:p>
            <a:pPr algn="ctr"/>
            <a:r>
              <a:rPr lang="en-US" sz="3600">
                <a:solidFill>
                  <a:srgbClr val="FF6600"/>
                </a:solidFill>
              </a:rPr>
              <a:t>Connectors</a:t>
            </a:r>
          </a:p>
        </p:txBody>
      </p:sp>
      <p:sp>
        <p:nvSpPr>
          <p:cNvPr id="140291" name="TextBox 3"/>
          <p:cNvSpPr txBox="1">
            <a:spLocks noChangeArrowheads="1"/>
          </p:cNvSpPr>
          <p:nvPr/>
        </p:nvSpPr>
        <p:spPr bwMode="auto">
          <a:xfrm>
            <a:off x="228600" y="1143000"/>
            <a:ext cx="4648200" cy="461963"/>
          </a:xfrm>
          <a:prstGeom prst="rect">
            <a:avLst/>
          </a:prstGeom>
          <a:noFill/>
          <a:ln w="9525">
            <a:noFill/>
            <a:miter lim="800000"/>
            <a:headEnd/>
            <a:tailEnd/>
          </a:ln>
        </p:spPr>
        <p:txBody>
          <a:bodyPr>
            <a:spAutoFit/>
          </a:bodyPr>
          <a:lstStyle/>
          <a:p>
            <a:r>
              <a:rPr lang="en-US" b="1"/>
              <a:t>Mortar/Grouted Connections</a:t>
            </a:r>
          </a:p>
        </p:txBody>
      </p:sp>
      <p:sp>
        <p:nvSpPr>
          <p:cNvPr id="140292" name="TextBox 4"/>
          <p:cNvSpPr txBox="1">
            <a:spLocks noChangeArrowheads="1"/>
          </p:cNvSpPr>
          <p:nvPr/>
        </p:nvSpPr>
        <p:spPr bwMode="auto">
          <a:xfrm>
            <a:off x="762000" y="1752600"/>
            <a:ext cx="3810000" cy="461963"/>
          </a:xfrm>
          <a:prstGeom prst="rect">
            <a:avLst/>
          </a:prstGeom>
          <a:noFill/>
          <a:ln w="9525">
            <a:noFill/>
            <a:miter lim="800000"/>
            <a:headEnd/>
            <a:tailEnd/>
          </a:ln>
        </p:spPr>
        <p:txBody>
          <a:bodyPr>
            <a:spAutoFit/>
          </a:bodyPr>
          <a:lstStyle/>
          <a:p>
            <a:r>
              <a:rPr lang="en-US"/>
              <a:t>Concerns?</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dirty="0" err="1" smtClean="0"/>
              <a:t>www.concretepipe.org</a:t>
            </a:r>
            <a:endParaRPr lang="en-US" dirty="0"/>
          </a:p>
        </p:txBody>
      </p:sp>
      <p:pic>
        <p:nvPicPr>
          <p:cNvPr id="64514" name="Picture 4"/>
          <p:cNvPicPr>
            <a:picLocks noChangeAspect="1"/>
          </p:cNvPicPr>
          <p:nvPr/>
        </p:nvPicPr>
        <p:blipFill>
          <a:blip r:embed="rId3" cstate="print"/>
          <a:srcRect/>
          <a:stretch>
            <a:fillRect/>
          </a:stretch>
        </p:blipFill>
        <p:spPr bwMode="auto">
          <a:xfrm>
            <a:off x="1066800" y="152400"/>
            <a:ext cx="5016500" cy="2717800"/>
          </a:xfrm>
          <a:prstGeom prst="rect">
            <a:avLst/>
          </a:prstGeom>
          <a:noFill/>
          <a:ln w="9525">
            <a:noFill/>
            <a:miter lim="800000"/>
            <a:headEnd/>
            <a:tailEnd/>
          </a:ln>
        </p:spPr>
      </p:pic>
      <p:pic>
        <p:nvPicPr>
          <p:cNvPr id="64515" name="Picture 6"/>
          <p:cNvPicPr>
            <a:picLocks noChangeAspect="1"/>
          </p:cNvPicPr>
          <p:nvPr/>
        </p:nvPicPr>
        <p:blipFill>
          <a:blip r:embed="rId4" cstate="print"/>
          <a:srcRect/>
          <a:stretch>
            <a:fillRect/>
          </a:stretch>
        </p:blipFill>
        <p:spPr bwMode="auto">
          <a:xfrm>
            <a:off x="4419600" y="2438400"/>
            <a:ext cx="3886200" cy="3359150"/>
          </a:xfrm>
          <a:prstGeom prst="rect">
            <a:avLst/>
          </a:prstGeom>
          <a:noFill/>
          <a:ln w="9525">
            <a:noFill/>
            <a:miter lim="800000"/>
            <a:headEnd/>
            <a:tailEnd/>
          </a:ln>
        </p:spPr>
      </p:pic>
      <p:pic>
        <p:nvPicPr>
          <p:cNvPr id="64516" name="Picture 7"/>
          <p:cNvPicPr>
            <a:picLocks noChangeAspect="1"/>
          </p:cNvPicPr>
          <p:nvPr/>
        </p:nvPicPr>
        <p:blipFill>
          <a:blip r:embed="rId5" cstate="print"/>
          <a:srcRect/>
          <a:stretch>
            <a:fillRect/>
          </a:stretch>
        </p:blipFill>
        <p:spPr bwMode="auto">
          <a:xfrm>
            <a:off x="914400" y="2590800"/>
            <a:ext cx="2743200" cy="295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5"/>
          <p:cNvPicPr>
            <a:picLocks noChangeAspect="1"/>
          </p:cNvPicPr>
          <p:nvPr/>
        </p:nvPicPr>
        <p:blipFill>
          <a:blip r:embed="rId3" cstate="print"/>
          <a:srcRect/>
          <a:stretch>
            <a:fillRect/>
          </a:stretch>
        </p:blipFill>
        <p:spPr bwMode="auto">
          <a:xfrm>
            <a:off x="1752600" y="187325"/>
            <a:ext cx="6248400" cy="6638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err="1" smtClean="0"/>
              <a:t>www.concretepipe.org</a:t>
            </a:r>
            <a:endParaRPr lang="en-US" dirty="0"/>
          </a:p>
        </p:txBody>
      </p:sp>
      <p:sp>
        <p:nvSpPr>
          <p:cNvPr id="68610" name="Title 1"/>
          <p:cNvSpPr>
            <a:spLocks noGrp="1"/>
          </p:cNvSpPr>
          <p:nvPr>
            <p:ph type="title" idx="4294967295"/>
          </p:nvPr>
        </p:nvSpPr>
        <p:spPr>
          <a:xfrm>
            <a:off x="1828800" y="533400"/>
            <a:ext cx="7315200" cy="760413"/>
          </a:xfrm>
        </p:spPr>
        <p:txBody>
          <a:bodyPr/>
          <a:lstStyle/>
          <a:p>
            <a:r>
              <a:rPr lang="en-US" smtClean="0">
                <a:ea typeface="ＭＳ Ｐゴシック" pitchFamily="34" charset="-128"/>
              </a:rPr>
              <a:t>Physical Connection</a:t>
            </a:r>
          </a:p>
        </p:txBody>
      </p:sp>
      <p:pic>
        <p:nvPicPr>
          <p:cNvPr id="68611" name="Picture 2"/>
          <p:cNvPicPr>
            <a:picLocks noChangeAspect="1"/>
          </p:cNvPicPr>
          <p:nvPr/>
        </p:nvPicPr>
        <p:blipFill>
          <a:blip r:embed="rId3" cstate="print"/>
          <a:srcRect/>
          <a:stretch>
            <a:fillRect/>
          </a:stretch>
        </p:blipFill>
        <p:spPr bwMode="auto">
          <a:xfrm>
            <a:off x="5715000" y="1981200"/>
            <a:ext cx="3124200" cy="4419600"/>
          </a:xfrm>
          <a:prstGeom prst="rect">
            <a:avLst/>
          </a:prstGeom>
          <a:noFill/>
          <a:ln w="9525">
            <a:noFill/>
            <a:miter lim="800000"/>
            <a:headEnd/>
            <a:tailEnd/>
          </a:ln>
        </p:spPr>
      </p:pic>
      <p:pic>
        <p:nvPicPr>
          <p:cNvPr id="68612" name="Picture 1"/>
          <p:cNvPicPr>
            <a:picLocks noChangeAspect="1"/>
          </p:cNvPicPr>
          <p:nvPr/>
        </p:nvPicPr>
        <p:blipFill>
          <a:blip r:embed="rId4" cstate="print"/>
          <a:srcRect/>
          <a:stretch>
            <a:fillRect/>
          </a:stretch>
        </p:blipFill>
        <p:spPr bwMode="auto">
          <a:xfrm>
            <a:off x="228600" y="1981200"/>
            <a:ext cx="4876800" cy="429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www.concrete-pipe.org</a:t>
            </a:r>
            <a:endParaRPr lang="en-US"/>
          </a:p>
        </p:txBody>
      </p:sp>
      <p:pic>
        <p:nvPicPr>
          <p:cNvPr id="70658" name="Picture 5" descr="DSCF0372"/>
          <p:cNvPicPr>
            <a:picLocks noChangeAspect="1" noChangeArrowheads="1"/>
          </p:cNvPicPr>
          <p:nvPr/>
        </p:nvPicPr>
        <p:blipFill>
          <a:blip r:embed="rId2" cstate="print"/>
          <a:srcRect/>
          <a:stretch>
            <a:fillRect/>
          </a:stretch>
        </p:blipFill>
        <p:spPr bwMode="auto">
          <a:xfrm>
            <a:off x="2057400" y="1676400"/>
            <a:ext cx="5308600" cy="5026025"/>
          </a:xfrm>
          <a:prstGeom prst="rect">
            <a:avLst/>
          </a:prstGeom>
          <a:noFill/>
          <a:ln w="38100">
            <a:solidFill>
              <a:srgbClr val="000000"/>
            </a:solidFill>
            <a:miter lim="800000"/>
            <a:headEnd/>
            <a:tailEnd/>
          </a:ln>
        </p:spPr>
      </p:pic>
      <p:sp>
        <p:nvSpPr>
          <p:cNvPr id="8" name="Title 1"/>
          <p:cNvSpPr txBox="1">
            <a:spLocks/>
          </p:cNvSpPr>
          <p:nvPr/>
        </p:nvSpPr>
        <p:spPr bwMode="auto">
          <a:xfrm>
            <a:off x="762000" y="228600"/>
            <a:ext cx="7620000" cy="685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600" b="1">
                <a:solidFill>
                  <a:srgbClr val="F08F49"/>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algn="ctr">
              <a:defRPr/>
            </a:pPr>
            <a:r>
              <a:rPr lang="en-US" kern="0" dirty="0" smtClean="0"/>
              <a:t>Mortar/Grouted Connection</a:t>
            </a:r>
            <a:endParaRPr lang="en-US" kern="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p:cNvPicPr>
            <a:picLocks noChangeAspect="1"/>
          </p:cNvPicPr>
          <p:nvPr/>
        </p:nvPicPr>
        <p:blipFill>
          <a:blip r:embed="rId3" cstate="print"/>
          <a:srcRect/>
          <a:stretch>
            <a:fillRect/>
          </a:stretch>
        </p:blipFill>
        <p:spPr bwMode="auto">
          <a:xfrm>
            <a:off x="5181600" y="2819400"/>
            <a:ext cx="3581400" cy="4033838"/>
          </a:xfrm>
          <a:prstGeom prst="rect">
            <a:avLst/>
          </a:prstGeom>
          <a:noFill/>
          <a:ln w="9525">
            <a:noFill/>
            <a:miter lim="800000"/>
            <a:headEnd/>
            <a:tailEnd/>
          </a:ln>
        </p:spPr>
      </p:pic>
      <p:pic>
        <p:nvPicPr>
          <p:cNvPr id="71682" name="Picture 2"/>
          <p:cNvPicPr>
            <a:picLocks noChangeAspect="1"/>
          </p:cNvPicPr>
          <p:nvPr/>
        </p:nvPicPr>
        <p:blipFill>
          <a:blip r:embed="rId4" cstate="print"/>
          <a:srcRect/>
          <a:stretch>
            <a:fillRect/>
          </a:stretch>
        </p:blipFill>
        <p:spPr bwMode="auto">
          <a:xfrm>
            <a:off x="1066800" y="2819400"/>
            <a:ext cx="3352800" cy="3686175"/>
          </a:xfrm>
          <a:prstGeom prst="rect">
            <a:avLst/>
          </a:prstGeom>
          <a:noFill/>
          <a:ln w="9525">
            <a:noFill/>
            <a:miter lim="800000"/>
            <a:headEnd/>
            <a:tailEnd/>
          </a:ln>
        </p:spPr>
      </p:pic>
      <p:sp>
        <p:nvSpPr>
          <p:cNvPr id="7" name="Title 1"/>
          <p:cNvSpPr txBox="1">
            <a:spLocks/>
          </p:cNvSpPr>
          <p:nvPr/>
        </p:nvSpPr>
        <p:spPr bwMode="auto">
          <a:xfrm>
            <a:off x="762000" y="228600"/>
            <a:ext cx="7620000" cy="685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600" b="1">
                <a:solidFill>
                  <a:srgbClr val="F08F49"/>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08F49"/>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algn="ctr">
              <a:defRPr/>
            </a:pPr>
            <a:r>
              <a:rPr lang="en-US" kern="0" dirty="0" smtClean="0"/>
              <a:t>Booted Connectors</a:t>
            </a:r>
            <a:endParaRPr lang="en-US" kern="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CPA Master Title">
  <a:themeElements>
    <a:clrScheme name="ACPA Mast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CPA Master Tit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ACPA Mast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PA Master 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PA Master 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PA Master 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PA Master 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PA Master 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PA Master Titl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PA Master 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PA Master 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PA Master 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PA Master 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PA Master 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CPA Subsection Master">
  <a:themeElements>
    <a:clrScheme name="1_ACPA Subsectio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ACPA Subsection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ACPA Subsectio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CPA Subsection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CPA Subsection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ACPA Subsection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ACPA Subsection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ACPA Subsection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ACPA Subsection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ACPA Subsection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ACPA Subsection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ACPA Subsection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ACPA Subsection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ACPA Subsection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CPA Alternate Image Master">
  <a:themeElements>
    <a:clrScheme name="ACPA Alternate Imag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CPA Alternate Imag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ACPA Alternate Imag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PA Alternate Imag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PA Alternate Imag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PA Alternate Imag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PA Alternate Imag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PA Alternate Imag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PA Alternate Imag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PA Alternate Imag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PA Alternate Imag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PA Alternate Imag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PA Alternate Imag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PA Alternate Imag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ACPA Subsection Master">
  <a:themeElements>
    <a:clrScheme name="2_ACPA Subsectio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ACPA Subsection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2_ACPA Subsectio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ACPA Subsection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ACPA Subsection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ACPA Subsection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ACPA Subsection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ACPA Subsection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ACPA Subsection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ACPA Subsection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ACPA Subsection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ACPA Subsection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ACPA Subsection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ACPA Subsection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11473</TotalTime>
  <Words>2285</Words>
  <Application>Microsoft Macintosh PowerPoint</Application>
  <PresentationFormat>On-screen Show (4:3)</PresentationFormat>
  <Paragraphs>281</Paragraphs>
  <Slides>47</Slides>
  <Notes>37</Notes>
  <HiddenSlides>22</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47</vt:i4>
      </vt:variant>
    </vt:vector>
  </HeadingPairs>
  <TitlesOfParts>
    <vt:vector size="55" baseType="lpstr">
      <vt:lpstr>ＭＳ Ｐゴシック</vt:lpstr>
      <vt:lpstr>Wingdings</vt:lpstr>
      <vt:lpstr>Arial</vt:lpstr>
      <vt:lpstr>ACPA Master Title</vt:lpstr>
      <vt:lpstr>1_ACPA Subsection Master</vt:lpstr>
      <vt:lpstr>ACPA Alternate Image Master</vt:lpstr>
      <vt:lpstr>2_ACPA Subsection Master</vt:lpstr>
      <vt:lpstr>3_Default Design</vt:lpstr>
      <vt:lpstr>Installation and Inspection of Concrete Pipe</vt:lpstr>
      <vt:lpstr>Agenda</vt:lpstr>
      <vt:lpstr>PowerPoint Presentation</vt:lpstr>
      <vt:lpstr>Scope    Connecting a Pipe to a Structure</vt:lpstr>
      <vt:lpstr>PowerPoint Presentation</vt:lpstr>
      <vt:lpstr>PowerPoint Presentation</vt:lpstr>
      <vt:lpstr>Physical Connection</vt:lpstr>
      <vt:lpstr>PowerPoint Presentation</vt:lpstr>
      <vt:lpstr>PowerPoint Presentation</vt:lpstr>
      <vt:lpstr>PowerPoint Presentation</vt:lpstr>
      <vt:lpstr>PowerPoint Presentation</vt:lpstr>
      <vt:lpstr>Challenges</vt:lpstr>
      <vt:lpstr>PowerPoint Presentation</vt:lpstr>
      <vt:lpstr>PowerPoint Presentation</vt:lpstr>
      <vt:lpstr>PowerPoint Presentation</vt:lpstr>
      <vt:lpstr>PowerPoint Presentation</vt:lpstr>
      <vt:lpstr>PowerPoint Presentation</vt:lpstr>
      <vt:lpstr>PowerPoint Presentation</vt:lpstr>
      <vt:lpstr>Sizing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Connections to Structures</vt:lpstr>
      <vt:lpstr>Type and Shape of Structure</vt:lpstr>
      <vt:lpstr>PowerPoint Presentation</vt:lpstr>
      <vt:lpstr>End Sections</vt:lpstr>
      <vt:lpstr>Tie Bars</vt:lpstr>
      <vt:lpstr>Fittings</vt:lpstr>
      <vt:lpstr>Fittings</vt:lpstr>
      <vt:lpstr>PowerPoint Presentation</vt:lpstr>
      <vt:lpstr>PowerPoint Presentation</vt:lpstr>
      <vt:lpstr>PowerPoint Presentation</vt:lpstr>
      <vt:lpstr>PowerPoint Presentation</vt:lpstr>
      <vt:lpstr>PowerPoint Presentation</vt:lpstr>
      <vt:lpstr>Connections to Structures</vt:lpstr>
      <vt:lpstr>PowerPoint Presentation</vt:lpstr>
      <vt:lpstr>Headwalls</vt:lpstr>
      <vt:lpstr>PowerPoint Presentation</vt:lpstr>
      <vt:lpstr>PowerPoint Presentation</vt:lpstr>
    </vt:vector>
  </TitlesOfParts>
  <Company>MB</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 user</dc:creator>
  <cp:lastModifiedBy>Microsoft Office User</cp:lastModifiedBy>
  <cp:revision>226</cp:revision>
  <cp:lastPrinted>2008-07-23T20:44:34Z</cp:lastPrinted>
  <dcterms:created xsi:type="dcterms:W3CDTF">2008-07-23T19:29:46Z</dcterms:created>
  <dcterms:modified xsi:type="dcterms:W3CDTF">2016-09-21T18:20:38Z</dcterms:modified>
</cp:coreProperties>
</file>