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rels" ContentType="application/vnd.openxmlformats-package.relationships+xml"/>
  <Default Extension="emf" ContentType="image/x-emf"/>
  <Default Extension="mp4" ContentType="video/mp4"/>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1"/>
  </p:notesMasterIdLst>
  <p:sldIdLst>
    <p:sldId id="259" r:id="rId2"/>
    <p:sldId id="365" r:id="rId3"/>
    <p:sldId id="353" r:id="rId4"/>
    <p:sldId id="324" r:id="rId5"/>
    <p:sldId id="354" r:id="rId6"/>
    <p:sldId id="325" r:id="rId7"/>
    <p:sldId id="363" r:id="rId8"/>
    <p:sldId id="364" r:id="rId9"/>
    <p:sldId id="345" r:id="rId10"/>
    <p:sldId id="362" r:id="rId11"/>
    <p:sldId id="360" r:id="rId12"/>
    <p:sldId id="361" r:id="rId13"/>
    <p:sldId id="358" r:id="rId14"/>
    <p:sldId id="359" r:id="rId15"/>
    <p:sldId id="296" r:id="rId16"/>
    <p:sldId id="356" r:id="rId17"/>
    <p:sldId id="346" r:id="rId18"/>
    <p:sldId id="344" r:id="rId19"/>
    <p:sldId id="290" r:id="rId20"/>
    <p:sldId id="351" r:id="rId21"/>
    <p:sldId id="278" r:id="rId22"/>
    <p:sldId id="355" r:id="rId23"/>
    <p:sldId id="323" r:id="rId24"/>
    <p:sldId id="284" r:id="rId25"/>
    <p:sldId id="350" r:id="rId26"/>
    <p:sldId id="333" r:id="rId27"/>
    <p:sldId id="291" r:id="rId28"/>
    <p:sldId id="314" r:id="rId29"/>
    <p:sldId id="313" r:id="rId30"/>
    <p:sldId id="317" r:id="rId31"/>
    <p:sldId id="320" r:id="rId32"/>
    <p:sldId id="316" r:id="rId33"/>
    <p:sldId id="318" r:id="rId34"/>
    <p:sldId id="348" r:id="rId35"/>
    <p:sldId id="349" r:id="rId36"/>
    <p:sldId id="342" r:id="rId37"/>
    <p:sldId id="267" r:id="rId38"/>
    <p:sldId id="352" r:id="rId39"/>
    <p:sldId id="332"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314">
          <p15:clr>
            <a:srgbClr val="A4A3A4"/>
          </p15:clr>
        </p15:guide>
        <p15:guide id="2" pos="11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F49"/>
    <a:srgbClr val="8B7B6D"/>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85699" autoAdjust="0"/>
  </p:normalViewPr>
  <p:slideViewPr>
    <p:cSldViewPr>
      <p:cViewPr>
        <p:scale>
          <a:sx n="137" d="100"/>
          <a:sy n="137" d="100"/>
        </p:scale>
        <p:origin x="1392" y="296"/>
      </p:cViewPr>
      <p:guideLst>
        <p:guide orient="horz" pos="3314"/>
        <p:guide pos="11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33" d="100"/>
          <a:sy n="133" d="100"/>
        </p:scale>
        <p:origin x="-237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68BF99B-E180-4128-B47B-A8A7ABE02487}" type="slidenum">
              <a:rPr lang="en-US"/>
              <a:pPr>
                <a:defRPr/>
              </a:pPr>
              <a:t>‹#›</a:t>
            </a:fld>
            <a:endParaRPr lang="en-US"/>
          </a:p>
        </p:txBody>
      </p:sp>
    </p:spTree>
    <p:extLst>
      <p:ext uri="{BB962C8B-B14F-4D97-AF65-F5344CB8AC3E}">
        <p14:creationId xmlns:p14="http://schemas.microsoft.com/office/powerpoint/2010/main" val="23513299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everyone…Pleasure</a:t>
            </a:r>
            <a:r>
              <a:rPr lang="en-US" baseline="0" dirty="0" smtClean="0"/>
              <a:t> to be with you today.  And, thanks for participating in the presentation today.  My name is </a:t>
            </a:r>
            <a:r>
              <a:rPr lang="en-US" b="1" baseline="0" dirty="0" smtClean="0"/>
              <a:t>Russell Tripp </a:t>
            </a:r>
            <a:r>
              <a:rPr lang="en-US" baseline="0" dirty="0" smtClean="0"/>
              <a:t>and I am the </a:t>
            </a:r>
            <a:r>
              <a:rPr lang="en-US" b="1" baseline="0" dirty="0" smtClean="0"/>
              <a:t>California Engineer for the CA Precast Concrete Pipe Association</a:t>
            </a:r>
            <a:r>
              <a:rPr lang="en-US" baseline="0" dirty="0" smtClean="0"/>
              <a:t>.  I support 8 precast pipe and box producers As we walk through my series of slides my goal is to continue the provide you ingredients for our recipe that lead us toward a perfect, or near perfect installation for RCP, specifically for Embedment and Backfill but w a quick review first.  However, as we all know from experience, field conditions are not always perfect.  So we have to find ways to minimize if not eliminate the </a:t>
            </a:r>
            <a:r>
              <a:rPr lang="en-US" b="1" baseline="0" dirty="0" smtClean="0"/>
              <a:t>imperfect</a:t>
            </a:r>
            <a:r>
              <a:rPr lang="en-US" baseline="0" dirty="0" smtClean="0"/>
              <a:t> conditions we encounter. To accomplish this we must identify the factors that will allow us to achieve our goal…provide a perfect or near perfect installation by….(next slide)</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1</a:t>
            </a:fld>
            <a:endParaRPr lang="en-US" dirty="0"/>
          </a:p>
        </p:txBody>
      </p:sp>
    </p:spTree>
    <p:extLst>
      <p:ext uri="{BB962C8B-B14F-4D97-AF65-F5344CB8AC3E}">
        <p14:creationId xmlns:p14="http://schemas.microsoft.com/office/powerpoint/2010/main" val="1702647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None/>
            </a:pPr>
            <a:r>
              <a:rPr lang="en-US" dirty="0"/>
              <a:t> </a:t>
            </a:r>
          </a:p>
          <a:p>
            <a:pPr marL="0" marR="0" indent="0" algn="l" defTabSz="914400" rtl="0" eaLnBrk="0" fontAlgn="base" latinLnBrk="0" hangingPunct="0">
              <a:lnSpc>
                <a:spcPct val="100000"/>
              </a:lnSpc>
              <a:spcBef>
                <a:spcPct val="30000"/>
              </a:spcBef>
              <a:spcAft>
                <a:spcPct val="0"/>
              </a:spcAft>
              <a:buClrTx/>
              <a:buSzTx/>
              <a:buFont typeface="Wingdings" pitchFamily="2" charset="2"/>
              <a:buNone/>
              <a:tabLst/>
              <a:defRPr/>
            </a:pPr>
            <a:r>
              <a:rPr lang="en-US" dirty="0" smtClean="0"/>
              <a:t>Laying pipe with</a:t>
            </a:r>
            <a:r>
              <a:rPr lang="en-US" baseline="0" dirty="0" smtClean="0"/>
              <a:t> bell end in upstream direction…Why? </a:t>
            </a:r>
            <a:r>
              <a:rPr lang="en-US" dirty="0" smtClean="0"/>
              <a:t>This helps prevent bedding material from being forced into the bell during jointing, restrains</a:t>
            </a:r>
            <a:r>
              <a:rPr lang="en-US" baseline="0" dirty="0" smtClean="0"/>
              <a:t> joint</a:t>
            </a:r>
            <a:r>
              <a:rPr lang="en-US" dirty="0" smtClean="0"/>
              <a:t> and enables easier coupling of pipe sections. </a:t>
            </a:r>
          </a:p>
          <a:p>
            <a:pPr>
              <a:buFont typeface="Wingdings" pitchFamily="2" charset="2"/>
              <a:buNone/>
            </a:pPr>
            <a:r>
              <a:rPr lang="en-US" dirty="0" smtClean="0"/>
              <a:t>“Do </a:t>
            </a:r>
            <a:r>
              <a:rPr lang="en-US" dirty="0"/>
              <a:t>not lay or embed pipe in standing or running </a:t>
            </a:r>
            <a:r>
              <a:rPr lang="en-US" dirty="0" smtClean="0"/>
              <a:t>water…or</a:t>
            </a:r>
            <a:r>
              <a:rPr lang="en-US" baseline="0" dirty="0" smtClean="0"/>
              <a:t> with animals in the trench” With no pump nearby one has to improvise for that perfect installation. Anyone want to venture a guess what these are?</a:t>
            </a:r>
            <a:endParaRPr lang="en-US" dirty="0"/>
          </a:p>
          <a:p>
            <a:pPr>
              <a:buFont typeface="Wingdings" pitchFamily="2" charset="2"/>
              <a:buNone/>
            </a:pPr>
            <a:endParaRPr lang="en-US" dirty="0"/>
          </a:p>
          <a:p>
            <a:pPr>
              <a:buFont typeface="Wingdings" pitchFamily="2" charset="2"/>
              <a:buNone/>
            </a:pPr>
            <a:endParaRPr lang="en-US" sz="900" i="1" dirty="0"/>
          </a:p>
        </p:txBody>
      </p:sp>
      <p:sp>
        <p:nvSpPr>
          <p:cNvPr id="4" name="Slide Number Placeholder 3"/>
          <p:cNvSpPr>
            <a:spLocks noGrp="1"/>
          </p:cNvSpPr>
          <p:nvPr>
            <p:ph type="sldNum" sz="quarter" idx="10"/>
          </p:nvPr>
        </p:nvSpPr>
        <p:spPr/>
        <p:txBody>
          <a:bodyPr/>
          <a:lstStyle/>
          <a:p>
            <a:pPr>
              <a:defRPr/>
            </a:pPr>
            <a:fld id="{F5ADDDE6-C964-4569-AEB7-5CEB8594B3C1}" type="slidenum">
              <a:rPr lang="en-US" smtClean="0"/>
              <a:pPr>
                <a:defRPr/>
              </a:pPr>
              <a:t>10</a:t>
            </a:fld>
            <a:endParaRPr lang="en-US"/>
          </a:p>
        </p:txBody>
      </p:sp>
    </p:spTree>
    <p:extLst>
      <p:ext uri="{BB962C8B-B14F-4D97-AF65-F5344CB8AC3E}">
        <p14:creationId xmlns:p14="http://schemas.microsoft.com/office/powerpoint/2010/main" val="1495301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u="sng" dirty="0" smtClean="0"/>
              <a:t>Soil-tight</a:t>
            </a:r>
            <a:r>
              <a:rPr lang="en-US" b="1" dirty="0" smtClean="0"/>
              <a:t> Definition (AASHTO PP 63-09)</a:t>
            </a:r>
            <a:endParaRPr lang="en-US" dirty="0" smtClean="0"/>
          </a:p>
          <a:p>
            <a:pPr lvl="0"/>
            <a:r>
              <a:rPr lang="en-US" dirty="0" smtClean="0"/>
              <a:t>A soil-tight joint does not allow sands similar</a:t>
            </a:r>
            <a:r>
              <a:rPr lang="en-US" baseline="0" dirty="0" smtClean="0"/>
              <a:t> to sugar or table salt to pass through</a:t>
            </a:r>
            <a:r>
              <a:rPr lang="en-US" dirty="0" smtClean="0"/>
              <a:t>.  Think back to the discussion in</a:t>
            </a:r>
            <a:r>
              <a:rPr lang="en-US" baseline="0" dirty="0" smtClean="0"/>
              <a:t> the Fundamentals section.</a:t>
            </a:r>
            <a:endParaRPr lang="en-US" dirty="0" smtClean="0"/>
          </a:p>
          <a:p>
            <a:r>
              <a:rPr lang="en-US" b="1" dirty="0" smtClean="0"/>
              <a:t> </a:t>
            </a:r>
            <a:endParaRPr lang="en-US" dirty="0" smtClean="0"/>
          </a:p>
          <a:p>
            <a:r>
              <a:rPr lang="en-US" b="1" u="sng" dirty="0" smtClean="0"/>
              <a:t>Silt-tight</a:t>
            </a:r>
            <a:r>
              <a:rPr lang="en-US" b="1" dirty="0" smtClean="0"/>
              <a:t>   Definition (AASHTO PP 63-09)</a:t>
            </a:r>
            <a:endParaRPr lang="en-US" dirty="0" smtClean="0"/>
          </a:p>
          <a:p>
            <a:pPr lvl="0"/>
            <a:r>
              <a:rPr lang="en-US" dirty="0" smtClean="0"/>
              <a:t>As dry</a:t>
            </a:r>
            <a:r>
              <a:rPr lang="en-US" baseline="0" dirty="0" smtClean="0"/>
              <a:t> as a baby’s bottom…</a:t>
            </a:r>
            <a:r>
              <a:rPr lang="en-US" dirty="0" smtClean="0"/>
              <a:t>A silt-tight joint would not allow fines</a:t>
            </a:r>
            <a:r>
              <a:rPr lang="en-US" baseline="0" dirty="0" smtClean="0"/>
              <a:t> as small as talcum/baby powder to pass through</a:t>
            </a:r>
            <a:endParaRPr lang="en-US" dirty="0" smtClean="0"/>
          </a:p>
          <a:p>
            <a:pPr lvl="0"/>
            <a:r>
              <a:rPr lang="en-US" dirty="0" smtClean="0"/>
              <a:t>Silt tight joints typically utilize some form of filtering or sealing component, such as a geo-textile fabric.</a:t>
            </a:r>
          </a:p>
          <a:p>
            <a:pPr lvl="0"/>
            <a:r>
              <a:rPr lang="en-US" dirty="0" smtClean="0"/>
              <a:t>Silt tight joints should pass a 2 PSIG laboratory test.</a:t>
            </a:r>
          </a:p>
          <a:p>
            <a:r>
              <a:rPr lang="en-US" dirty="0" smtClean="0"/>
              <a:t> </a:t>
            </a:r>
          </a:p>
          <a:p>
            <a:r>
              <a:rPr lang="en-US" b="1" u="sng" dirty="0" smtClean="0"/>
              <a:t>Leak Resistance</a:t>
            </a:r>
            <a:r>
              <a:rPr lang="en-US" b="1" dirty="0" smtClean="0"/>
              <a:t> Definition (AASHTO PP 63-09)</a:t>
            </a:r>
            <a:endParaRPr lang="en-US" dirty="0" smtClean="0"/>
          </a:p>
          <a:p>
            <a:pPr lvl="0"/>
            <a:r>
              <a:rPr lang="en-US" dirty="0" smtClean="0"/>
              <a:t>Leak resistance refers to a system that is not completely (100%) watertight, but maximum rate of 200 gallons/inch diameter/mile/day.</a:t>
            </a:r>
            <a:r>
              <a:rPr lang="en-US" baseline="0" dirty="0" smtClean="0"/>
              <a:t>  So for two sticks of 24” pipe, 14.5 gallons/24 hour day is allowed to leak out of them in the field.   (200gal*24” *16’/5280)</a:t>
            </a:r>
            <a:endParaRPr lang="en-US" dirty="0" smtClean="0"/>
          </a:p>
          <a:p>
            <a:r>
              <a:rPr lang="en-US" b="1" dirty="0" smtClean="0"/>
              <a:t> </a:t>
            </a:r>
            <a:endParaRPr lang="en-US" dirty="0" smtClean="0"/>
          </a:p>
          <a:p>
            <a:r>
              <a:rPr lang="en-US" b="1" u="sng" dirty="0" smtClean="0"/>
              <a:t>Water-tightness</a:t>
            </a:r>
            <a:r>
              <a:rPr lang="en-US" b="1" dirty="0" smtClean="0"/>
              <a:t> Definition (AASHTO PP 63-09)</a:t>
            </a:r>
            <a:endParaRPr lang="en-US" dirty="0" smtClean="0"/>
          </a:p>
          <a:p>
            <a:pPr lvl="0"/>
            <a:r>
              <a:rPr lang="en-US" dirty="0" smtClean="0"/>
              <a:t>Water-tightness refers to a system that has zero leakage or infiltration</a:t>
            </a:r>
            <a:r>
              <a:rPr lang="en-US" baseline="0" dirty="0" smtClean="0"/>
              <a:t> and </a:t>
            </a:r>
            <a:r>
              <a:rPr lang="en-US" dirty="0" smtClean="0"/>
              <a:t>typically utilize a resilient rubber seal of some type, and are capable of passing a laboratory hydrostatic pressure and vacuum test of at least (10.8 PSI) without leakage.</a:t>
            </a:r>
          </a:p>
          <a:p>
            <a:r>
              <a:rPr lang="en-US" dirty="0" smtClean="0"/>
              <a:t>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77BEFA93-2153-4A14-9276-15D10609AE4E}" type="slidenum">
              <a:rPr lang="en-US" smtClean="0"/>
              <a:pPr>
                <a:defRPr/>
              </a:pPr>
              <a:t>11</a:t>
            </a:fld>
            <a:endParaRPr lang="en-US"/>
          </a:p>
        </p:txBody>
      </p:sp>
    </p:spTree>
    <p:extLst>
      <p:ext uri="{BB962C8B-B14F-4D97-AF65-F5344CB8AC3E}">
        <p14:creationId xmlns:p14="http://schemas.microsoft.com/office/powerpoint/2010/main" val="1686538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Equalize the rubber gasket stretch by running a smooth, round object (such as a screwdriver shaft), inserted between gasket and spigot, around the entire circumference several times. Unequal stretch could cause bunching of gasket and may cause leaks in the joint or crack the bell. I</a:t>
            </a:r>
            <a:r>
              <a:rPr lang="en-US" baseline="0" dirty="0" smtClean="0"/>
              <a:t> have a question…When installing a gasket in the field, is it best to install from top down or bottom up?  Pause………………Unless you don’t value your face, then bottom up :=}</a:t>
            </a:r>
            <a:endParaRPr lang="en-US" dirty="0"/>
          </a:p>
        </p:txBody>
      </p:sp>
      <p:sp>
        <p:nvSpPr>
          <p:cNvPr id="4" name="Slide Number Placeholder 3"/>
          <p:cNvSpPr>
            <a:spLocks noGrp="1"/>
          </p:cNvSpPr>
          <p:nvPr>
            <p:ph type="sldNum" sz="quarter" idx="10"/>
          </p:nvPr>
        </p:nvSpPr>
        <p:spPr/>
        <p:txBody>
          <a:bodyPr/>
          <a:lstStyle/>
          <a:p>
            <a:pPr>
              <a:defRPr/>
            </a:pPr>
            <a:fld id="{77BEFA93-2153-4A14-9276-15D10609AE4E}" type="slidenum">
              <a:rPr lang="en-US" smtClean="0"/>
              <a:pPr>
                <a:defRPr/>
              </a:pPr>
              <a:t>12</a:t>
            </a:fld>
            <a:endParaRPr lang="en-US"/>
          </a:p>
        </p:txBody>
      </p:sp>
    </p:spTree>
    <p:extLst>
      <p:ext uri="{BB962C8B-B14F-4D97-AF65-F5344CB8AC3E}">
        <p14:creationId xmlns:p14="http://schemas.microsoft.com/office/powerpoint/2010/main" val="102401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We are all familiar with the saying </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A chain is only as strong as its weakest link</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  If one step or phase in a system fails the whole system is at risk of failure.  A pipe line system is no different.  It is important to review the system from beginning to end.  Find the weak link or links and work to strengthen them.  </a:t>
            </a:r>
          </a:p>
        </p:txBody>
      </p:sp>
      <p:sp>
        <p:nvSpPr>
          <p:cNvPr id="4" name="Slide Number Placeholder 3"/>
          <p:cNvSpPr>
            <a:spLocks noGrp="1"/>
          </p:cNvSpPr>
          <p:nvPr>
            <p:ph type="sldNum" sz="quarter" idx="5"/>
          </p:nvPr>
        </p:nvSpPr>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849E527-AD89-49DB-BBF4-E4E9DD7F7C66}" type="slidenum">
              <a:rPr lang="en-US" sz="1200"/>
              <a:pPr/>
              <a:t>13</a:t>
            </a:fld>
            <a:endParaRPr lang="en-US" sz="1200"/>
          </a:p>
        </p:txBody>
      </p:sp>
    </p:spTree>
    <p:extLst>
      <p:ext uri="{BB962C8B-B14F-4D97-AF65-F5344CB8AC3E}">
        <p14:creationId xmlns:p14="http://schemas.microsoft.com/office/powerpoint/2010/main" val="664661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As with most things, none of the methods of connecting pipe to structures is perfect.  Each has pro</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s and con</a:t>
            </a:r>
            <a:r>
              <a:rPr lang="en-US" altLang="en-US" smtClean="0">
                <a:latin typeface="Arial" pitchFamily="34" charset="0"/>
                <a:ea typeface="ＭＳ Ｐゴシック" pitchFamily="34" charset="-128"/>
              </a:rPr>
              <a:t>’</a:t>
            </a:r>
            <a:r>
              <a:rPr lang="en-US" smtClean="0">
                <a:latin typeface="Arial" pitchFamily="34" charset="0"/>
                <a:ea typeface="ＭＳ Ｐゴシック" pitchFamily="34" charset="-128"/>
              </a:rPr>
              <a:t>s and can be dependent on the application and pipe type.</a:t>
            </a:r>
          </a:p>
        </p:txBody>
      </p:sp>
      <p:sp>
        <p:nvSpPr>
          <p:cNvPr id="4" name="Slide Number Placeholder 3"/>
          <p:cNvSpPr>
            <a:spLocks noGrp="1"/>
          </p:cNvSpPr>
          <p:nvPr>
            <p:ph type="sldNum" sz="quarter" idx="5"/>
          </p:nvPr>
        </p:nvSpPr>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BB31C88-2FA9-4A4A-BA67-4FF32226D8AC}" type="slidenum">
              <a:rPr lang="en-US" sz="1200"/>
              <a:pPr/>
              <a:t>14</a:t>
            </a:fld>
            <a:endParaRPr lang="en-US" sz="1200"/>
          </a:p>
        </p:txBody>
      </p:sp>
    </p:spTree>
    <p:extLst>
      <p:ext uri="{BB962C8B-B14F-4D97-AF65-F5344CB8AC3E}">
        <p14:creationId xmlns:p14="http://schemas.microsoft.com/office/powerpoint/2010/main" val="1908239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5637D0D2-BD36-45D0-99A4-D14AA272EDDE}" type="slidenum">
              <a:rPr lang="en-US" smtClean="0"/>
              <a:pPr/>
              <a:t>15</a:t>
            </a:fld>
            <a:endParaRPr lang="en-US" dirty="0"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r>
              <a:rPr lang="en-US" dirty="0" smtClean="0"/>
              <a:t>And that</a:t>
            </a:r>
            <a:r>
              <a:rPr lang="en-US" baseline="0" dirty="0" smtClean="0"/>
              <a:t> will lead us to a </a:t>
            </a:r>
            <a:r>
              <a:rPr lang="en-US" dirty="0" smtClean="0"/>
              <a:t>buried Pipeline…(read above) we move forward in our perfect world we begin</a:t>
            </a:r>
            <a:r>
              <a:rPr lang="en-US" baseline="0" dirty="0" smtClean="0"/>
              <a:t> to see that to get to that perfect long-term installation we have to have a conduit and structure that becomes our buried pipe… Soil and Pipe are mutually dependent on each other to provide a sound structurally buried pipeline.  However, there are some fundamental differences between the soil dependency for this rigid pipe here and </a:t>
            </a:r>
            <a:r>
              <a:rPr lang="en-US" baseline="0" dirty="0" err="1" smtClean="0"/>
              <a:t>and</a:t>
            </a:r>
            <a:r>
              <a:rPr lang="en-US" baseline="0" dirty="0" smtClean="0"/>
              <a:t> a flexible pipe…but I’ll talk about later. </a:t>
            </a:r>
            <a:endParaRPr lang="en-US" dirty="0" smtClean="0"/>
          </a:p>
        </p:txBody>
      </p:sp>
    </p:spTree>
    <p:extLst>
      <p:ext uri="{BB962C8B-B14F-4D97-AF65-F5344CB8AC3E}">
        <p14:creationId xmlns:p14="http://schemas.microsoft.com/office/powerpoint/2010/main" val="126345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Arial" charset="0"/>
                <a:ea typeface="+mn-ea"/>
                <a:cs typeface="+mn-cs"/>
              </a:rPr>
              <a:t>The Unified Soil Classification System (USCS) seems to be the most commonly used in the construction industry. But the real point here is regardless of the Standards that are used we have to be able to determine what the various soil properties are for a successful installation.  So why do we keep keep droning on about soil? </a:t>
            </a:r>
            <a:r>
              <a:rPr lang="en-US" sz="1200" b="1" kern="1200" baseline="0" dirty="0" smtClean="0">
                <a:solidFill>
                  <a:schemeClr val="tx1"/>
                </a:solidFill>
                <a:latin typeface="Arial" charset="0"/>
                <a:ea typeface="+mn-ea"/>
                <a:cs typeface="+mn-cs"/>
              </a:rPr>
              <a:t>Because pipe and soil are co-dependent to create a buried pipeline structure.  This will be on the test. </a:t>
            </a:r>
            <a:r>
              <a:rPr lang="en-US" sz="1200" b="0" kern="1200" baseline="0" dirty="0" smtClean="0">
                <a:solidFill>
                  <a:schemeClr val="tx1"/>
                </a:solidFill>
                <a:latin typeface="Arial" charset="0"/>
                <a:ea typeface="+mn-ea"/>
                <a:cs typeface="+mn-cs"/>
              </a:rPr>
              <a:t>But we typically see conservative designs where the pipe takes more load than having to depend on the unknown soil situations that may be encountered.  As Tryg mentioned in Fundamentals we call it a TYPE III Bedding Design.  We see an example later</a:t>
            </a:r>
            <a:endParaRPr lang="en-US" b="0" dirty="0" smtClean="0"/>
          </a:p>
          <a:p>
            <a:r>
              <a:rPr lang="en-US" sz="1200" kern="1200" baseline="0" dirty="0" smtClean="0">
                <a:solidFill>
                  <a:schemeClr val="tx1"/>
                </a:solidFill>
                <a:latin typeface="Arial"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16</a:t>
            </a:fld>
            <a:endParaRPr lang="en-US" dirty="0"/>
          </a:p>
        </p:txBody>
      </p:sp>
    </p:spTree>
    <p:extLst>
      <p:ext uri="{BB962C8B-B14F-4D97-AF65-F5344CB8AC3E}">
        <p14:creationId xmlns:p14="http://schemas.microsoft.com/office/powerpoint/2010/main" val="489781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from these pictures</a:t>
            </a:r>
            <a:r>
              <a:rPr lang="en-US" baseline="0" dirty="0" smtClean="0"/>
              <a:t> who can tell me the types of backfill materials we are looking at?  Maybe it’s clay since it is reddish, maybe it is the garden variety rich in nutrients because it is dark in color?  Probably the easiest one to identify is what?  Maybe this one (click)  Why would you not want large rocks in the backfill?</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17</a:t>
            </a:fld>
            <a:endParaRPr lang="en-US" dirty="0"/>
          </a:p>
        </p:txBody>
      </p:sp>
    </p:spTree>
    <p:extLst>
      <p:ext uri="{BB962C8B-B14F-4D97-AF65-F5344CB8AC3E}">
        <p14:creationId xmlns:p14="http://schemas.microsoft.com/office/powerpoint/2010/main" val="449523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Arial" charset="0"/>
                <a:ea typeface="+mn-ea"/>
                <a:cs typeface="+mn-cs"/>
              </a:rPr>
              <a:t>Maybe if we held it in our hand we could analyze it better…maybe not.  Or, hopefully the backfill material and in situ materials have already been identified for you by a geotechnical expert…Any in the audience?  I would add this to my </a:t>
            </a:r>
            <a:r>
              <a:rPr lang="en-US" sz="1200" b="1" kern="1200" baseline="0" dirty="0" smtClean="0">
                <a:solidFill>
                  <a:schemeClr val="tx1"/>
                </a:solidFill>
                <a:latin typeface="Arial" charset="0"/>
                <a:ea typeface="+mn-ea"/>
                <a:cs typeface="+mn-cs"/>
              </a:rPr>
              <a:t>check list </a:t>
            </a:r>
            <a:r>
              <a:rPr lang="en-US" sz="1200" kern="1200" baseline="0" dirty="0" smtClean="0">
                <a:solidFill>
                  <a:schemeClr val="tx1"/>
                </a:solidFill>
                <a:latin typeface="Arial" charset="0"/>
                <a:ea typeface="+mn-ea"/>
                <a:cs typeface="+mn-cs"/>
              </a:rPr>
              <a:t>to ensure my perfect, long-term installation.  Does anyone think this might be organic material or peat?  What would you do if it was??? Could be an obstacle for us.  The great news about a rigid pipe like RCP in situ soils that are excavated are normally suitable for backfill material.  Even better, RCP pipe can be design to address unusual soil conditions by a different design strength or “Class” of pipe</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18</a:t>
            </a:fld>
            <a:endParaRPr lang="en-US"/>
          </a:p>
        </p:txBody>
      </p:sp>
    </p:spTree>
    <p:extLst>
      <p:ext uri="{BB962C8B-B14F-4D97-AF65-F5344CB8AC3E}">
        <p14:creationId xmlns:p14="http://schemas.microsoft.com/office/powerpoint/2010/main" val="298414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09EFF996-2700-4C2D-B825-B4F5EB710DFB}" type="slidenum">
              <a:rPr lang="en-US" smtClean="0"/>
              <a:pPr/>
              <a:t>19</a:t>
            </a:fld>
            <a:endParaRPr lang="en-US" smtClean="0"/>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r>
              <a:rPr lang="en-US" dirty="0" smtClean="0"/>
              <a:t>So, we have the soil checked</a:t>
            </a:r>
            <a:r>
              <a:rPr lang="en-US" baseline="0" dirty="0" smtClean="0"/>
              <a:t> off, foundation and bedding in place and the pipe is in the ditch…But…can I achieve the proper embedment in the haunch area and backfill without considering or knowing what my trench width requirement need to be??? As you know the answer is no.  There are charts and math equations to calculate trench widths, but a fairly simply method is….(click). Read slide, then said another way for my </a:t>
            </a:r>
            <a:r>
              <a:rPr lang="en-US" b="1" baseline="0" dirty="0" smtClean="0"/>
              <a:t>check list </a:t>
            </a:r>
            <a:r>
              <a:rPr lang="en-US" baseline="0" dirty="0" smtClean="0"/>
              <a:t>is “can I get a piece of equipment and a person to operate the equipment into the trench, SAFELY, to achieved the desired compaction. More great news for concrete pipe is once you get the haunch and embedment up to the </a:t>
            </a:r>
            <a:r>
              <a:rPr lang="en-US" baseline="0" dirty="0" err="1" smtClean="0"/>
              <a:t>springline</a:t>
            </a:r>
            <a:r>
              <a:rPr lang="en-US" baseline="0" dirty="0" smtClean="0"/>
              <a:t> you can start placing backfill material over the pipe.  I’ll show you later how that differs significantly flexible pipes as to when you can bring in the backfill material.</a:t>
            </a:r>
            <a:endParaRPr lang="en-US" dirty="0" smtClean="0"/>
          </a:p>
        </p:txBody>
      </p:sp>
    </p:spTree>
    <p:extLst>
      <p:ext uri="{BB962C8B-B14F-4D97-AF65-F5344CB8AC3E}">
        <p14:creationId xmlns:p14="http://schemas.microsoft.com/office/powerpoint/2010/main" val="107978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…Will the soil and the buried structure work together? Hopefully that has already been addressed for you but maybe it needs fine tuning. Can you get soil embedment material in the trench in the haunch area to achieve proper compaction?  Getting proper compaction and validating? Getting past a few obstacles.  And, off course, protecting everyone’s interest…yours as the engineer or contractor on behalf of the ultimate owner?  Maybe w a check list</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2</a:t>
            </a:fld>
            <a:endParaRPr lang="en-US" dirty="0"/>
          </a:p>
        </p:txBody>
      </p:sp>
    </p:spTree>
    <p:extLst>
      <p:ext uri="{BB962C8B-B14F-4D97-AF65-F5344CB8AC3E}">
        <p14:creationId xmlns:p14="http://schemas.microsoft.com/office/powerpoint/2010/main" val="118049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t>
            </a:r>
            <a:r>
              <a:rPr lang="en-US" baseline="0" dirty="0" smtClean="0"/>
              <a:t> there anything in this picture that might prohibit a perfect installation?  Bedding? Trench width, compaction which we will talk more about later.  Is there a way to get into the trench to properly compact the material?  Wonder if the folks in the back of the picture are having a similar discussion. What might be a solution to ensure a proper installation in this situation?  Where might you commonly encounter this situation?  This looks fairly rural…Maybe the use of flowable fill.  Any other thoughts?</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20</a:t>
            </a:fld>
            <a:endParaRPr lang="en-US"/>
          </a:p>
        </p:txBody>
      </p:sp>
    </p:spTree>
    <p:extLst>
      <p:ext uri="{BB962C8B-B14F-4D97-AF65-F5344CB8AC3E}">
        <p14:creationId xmlns:p14="http://schemas.microsoft.com/office/powerpoint/2010/main" val="1666315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ADC5E4-DED3-4AD7-B773-07EDDBC63F24}" type="slidenum">
              <a:rPr lang="en-US"/>
              <a:pPr/>
              <a:t>21</a:t>
            </a:fld>
            <a:endParaRPr lang="en-US"/>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r>
              <a:rPr lang="en-US" dirty="0" smtClean="0"/>
              <a:t>Most undisturbed native</a:t>
            </a:r>
            <a:r>
              <a:rPr lang="en-US" baseline="0" dirty="0" smtClean="0"/>
              <a:t> soils are stable. And with the previous slide the soil tends to have a great deal of stiffness like this picture where the soil is not caving into the ditch.  When you do have stable native soil you will typically have more success toward that perfect installation.</a:t>
            </a:r>
            <a:endParaRPr lang="en-US" dirty="0"/>
          </a:p>
        </p:txBody>
      </p:sp>
    </p:spTree>
    <p:extLst>
      <p:ext uri="{BB962C8B-B14F-4D97-AF65-F5344CB8AC3E}">
        <p14:creationId xmlns:p14="http://schemas.microsoft.com/office/powerpoint/2010/main" val="783042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are examples of what will ensure</a:t>
            </a:r>
            <a:r>
              <a:rPr lang="en-US" baseline="0" dirty="0" smtClean="0"/>
              <a:t> a perfect successful long-term installation. I would call these ideal and very easy to get soil into the haunch area and compact properly.</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22</a:t>
            </a:fld>
            <a:endParaRPr lang="en-US"/>
          </a:p>
        </p:txBody>
      </p:sp>
    </p:spTree>
    <p:extLst>
      <p:ext uri="{BB962C8B-B14F-4D97-AF65-F5344CB8AC3E}">
        <p14:creationId xmlns:p14="http://schemas.microsoft.com/office/powerpoint/2010/main" val="819525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a:t>
            </a:r>
            <a:r>
              <a:rPr lang="en-US" b="1" baseline="0" dirty="0" err="1" smtClean="0"/>
              <a:t>ck</a:t>
            </a:r>
            <a:r>
              <a:rPr lang="en-US" b="1" baseline="0" dirty="0" smtClean="0"/>
              <a:t> List </a:t>
            </a:r>
            <a:r>
              <a:rPr lang="en-US" baseline="0" dirty="0" smtClean="0"/>
              <a:t>item is </a:t>
            </a:r>
            <a:r>
              <a:rPr lang="en-US" dirty="0" smtClean="0"/>
              <a:t>Embedment</a:t>
            </a:r>
            <a:r>
              <a:rPr lang="en-US" baseline="0" dirty="0" smtClean="0"/>
              <a:t> material should be placed evenly along the trench and equally on both sides of the pipe in order to maintain alignment and proper compaction.  If you dumped a large mass of material only on one side you could cause some movement but typically RCP easily retains it’s alignment during installation. But if you work really hard at it you can move the pipe :=} </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23</a:t>
            </a:fld>
            <a:endParaRPr lang="en-US"/>
          </a:p>
        </p:txBody>
      </p:sp>
    </p:spTree>
    <p:extLst>
      <p:ext uri="{BB962C8B-B14F-4D97-AF65-F5344CB8AC3E}">
        <p14:creationId xmlns:p14="http://schemas.microsoft.com/office/powerpoint/2010/main" val="1953408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mn-cs"/>
              </a:rPr>
              <a:t>This is a very good example of the proper trench width</a:t>
            </a:r>
            <a:r>
              <a:rPr lang="en-US" sz="1200" kern="1200" baseline="0" dirty="0" smtClean="0">
                <a:solidFill>
                  <a:schemeClr val="tx1"/>
                </a:solidFill>
                <a:latin typeface="Arial" charset="0"/>
                <a:ea typeface="+mn-ea"/>
                <a:cs typeface="+mn-cs"/>
              </a:rPr>
              <a:t> and proper equipment to </a:t>
            </a:r>
            <a:r>
              <a:rPr lang="en-US" sz="1200" kern="1200" dirty="0" smtClean="0">
                <a:solidFill>
                  <a:schemeClr val="tx1"/>
                </a:solidFill>
                <a:latin typeface="Arial" charset="0"/>
                <a:ea typeface="+mn-ea"/>
                <a:cs typeface="+mn-cs"/>
              </a:rPr>
              <a:t>compact the embedment material.  Another </a:t>
            </a:r>
            <a:r>
              <a:rPr lang="en-US" sz="1200" b="1" kern="1200" dirty="0" smtClean="0">
                <a:solidFill>
                  <a:srgbClr val="FF0000"/>
                </a:solidFill>
                <a:latin typeface="Arial" charset="0"/>
                <a:ea typeface="+mn-ea"/>
                <a:cs typeface="+mn-cs"/>
              </a:rPr>
              <a:t>good check list item </a:t>
            </a:r>
            <a:r>
              <a:rPr lang="en-US" sz="1200" kern="1200" dirty="0" smtClean="0">
                <a:solidFill>
                  <a:schemeClr val="tx1"/>
                </a:solidFill>
                <a:latin typeface="Arial" charset="0"/>
                <a:ea typeface="+mn-ea"/>
                <a:cs typeface="+mn-cs"/>
              </a:rPr>
              <a:t>is</a:t>
            </a:r>
            <a:r>
              <a:rPr lang="en-US" sz="1200" kern="1200" baseline="0" dirty="0" smtClean="0">
                <a:solidFill>
                  <a:schemeClr val="tx1"/>
                </a:solidFill>
                <a:latin typeface="Arial" charset="0"/>
                <a:ea typeface="+mn-ea"/>
                <a:cs typeface="+mn-cs"/>
              </a:rPr>
              <a:t> to determine if the proper installation procedures are being followed to avoid not only improper installation but unnecessary liability.  </a:t>
            </a:r>
            <a:r>
              <a:rPr lang="en-US" sz="1200" kern="1200" dirty="0" smtClean="0">
                <a:solidFill>
                  <a:schemeClr val="tx1"/>
                </a:solidFill>
                <a:latin typeface="Arial" charset="0"/>
                <a:ea typeface="+mn-ea"/>
                <a:cs typeface="+mn-cs"/>
              </a:rPr>
              <a:t>The best rule of thumb is to make sure the plans follow the MANUFACTURER’s and/or NATIONAL</a:t>
            </a:r>
            <a:r>
              <a:rPr lang="en-US" sz="1200" kern="1200" baseline="0" dirty="0" smtClean="0">
                <a:solidFill>
                  <a:schemeClr val="tx1"/>
                </a:solidFill>
                <a:latin typeface="Arial" charset="0"/>
                <a:ea typeface="+mn-ea"/>
                <a:cs typeface="+mn-cs"/>
              </a:rPr>
              <a:t> STANDARDS. </a:t>
            </a:r>
            <a:endParaRPr lang="en-US" sz="1200" kern="1200" dirty="0" smtClean="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24</a:t>
            </a:fld>
            <a:endParaRPr lang="en-US"/>
          </a:p>
        </p:txBody>
      </p:sp>
    </p:spTree>
    <p:extLst>
      <p:ext uri="{BB962C8B-B14F-4D97-AF65-F5344CB8AC3E}">
        <p14:creationId xmlns:p14="http://schemas.microsoft.com/office/powerpoint/2010/main" val="203101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defTabSz="914775">
              <a:defRPr sz="2400">
                <a:solidFill>
                  <a:schemeClr val="tx1"/>
                </a:solidFill>
                <a:latin typeface="Arial" charset="0"/>
              </a:defRPr>
            </a:lvl1pPr>
            <a:lvl2pPr marL="728087" indent="-280034" defTabSz="914775">
              <a:defRPr sz="2400">
                <a:solidFill>
                  <a:schemeClr val="tx1"/>
                </a:solidFill>
                <a:latin typeface="Arial" charset="0"/>
              </a:defRPr>
            </a:lvl2pPr>
            <a:lvl3pPr marL="1120133" indent="-224027" defTabSz="914775">
              <a:defRPr sz="2400">
                <a:solidFill>
                  <a:schemeClr val="tx1"/>
                </a:solidFill>
                <a:latin typeface="Arial" charset="0"/>
              </a:defRPr>
            </a:lvl3pPr>
            <a:lvl4pPr marL="1568186" indent="-224027" defTabSz="914775">
              <a:defRPr sz="2400">
                <a:solidFill>
                  <a:schemeClr val="tx1"/>
                </a:solidFill>
                <a:latin typeface="Arial" charset="0"/>
              </a:defRPr>
            </a:lvl4pPr>
            <a:lvl5pPr marL="2016239" indent="-224027" defTabSz="914775">
              <a:defRPr sz="2400">
                <a:solidFill>
                  <a:schemeClr val="tx1"/>
                </a:solidFill>
                <a:latin typeface="Arial" charset="0"/>
              </a:defRPr>
            </a:lvl5pPr>
            <a:lvl6pPr marL="2464292" indent="-224027" defTabSz="914775" eaLnBrk="0" fontAlgn="base" hangingPunct="0">
              <a:spcBef>
                <a:spcPct val="0"/>
              </a:spcBef>
              <a:spcAft>
                <a:spcPct val="0"/>
              </a:spcAft>
              <a:defRPr sz="2400">
                <a:solidFill>
                  <a:schemeClr val="tx1"/>
                </a:solidFill>
                <a:latin typeface="Arial" charset="0"/>
              </a:defRPr>
            </a:lvl6pPr>
            <a:lvl7pPr marL="2912346" indent="-224027" defTabSz="914775" eaLnBrk="0" fontAlgn="base" hangingPunct="0">
              <a:spcBef>
                <a:spcPct val="0"/>
              </a:spcBef>
              <a:spcAft>
                <a:spcPct val="0"/>
              </a:spcAft>
              <a:defRPr sz="2400">
                <a:solidFill>
                  <a:schemeClr val="tx1"/>
                </a:solidFill>
                <a:latin typeface="Arial" charset="0"/>
              </a:defRPr>
            </a:lvl7pPr>
            <a:lvl8pPr marL="3360399" indent="-224027" defTabSz="914775" eaLnBrk="0" fontAlgn="base" hangingPunct="0">
              <a:spcBef>
                <a:spcPct val="0"/>
              </a:spcBef>
              <a:spcAft>
                <a:spcPct val="0"/>
              </a:spcAft>
              <a:defRPr sz="2400">
                <a:solidFill>
                  <a:schemeClr val="tx1"/>
                </a:solidFill>
                <a:latin typeface="Arial" charset="0"/>
              </a:defRPr>
            </a:lvl8pPr>
            <a:lvl9pPr marL="3808452" indent="-224027" defTabSz="914775" eaLnBrk="0" fontAlgn="base" hangingPunct="0">
              <a:spcBef>
                <a:spcPct val="0"/>
              </a:spcBef>
              <a:spcAft>
                <a:spcPct val="0"/>
              </a:spcAft>
              <a:defRPr sz="2400">
                <a:solidFill>
                  <a:schemeClr val="tx1"/>
                </a:solidFill>
                <a:latin typeface="Arial" charset="0"/>
              </a:defRPr>
            </a:lvl9pPr>
          </a:lstStyle>
          <a:p>
            <a:fld id="{021C0E0C-ED3D-4127-843E-FEB78F8BA963}" type="slidenum">
              <a:rPr lang="en-US" sz="1200"/>
              <a:pPr/>
              <a:t>25</a:t>
            </a:fld>
            <a:endParaRPr lang="en-US" sz="1200"/>
          </a:p>
        </p:txBody>
      </p:sp>
      <p:sp>
        <p:nvSpPr>
          <p:cNvPr id="131075" name="Rectangle 2"/>
          <p:cNvSpPr>
            <a:spLocks noGrp="1" noRot="1" noChangeAspect="1" noChangeArrowheads="1" noTextEdit="1"/>
          </p:cNvSpPr>
          <p:nvPr>
            <p:ph type="sldImg"/>
          </p:nvPr>
        </p:nvSpPr>
        <p:spPr>
          <a:xfrm>
            <a:off x="1146175" y="685800"/>
            <a:ext cx="4567238" cy="3427413"/>
          </a:xfrm>
          <a:ln/>
        </p:spPr>
      </p:sp>
      <p:sp>
        <p:nvSpPr>
          <p:cNvPr id="131076" name="Rectangle 3"/>
          <p:cNvSpPr>
            <a:spLocks noGrp="1" noChangeArrowheads="1"/>
          </p:cNvSpPr>
          <p:nvPr>
            <p:ph type="body" idx="1"/>
          </p:nvPr>
        </p:nvSpPr>
        <p:spPr>
          <a:xfrm>
            <a:off x="913470" y="4344260"/>
            <a:ext cx="5031061" cy="4113395"/>
          </a:xfrm>
          <a:noFill/>
        </p:spPr>
        <p:txBody>
          <a:bodyPr lIns="90548" tIns="45273" rIns="90548" bIns="45273"/>
          <a:lstStyle/>
          <a:p>
            <a:pPr eaLnBrk="1" hangingPunct="1"/>
            <a:r>
              <a:rPr lang="en-US" dirty="0" smtClean="0"/>
              <a:t>I talked earlier about some fundamental differences about rigid</a:t>
            </a:r>
            <a:r>
              <a:rPr lang="en-US" baseline="0" dirty="0" smtClean="0"/>
              <a:t> pipe and flexible pipe.  The key difference is between the embedment material requirements for each…</a:t>
            </a:r>
            <a:endParaRPr lang="en-US" dirty="0" smtClean="0"/>
          </a:p>
        </p:txBody>
      </p:sp>
    </p:spTree>
    <p:extLst>
      <p:ext uri="{BB962C8B-B14F-4D97-AF65-F5344CB8AC3E}">
        <p14:creationId xmlns:p14="http://schemas.microsoft.com/office/powerpoint/2010/main" val="1168336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Typically</a:t>
            </a:r>
            <a:r>
              <a:rPr lang="en-US" sz="1200" kern="1200" baseline="0" dirty="0" smtClean="0">
                <a:solidFill>
                  <a:schemeClr val="tx1"/>
                </a:solidFill>
                <a:latin typeface="Arial" charset="0"/>
                <a:ea typeface="+mn-ea"/>
                <a:cs typeface="+mn-cs"/>
              </a:rPr>
              <a:t> for flexible pipes the embedment height will end at about 6-inches to 1-foot above the pipe. The above figure is from ASTM D2321 and shows the embedment zone for a plastic pipe to be installed under this specification. </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26</a:t>
            </a:fld>
            <a:endParaRPr lang="en-US"/>
          </a:p>
        </p:txBody>
      </p:sp>
    </p:spTree>
    <p:extLst>
      <p:ext uri="{BB962C8B-B14F-4D97-AF65-F5344CB8AC3E}">
        <p14:creationId xmlns:p14="http://schemas.microsoft.com/office/powerpoint/2010/main" val="1788184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RCP, a good embedment material in the Haunch</a:t>
            </a:r>
            <a:r>
              <a:rPr lang="en-US" baseline="0" dirty="0" smtClean="0"/>
              <a:t> up </a:t>
            </a:r>
            <a:r>
              <a:rPr lang="en-US" dirty="0" smtClean="0"/>
              <a:t>to the Spring Line is King!!! Remember that the excavator bucket is not</a:t>
            </a:r>
            <a:r>
              <a:rPr lang="en-US" baseline="0" dirty="0" smtClean="0"/>
              <a:t> a pipe leveling device used to push the pipe down to grade.</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27</a:t>
            </a:fld>
            <a:endParaRPr lang="en-US"/>
          </a:p>
        </p:txBody>
      </p:sp>
    </p:spTree>
    <p:extLst>
      <p:ext uri="{BB962C8B-B14F-4D97-AF65-F5344CB8AC3E}">
        <p14:creationId xmlns:p14="http://schemas.microsoft.com/office/powerpoint/2010/main" val="2129357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Soil</a:t>
            </a:r>
            <a:r>
              <a:rPr lang="en-US" sz="1200" baseline="0" dirty="0" smtClean="0"/>
              <a:t> compaction technics are not new. And, there are a number of methods to validate compaction. (</a:t>
            </a:r>
            <a:r>
              <a:rPr lang="en-US" sz="1200" dirty="0" smtClean="0"/>
              <a:t>Soil in place is tested for in-place dry bulk density, and the result is divided by the maximum dry density to obtain a </a:t>
            </a:r>
            <a:r>
              <a:rPr lang="en-US" sz="1200" b="1" i="1" dirty="0" smtClean="0"/>
              <a:t>relative compaction</a:t>
            </a:r>
            <a:r>
              <a:rPr lang="en-US" sz="1200" dirty="0" smtClean="0"/>
              <a:t> for the soil in place.)</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28</a:t>
            </a:fld>
            <a:endParaRPr lang="en-US"/>
          </a:p>
        </p:txBody>
      </p:sp>
    </p:spTree>
    <p:extLst>
      <p:ext uri="{BB962C8B-B14F-4D97-AF65-F5344CB8AC3E}">
        <p14:creationId xmlns:p14="http://schemas.microsoft.com/office/powerpoint/2010/main" val="291617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slide)  Like this Sheep’s foot roller as I call it, there is a very wide</a:t>
            </a:r>
            <a:r>
              <a:rPr lang="en-US" baseline="0" dirty="0" smtClean="0"/>
              <a:t> variety of equipment used to achieve compaction.  But using compaction equipment can be hazardous to the storm drain’s health.  What is one thing you can do to achieve compaction in dry soils?  Add water as allowed by local project engineer, inspector, etc.</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29</a:t>
            </a:fld>
            <a:endParaRPr lang="en-US"/>
          </a:p>
        </p:txBody>
      </p:sp>
    </p:spTree>
    <p:extLst>
      <p:ext uri="{BB962C8B-B14F-4D97-AF65-F5344CB8AC3E}">
        <p14:creationId xmlns:p14="http://schemas.microsoft.com/office/powerpoint/2010/main" val="659337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those areas we will be focused on are embedment below the springline and backfill above the springline</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3</a:t>
            </a:fld>
            <a:endParaRPr lang="en-US"/>
          </a:p>
        </p:txBody>
      </p:sp>
    </p:spTree>
    <p:extLst>
      <p:ext uri="{BB962C8B-B14F-4D97-AF65-F5344CB8AC3E}">
        <p14:creationId xmlns:p14="http://schemas.microsoft.com/office/powerpoint/2010/main" val="50471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 fairly standard tools</a:t>
            </a:r>
            <a:r>
              <a:rPr lang="en-US" baseline="0" dirty="0" smtClean="0"/>
              <a:t> that all of you have seen…Which ones seem to work best for you and why? Types of soils in your area? Jetting in w water? comfort level? ease of getting in and out of trench?  Probably no wrong answers except maybe a sheep's foot on gravel and sands :=}  Maybe asked the Q?  Why would you not use the bottom machine on gravel or sand?  Will make a hole in the material…</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30</a:t>
            </a:fld>
            <a:endParaRPr lang="en-US"/>
          </a:p>
        </p:txBody>
      </p:sp>
    </p:spTree>
    <p:extLst>
      <p:ext uri="{BB962C8B-B14F-4D97-AF65-F5344CB8AC3E}">
        <p14:creationId xmlns:p14="http://schemas.microsoft.com/office/powerpoint/2010/main" val="470634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a hoe </a:t>
            </a:r>
            <a:r>
              <a:rPr lang="en-US" dirty="0" err="1" smtClean="0"/>
              <a:t>pac</a:t>
            </a:r>
            <a:r>
              <a:rPr lang="en-US" dirty="0" smtClean="0"/>
              <a:t> or that 20 ton</a:t>
            </a:r>
            <a:r>
              <a:rPr lang="en-US" baseline="0" dirty="0" smtClean="0"/>
              <a:t> dump truck with 40 tons of soil in it…ACPA and University of Texas at Arlington have also done research to validate. However site conditions and types of equipment can vary.</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31</a:t>
            </a:fld>
            <a:endParaRPr lang="en-US"/>
          </a:p>
        </p:txBody>
      </p:sp>
    </p:spTree>
    <p:extLst>
      <p:ext uri="{BB962C8B-B14F-4D97-AF65-F5344CB8AC3E}">
        <p14:creationId xmlns:p14="http://schemas.microsoft.com/office/powerpoint/2010/main" val="775988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are acceptable</a:t>
            </a:r>
            <a:r>
              <a:rPr lang="en-US" baseline="0" dirty="0" smtClean="0"/>
              <a:t> compaction results? “Whatever I can get away with.”  “Whatever the inspector feels like.”  “Whatever is most difficult for the contractor.”  “too wordy to tell on plans.”</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32</a:t>
            </a:fld>
            <a:endParaRPr lang="en-US"/>
          </a:p>
        </p:txBody>
      </p:sp>
    </p:spTree>
    <p:extLst>
      <p:ext uri="{BB962C8B-B14F-4D97-AF65-F5344CB8AC3E}">
        <p14:creationId xmlns:p14="http://schemas.microsoft.com/office/powerpoint/2010/main" val="364749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More</a:t>
            </a:r>
            <a:r>
              <a:rPr lang="en-US" sz="1200" baseline="0" dirty="0" smtClean="0"/>
              <a:t> details on compaction. As we</a:t>
            </a:r>
            <a:r>
              <a:rPr lang="en-US" sz="1200" dirty="0" smtClean="0"/>
              <a:t> read through this, no let’s just cut</a:t>
            </a:r>
            <a:r>
              <a:rPr lang="en-US" sz="1200" baseline="0" dirty="0" smtClean="0"/>
              <a:t> to the chase…greater than 95% is typical for backfill requirements but it may be driven by other factors such as under the road bed…</a:t>
            </a:r>
            <a:endParaRPr lang="en-US" sz="3600"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33</a:t>
            </a:fld>
            <a:endParaRPr lang="en-US"/>
          </a:p>
        </p:txBody>
      </p:sp>
    </p:spTree>
    <p:extLst>
      <p:ext uri="{BB962C8B-B14F-4D97-AF65-F5344CB8AC3E}">
        <p14:creationId xmlns:p14="http://schemas.microsoft.com/office/powerpoint/2010/main" val="1429223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 you are almost</a:t>
            </a:r>
            <a:r>
              <a:rPr lang="en-US" baseline="0" dirty="0" smtClean="0"/>
              <a:t> finished with the project, you are going on vacation in the morning…actually taking off Friday so you can get out a day early.  Per the plans, bedding  and backfill material could not be better, 30” pipe, 10 foot deep, everything points to the class III RCP laying near the trench…Great!!! You start excavating and the excavator bucket discovers a 84 inch diameter RCP gravity sewer.  You have to finish the job today…So now what</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34</a:t>
            </a:fld>
            <a:endParaRPr lang="en-US"/>
          </a:p>
        </p:txBody>
      </p:sp>
    </p:spTree>
    <p:extLst>
      <p:ext uri="{BB962C8B-B14F-4D97-AF65-F5344CB8AC3E}">
        <p14:creationId xmlns:p14="http://schemas.microsoft.com/office/powerpoint/2010/main" val="1361310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a:t>
            </a:r>
            <a:r>
              <a:rPr lang="en-US" baseline="0" dirty="0" smtClean="0"/>
              <a:t> if its 30” pipe, same soil type, and 18 feet deep? </a:t>
            </a:r>
            <a:r>
              <a:rPr lang="en-US" dirty="0" smtClean="0"/>
              <a:t>Call home and suggest you may be a few minutes late?</a:t>
            </a:r>
          </a:p>
          <a:p>
            <a:r>
              <a:rPr lang="en-US" dirty="0" smtClean="0"/>
              <a:t>Maybe talk with the project engineer or inspector, just install the class III pipe because</a:t>
            </a:r>
            <a:r>
              <a:rPr lang="en-US" baseline="0" dirty="0" smtClean="0"/>
              <a:t> you know it is </a:t>
            </a:r>
            <a:r>
              <a:rPr lang="en-US" baseline="0" dirty="0" err="1" smtClean="0"/>
              <a:t>soooo</a:t>
            </a:r>
            <a:r>
              <a:rPr lang="en-US" baseline="0" dirty="0" smtClean="0"/>
              <a:t> over designed </a:t>
            </a:r>
            <a:r>
              <a:rPr lang="en-US" dirty="0" smtClean="0"/>
              <a:t>and just</a:t>
            </a:r>
            <a:r>
              <a:rPr lang="en-US" baseline="0" dirty="0" smtClean="0"/>
              <a:t> </a:t>
            </a:r>
            <a:r>
              <a:rPr lang="en-US" dirty="0" smtClean="0"/>
              <a:t>call it a day?  Or see what else</a:t>
            </a:r>
            <a:r>
              <a:rPr lang="en-US" baseline="0" dirty="0" smtClean="0"/>
              <a:t> might work so you get that perfect installation…Another good </a:t>
            </a:r>
            <a:r>
              <a:rPr lang="en-US" baseline="0" dirty="0" err="1" smtClean="0"/>
              <a:t>ck</a:t>
            </a:r>
            <a:r>
              <a:rPr lang="en-US" baseline="0" dirty="0" smtClean="0"/>
              <a:t> list item.</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35</a:t>
            </a:fld>
            <a:endParaRPr lang="en-US"/>
          </a:p>
        </p:txBody>
      </p:sp>
    </p:spTree>
    <p:extLst>
      <p:ext uri="{BB962C8B-B14F-4D97-AF65-F5344CB8AC3E}">
        <p14:creationId xmlns:p14="http://schemas.microsoft.com/office/powerpoint/2010/main" val="3920317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Side by side installation</a:t>
            </a:r>
            <a:r>
              <a:rPr lang="en-US" baseline="0" dirty="0" smtClean="0"/>
              <a:t> </a:t>
            </a:r>
            <a:r>
              <a:rPr lang="en-US" dirty="0" smtClean="0"/>
              <a:t>comparison of dissimilar materials that follow the national</a:t>
            </a:r>
            <a:r>
              <a:rPr lang="en-US" baseline="0" dirty="0" smtClean="0"/>
              <a:t> standards…Hope you find the video interesting</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36</a:t>
            </a:fld>
            <a:endParaRPr lang="en-US"/>
          </a:p>
        </p:txBody>
      </p:sp>
    </p:spTree>
    <p:extLst>
      <p:ext uri="{BB962C8B-B14F-4D97-AF65-F5344CB8AC3E}">
        <p14:creationId xmlns:p14="http://schemas.microsoft.com/office/powerpoint/2010/main" val="1565706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a:t>
            </a:r>
            <a:r>
              <a:rPr lang="en-US" baseline="0" dirty="0" smtClean="0"/>
              <a:t> when you think you have it all in your head and hands, there is usually one more item you could use…Post Installation Evaluation and Repair is the final chapter for the perfect installation.</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37</a:t>
            </a:fld>
            <a:endParaRPr lang="en-US"/>
          </a:p>
        </p:txBody>
      </p:sp>
    </p:spTree>
    <p:extLst>
      <p:ext uri="{BB962C8B-B14F-4D97-AF65-F5344CB8AC3E}">
        <p14:creationId xmlns:p14="http://schemas.microsoft.com/office/powerpoint/2010/main" val="556190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38</a:t>
            </a:fld>
            <a:endParaRPr lang="en-US"/>
          </a:p>
        </p:txBody>
      </p:sp>
    </p:spTree>
    <p:extLst>
      <p:ext uri="{BB962C8B-B14F-4D97-AF65-F5344CB8AC3E}">
        <p14:creationId xmlns:p14="http://schemas.microsoft.com/office/powerpoint/2010/main" val="3852363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if we follow the recipe, then no one can point the finger at us…</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39</a:t>
            </a:fld>
            <a:endParaRPr lang="en-US"/>
          </a:p>
        </p:txBody>
      </p:sp>
    </p:spTree>
    <p:extLst>
      <p:ext uri="{BB962C8B-B14F-4D97-AF65-F5344CB8AC3E}">
        <p14:creationId xmlns:p14="http://schemas.microsoft.com/office/powerpoint/2010/main" val="692634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lgn="l">
              <a:spcBef>
                <a:spcPct val="20000"/>
              </a:spcBef>
              <a:buClr>
                <a:schemeClr val="tx2"/>
              </a:buClr>
              <a:buSzPct val="70000"/>
              <a:buFont typeface="Wingdings" pitchFamily="2" charset="2"/>
              <a:buNone/>
            </a:pPr>
            <a:r>
              <a:rPr lang="en-US" dirty="0" smtClean="0"/>
              <a:t>The table has been set…next slide please</a:t>
            </a:r>
            <a:endParaRPr lang="en-US" b="1" dirty="0" smtClean="0">
              <a:solidFill>
                <a:schemeClr val="bg1"/>
              </a:solidFill>
              <a:latin typeface="Verdana"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4</a:t>
            </a:fld>
            <a:endParaRPr lang="en-US" dirty="0"/>
          </a:p>
        </p:txBody>
      </p:sp>
    </p:spTree>
    <p:extLst>
      <p:ext uri="{BB962C8B-B14F-4D97-AF65-F5344CB8AC3E}">
        <p14:creationId xmlns:p14="http://schemas.microsoft.com/office/powerpoint/2010/main" val="2232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(Mention first 3 then)…Now, we are moving to </a:t>
            </a:r>
            <a:r>
              <a:rPr lang="en-US" sz="1200" b="1" dirty="0" smtClean="0">
                <a:solidFill>
                  <a:srgbClr val="F08F49"/>
                </a:solidFill>
              </a:rPr>
              <a:t>Embankment &amp; Backfill</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5</a:t>
            </a:fld>
            <a:endParaRPr lang="en-US" dirty="0"/>
          </a:p>
        </p:txBody>
      </p:sp>
    </p:spTree>
    <p:extLst>
      <p:ext uri="{BB962C8B-B14F-4D97-AF65-F5344CB8AC3E}">
        <p14:creationId xmlns:p14="http://schemas.microsoft.com/office/powerpoint/2010/main" val="156328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a:t>
            </a:r>
            <a:r>
              <a:rPr lang="en-US" baseline="0" dirty="0" smtClean="0"/>
              <a:t> let’s have a quick review…</a:t>
            </a:r>
            <a:r>
              <a:rPr lang="en-US" dirty="0" smtClean="0"/>
              <a:t>From our fundamentals</a:t>
            </a:r>
            <a:r>
              <a:rPr lang="en-US" baseline="0" dirty="0" smtClean="0"/>
              <a:t> earlier we learned that there are two main functions of a storm drain…Anyone remember?  I can get Tryg (or another presenter if not Tryg) back up here to go over his presentation again if needed or I can just call on someone…maybe in the back row</a:t>
            </a:r>
            <a:endParaRPr lang="en-US" dirty="0"/>
          </a:p>
        </p:txBody>
      </p:sp>
      <p:sp>
        <p:nvSpPr>
          <p:cNvPr id="4" name="Slide Number Placeholder 3"/>
          <p:cNvSpPr>
            <a:spLocks noGrp="1"/>
          </p:cNvSpPr>
          <p:nvPr>
            <p:ph type="sldNum" sz="quarter" idx="10"/>
          </p:nvPr>
        </p:nvSpPr>
        <p:spPr/>
        <p:txBody>
          <a:bodyPr/>
          <a:lstStyle/>
          <a:p>
            <a:pPr>
              <a:defRPr/>
            </a:pPr>
            <a:fld id="{068BF99B-E180-4128-B47B-A8A7ABE02487}" type="slidenum">
              <a:rPr lang="en-US" smtClean="0"/>
              <a:pPr>
                <a:defRPr/>
              </a:pPr>
              <a:t>6</a:t>
            </a:fld>
            <a:endParaRPr lang="en-US" dirty="0"/>
          </a:p>
        </p:txBody>
      </p:sp>
    </p:spTree>
    <p:extLst>
      <p:ext uri="{BB962C8B-B14F-4D97-AF65-F5344CB8AC3E}">
        <p14:creationId xmlns:p14="http://schemas.microsoft.com/office/powerpoint/2010/main" val="1736005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Ask the audience if this is proper handling?</a:t>
            </a:r>
          </a:p>
          <a:p>
            <a:r>
              <a:rPr lang="en-US" dirty="0" smtClean="0"/>
              <a:t>Slings are properly in place, so the pipe is balanced. Looks like nylon straps, which keeps the exterior undamaged. </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33737" indent="-282207">
              <a:defRPr sz="2400">
                <a:solidFill>
                  <a:schemeClr val="tx1"/>
                </a:solidFill>
                <a:latin typeface="Arial" charset="0"/>
              </a:defRPr>
            </a:lvl2pPr>
            <a:lvl3pPr marL="1128827" indent="-225765">
              <a:defRPr sz="2400">
                <a:solidFill>
                  <a:schemeClr val="tx1"/>
                </a:solidFill>
                <a:latin typeface="Arial" charset="0"/>
              </a:defRPr>
            </a:lvl3pPr>
            <a:lvl4pPr marL="1580358" indent="-225765">
              <a:defRPr sz="2400">
                <a:solidFill>
                  <a:schemeClr val="tx1"/>
                </a:solidFill>
                <a:latin typeface="Arial" charset="0"/>
              </a:defRPr>
            </a:lvl4pPr>
            <a:lvl5pPr marL="2031888" indent="-225765">
              <a:defRPr sz="2400">
                <a:solidFill>
                  <a:schemeClr val="tx1"/>
                </a:solidFill>
                <a:latin typeface="Arial" charset="0"/>
              </a:defRPr>
            </a:lvl5pPr>
            <a:lvl6pPr marL="2483419" indent="-225765" eaLnBrk="0" fontAlgn="base" hangingPunct="0">
              <a:spcBef>
                <a:spcPct val="0"/>
              </a:spcBef>
              <a:spcAft>
                <a:spcPct val="0"/>
              </a:spcAft>
              <a:defRPr sz="2400">
                <a:solidFill>
                  <a:schemeClr val="tx1"/>
                </a:solidFill>
                <a:latin typeface="Arial" charset="0"/>
              </a:defRPr>
            </a:lvl6pPr>
            <a:lvl7pPr marL="2934950" indent="-225765" eaLnBrk="0" fontAlgn="base" hangingPunct="0">
              <a:spcBef>
                <a:spcPct val="0"/>
              </a:spcBef>
              <a:spcAft>
                <a:spcPct val="0"/>
              </a:spcAft>
              <a:defRPr sz="2400">
                <a:solidFill>
                  <a:schemeClr val="tx1"/>
                </a:solidFill>
                <a:latin typeface="Arial" charset="0"/>
              </a:defRPr>
            </a:lvl7pPr>
            <a:lvl8pPr marL="3386480" indent="-225765" eaLnBrk="0" fontAlgn="base" hangingPunct="0">
              <a:spcBef>
                <a:spcPct val="0"/>
              </a:spcBef>
              <a:spcAft>
                <a:spcPct val="0"/>
              </a:spcAft>
              <a:defRPr sz="2400">
                <a:solidFill>
                  <a:schemeClr val="tx1"/>
                </a:solidFill>
                <a:latin typeface="Arial" charset="0"/>
              </a:defRPr>
            </a:lvl8pPr>
            <a:lvl9pPr marL="3838011" indent="-225765" eaLnBrk="0" fontAlgn="base" hangingPunct="0">
              <a:spcBef>
                <a:spcPct val="0"/>
              </a:spcBef>
              <a:spcAft>
                <a:spcPct val="0"/>
              </a:spcAft>
              <a:defRPr sz="2400">
                <a:solidFill>
                  <a:schemeClr val="tx1"/>
                </a:solidFill>
                <a:latin typeface="Arial" charset="0"/>
              </a:defRPr>
            </a:lvl9pPr>
          </a:lstStyle>
          <a:p>
            <a:fld id="{E3F6C6D8-4A1E-4A8D-B715-5C078022396B}" type="slidenum">
              <a:rPr lang="en-US" sz="1200"/>
              <a:pPr/>
              <a:t>7</a:t>
            </a:fld>
            <a:endParaRPr lang="en-US" sz="1200"/>
          </a:p>
        </p:txBody>
      </p:sp>
    </p:spTree>
    <p:extLst>
      <p:ext uri="{BB962C8B-B14F-4D97-AF65-F5344CB8AC3E}">
        <p14:creationId xmlns:p14="http://schemas.microsoft.com/office/powerpoint/2010/main" val="133767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Ask the audience what is wrong with this stockpile? Name the number of boo boos</a:t>
            </a:r>
          </a:p>
          <a:p>
            <a:endParaRPr lang="en-US" smtClean="0"/>
          </a:p>
          <a:p>
            <a:r>
              <a:rPr lang="en-US" smtClean="0"/>
              <a:t>4 from our checklist:</a:t>
            </a:r>
          </a:p>
          <a:p>
            <a:r>
              <a:rPr lang="en-US" smtClean="0"/>
              <a:t>Pipe is not store don flat area</a:t>
            </a:r>
          </a:p>
          <a:p>
            <a:r>
              <a:rPr lang="en-US" smtClean="0"/>
              <a:t>First layer of pipe is not raised off ground</a:t>
            </a:r>
          </a:p>
          <a:p>
            <a:r>
              <a:rPr lang="en-US" smtClean="0"/>
              <a:t>Pipe is not supported so joints are protected</a:t>
            </a:r>
          </a:p>
          <a:p>
            <a:r>
              <a:rPr lang="en-US" smtClean="0"/>
              <a:t>All blocks and wedges are firmly in place.</a:t>
            </a:r>
          </a:p>
          <a:p>
            <a:endParaRPr lang="en-US"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33737" indent="-282207">
              <a:defRPr sz="2400">
                <a:solidFill>
                  <a:schemeClr val="tx1"/>
                </a:solidFill>
                <a:latin typeface="Arial" charset="0"/>
              </a:defRPr>
            </a:lvl2pPr>
            <a:lvl3pPr marL="1128827" indent="-225765">
              <a:defRPr sz="2400">
                <a:solidFill>
                  <a:schemeClr val="tx1"/>
                </a:solidFill>
                <a:latin typeface="Arial" charset="0"/>
              </a:defRPr>
            </a:lvl3pPr>
            <a:lvl4pPr marL="1580358" indent="-225765">
              <a:defRPr sz="2400">
                <a:solidFill>
                  <a:schemeClr val="tx1"/>
                </a:solidFill>
                <a:latin typeface="Arial" charset="0"/>
              </a:defRPr>
            </a:lvl4pPr>
            <a:lvl5pPr marL="2031888" indent="-225765">
              <a:defRPr sz="2400">
                <a:solidFill>
                  <a:schemeClr val="tx1"/>
                </a:solidFill>
                <a:latin typeface="Arial" charset="0"/>
              </a:defRPr>
            </a:lvl5pPr>
            <a:lvl6pPr marL="2483419" indent="-225765" eaLnBrk="0" fontAlgn="base" hangingPunct="0">
              <a:spcBef>
                <a:spcPct val="0"/>
              </a:spcBef>
              <a:spcAft>
                <a:spcPct val="0"/>
              </a:spcAft>
              <a:defRPr sz="2400">
                <a:solidFill>
                  <a:schemeClr val="tx1"/>
                </a:solidFill>
                <a:latin typeface="Arial" charset="0"/>
              </a:defRPr>
            </a:lvl6pPr>
            <a:lvl7pPr marL="2934950" indent="-225765" eaLnBrk="0" fontAlgn="base" hangingPunct="0">
              <a:spcBef>
                <a:spcPct val="0"/>
              </a:spcBef>
              <a:spcAft>
                <a:spcPct val="0"/>
              </a:spcAft>
              <a:defRPr sz="2400">
                <a:solidFill>
                  <a:schemeClr val="tx1"/>
                </a:solidFill>
                <a:latin typeface="Arial" charset="0"/>
              </a:defRPr>
            </a:lvl7pPr>
            <a:lvl8pPr marL="3386480" indent="-225765" eaLnBrk="0" fontAlgn="base" hangingPunct="0">
              <a:spcBef>
                <a:spcPct val="0"/>
              </a:spcBef>
              <a:spcAft>
                <a:spcPct val="0"/>
              </a:spcAft>
              <a:defRPr sz="2400">
                <a:solidFill>
                  <a:schemeClr val="tx1"/>
                </a:solidFill>
                <a:latin typeface="Arial" charset="0"/>
              </a:defRPr>
            </a:lvl8pPr>
            <a:lvl9pPr marL="3838011" indent="-225765" eaLnBrk="0" fontAlgn="base" hangingPunct="0">
              <a:spcBef>
                <a:spcPct val="0"/>
              </a:spcBef>
              <a:spcAft>
                <a:spcPct val="0"/>
              </a:spcAft>
              <a:defRPr sz="2400">
                <a:solidFill>
                  <a:schemeClr val="tx1"/>
                </a:solidFill>
                <a:latin typeface="Arial" charset="0"/>
              </a:defRPr>
            </a:lvl9pPr>
          </a:lstStyle>
          <a:p>
            <a:fld id="{7209A32C-06E7-4EFA-9929-30C8D200ABB8}" type="slidenum">
              <a:rPr lang="en-US" sz="1200"/>
              <a:pPr/>
              <a:t>8</a:t>
            </a:fld>
            <a:endParaRPr lang="en-US" sz="1200"/>
          </a:p>
        </p:txBody>
      </p:sp>
    </p:spTree>
    <p:extLst>
      <p:ext uri="{BB962C8B-B14F-4D97-AF65-F5344CB8AC3E}">
        <p14:creationId xmlns:p14="http://schemas.microsoft.com/office/powerpoint/2010/main" val="2004399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r>
              <a:rPr lang="en-US" dirty="0" smtClean="0"/>
              <a:t>Ok, I am going to toss you a softball here…Would you think that this is a good foundation or not?  How about this one?</a:t>
            </a:r>
          </a:p>
        </p:txBody>
      </p:sp>
      <p:sp>
        <p:nvSpPr>
          <p:cNvPr id="72708" name="Slide Number Placeholder 3"/>
          <p:cNvSpPr>
            <a:spLocks noGrp="1"/>
          </p:cNvSpPr>
          <p:nvPr>
            <p:ph type="sldNum" sz="quarter" idx="5"/>
          </p:nvPr>
        </p:nvSpPr>
        <p:spPr>
          <a:noFill/>
        </p:spPr>
        <p:txBody>
          <a:bodyPr/>
          <a:lstStyle/>
          <a:p>
            <a:fld id="{C66B2129-4083-44EE-8F60-2067F8ACF099}" type="slidenum">
              <a:rPr lang="en-US" smtClean="0"/>
              <a:pPr/>
              <a:t>9</a:t>
            </a:fld>
            <a:endParaRPr lang="en-US" dirty="0" smtClean="0"/>
          </a:p>
        </p:txBody>
      </p:sp>
    </p:spTree>
    <p:extLst>
      <p:ext uri="{BB962C8B-B14F-4D97-AF65-F5344CB8AC3E}">
        <p14:creationId xmlns:p14="http://schemas.microsoft.com/office/powerpoint/2010/main" val="359770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08F49"/>
        </a:solidFill>
        <a:effectLst/>
      </p:bgPr>
    </p:bg>
    <p:spTree>
      <p:nvGrpSpPr>
        <p:cNvPr id="1" name=""/>
        <p:cNvGrpSpPr/>
        <p:nvPr/>
      </p:nvGrpSpPr>
      <p:grpSpPr>
        <a:xfrm>
          <a:off x="0" y="0"/>
          <a:ext cx="0" cy="0"/>
          <a:chOff x="0" y="0"/>
          <a:chExt cx="0" cy="0"/>
        </a:xfrm>
      </p:grpSpPr>
      <p:pic>
        <p:nvPicPr>
          <p:cNvPr id="4" name="Picture 72" descr="Strength Ad photo 5 rows"/>
          <p:cNvPicPr>
            <a:picLocks noChangeAspect="1" noChangeArrowheads="1"/>
          </p:cNvPicPr>
          <p:nvPr userDrawn="1"/>
        </p:nvPicPr>
        <p:blipFill>
          <a:blip r:embed="rId2" cstate="print"/>
          <a:srcRect/>
          <a:stretch>
            <a:fillRect/>
          </a:stretch>
        </p:blipFill>
        <p:spPr bwMode="auto">
          <a:xfrm>
            <a:off x="0" y="2236788"/>
            <a:ext cx="1949450" cy="2155825"/>
          </a:xfrm>
          <a:prstGeom prst="rect">
            <a:avLst/>
          </a:prstGeom>
          <a:noFill/>
          <a:ln w="9525">
            <a:noFill/>
            <a:miter lim="800000"/>
            <a:headEnd/>
            <a:tailEnd/>
          </a:ln>
        </p:spPr>
      </p:pic>
      <p:grpSp>
        <p:nvGrpSpPr>
          <p:cNvPr id="5" name="Group 68"/>
          <p:cNvGrpSpPr>
            <a:grpSpLocks/>
          </p:cNvGrpSpPr>
          <p:nvPr userDrawn="1"/>
        </p:nvGrpSpPr>
        <p:grpSpPr bwMode="auto">
          <a:xfrm>
            <a:off x="6872288" y="6159500"/>
            <a:ext cx="1943100" cy="417513"/>
            <a:chOff x="4329" y="3880"/>
            <a:chExt cx="1224" cy="263"/>
          </a:xfrm>
        </p:grpSpPr>
        <p:sp>
          <p:nvSpPr>
            <p:cNvPr id="6" name="Freeform 33"/>
            <p:cNvSpPr>
              <a:spLocks/>
            </p:cNvSpPr>
            <p:nvPr userDrawn="1"/>
          </p:nvSpPr>
          <p:spPr bwMode="black">
            <a:xfrm>
              <a:off x="4969" y="3907"/>
              <a:ext cx="37" cy="35"/>
            </a:xfrm>
            <a:custGeom>
              <a:avLst/>
              <a:gdLst/>
              <a:ahLst/>
              <a:cxnLst>
                <a:cxn ang="0">
                  <a:pos x="3" y="0"/>
                </a:cxn>
                <a:cxn ang="0">
                  <a:pos x="3" y="0"/>
                </a:cxn>
                <a:cxn ang="0">
                  <a:pos x="8" y="2"/>
                </a:cxn>
                <a:cxn ang="0">
                  <a:pos x="17" y="7"/>
                </a:cxn>
                <a:cxn ang="0">
                  <a:pos x="32" y="16"/>
                </a:cxn>
                <a:cxn ang="0">
                  <a:pos x="40" y="23"/>
                </a:cxn>
                <a:cxn ang="0">
                  <a:pos x="46" y="31"/>
                </a:cxn>
                <a:cxn ang="0">
                  <a:pos x="46" y="31"/>
                </a:cxn>
                <a:cxn ang="0">
                  <a:pos x="59" y="45"/>
                </a:cxn>
                <a:cxn ang="0">
                  <a:pos x="67" y="58"/>
                </a:cxn>
                <a:cxn ang="0">
                  <a:pos x="72" y="69"/>
                </a:cxn>
                <a:cxn ang="0">
                  <a:pos x="16" y="69"/>
                </a:cxn>
                <a:cxn ang="0">
                  <a:pos x="0" y="55"/>
                </a:cxn>
                <a:cxn ang="0">
                  <a:pos x="46" y="55"/>
                </a:cxn>
                <a:cxn ang="0">
                  <a:pos x="46" y="55"/>
                </a:cxn>
                <a:cxn ang="0">
                  <a:pos x="42" y="45"/>
                </a:cxn>
                <a:cxn ang="0">
                  <a:pos x="30" y="28"/>
                </a:cxn>
                <a:cxn ang="0">
                  <a:pos x="30" y="28"/>
                </a:cxn>
                <a:cxn ang="0">
                  <a:pos x="21" y="16"/>
                </a:cxn>
                <a:cxn ang="0">
                  <a:pos x="12" y="7"/>
                </a:cxn>
                <a:cxn ang="0">
                  <a:pos x="3" y="0"/>
                </a:cxn>
                <a:cxn ang="0">
                  <a:pos x="3" y="0"/>
                </a:cxn>
              </a:cxnLst>
              <a:rect l="0" t="0" r="r" b="b"/>
              <a:pathLst>
                <a:path w="72" h="69">
                  <a:moveTo>
                    <a:pt x="3" y="0"/>
                  </a:moveTo>
                  <a:lnTo>
                    <a:pt x="3" y="0"/>
                  </a:lnTo>
                  <a:lnTo>
                    <a:pt x="8" y="2"/>
                  </a:lnTo>
                  <a:lnTo>
                    <a:pt x="17" y="7"/>
                  </a:lnTo>
                  <a:lnTo>
                    <a:pt x="32" y="16"/>
                  </a:lnTo>
                  <a:lnTo>
                    <a:pt x="40" y="23"/>
                  </a:lnTo>
                  <a:lnTo>
                    <a:pt x="46" y="31"/>
                  </a:lnTo>
                  <a:lnTo>
                    <a:pt x="46" y="31"/>
                  </a:lnTo>
                  <a:lnTo>
                    <a:pt x="59" y="45"/>
                  </a:lnTo>
                  <a:lnTo>
                    <a:pt x="67" y="58"/>
                  </a:lnTo>
                  <a:lnTo>
                    <a:pt x="72" y="69"/>
                  </a:lnTo>
                  <a:lnTo>
                    <a:pt x="16" y="69"/>
                  </a:lnTo>
                  <a:lnTo>
                    <a:pt x="0" y="55"/>
                  </a:lnTo>
                  <a:lnTo>
                    <a:pt x="46" y="55"/>
                  </a:lnTo>
                  <a:lnTo>
                    <a:pt x="46" y="55"/>
                  </a:lnTo>
                  <a:lnTo>
                    <a:pt x="42" y="45"/>
                  </a:lnTo>
                  <a:lnTo>
                    <a:pt x="30" y="28"/>
                  </a:lnTo>
                  <a:lnTo>
                    <a:pt x="30" y="28"/>
                  </a:lnTo>
                  <a:lnTo>
                    <a:pt x="21" y="16"/>
                  </a:lnTo>
                  <a:lnTo>
                    <a:pt x="12" y="7"/>
                  </a:lnTo>
                  <a:lnTo>
                    <a:pt x="3" y="0"/>
                  </a:lnTo>
                  <a:lnTo>
                    <a:pt x="3" y="0"/>
                  </a:lnTo>
                  <a:close/>
                </a:path>
              </a:pathLst>
            </a:custGeom>
            <a:solidFill>
              <a:schemeClr val="bg1"/>
            </a:solidFill>
            <a:ln w="9525">
              <a:noFill/>
              <a:round/>
              <a:headEnd/>
              <a:tailEnd/>
            </a:ln>
          </p:spPr>
          <p:txBody>
            <a:bodyPr/>
            <a:lstStyle/>
            <a:p>
              <a:pPr>
                <a:defRPr/>
              </a:pPr>
              <a:endParaRPr lang="en-US"/>
            </a:p>
          </p:txBody>
        </p:sp>
        <p:sp>
          <p:nvSpPr>
            <p:cNvPr id="7" name="Freeform 34"/>
            <p:cNvSpPr>
              <a:spLocks/>
            </p:cNvSpPr>
            <p:nvPr userDrawn="1"/>
          </p:nvSpPr>
          <p:spPr bwMode="black">
            <a:xfrm>
              <a:off x="4901" y="4001"/>
              <a:ext cx="105" cy="41"/>
            </a:xfrm>
            <a:custGeom>
              <a:avLst/>
              <a:gdLst/>
              <a:ahLst/>
              <a:cxnLst>
                <a:cxn ang="0">
                  <a:pos x="175" y="0"/>
                </a:cxn>
                <a:cxn ang="0">
                  <a:pos x="210" y="2"/>
                </a:cxn>
                <a:cxn ang="0">
                  <a:pos x="210" y="2"/>
                </a:cxn>
                <a:cxn ang="0">
                  <a:pos x="205" y="8"/>
                </a:cxn>
                <a:cxn ang="0">
                  <a:pos x="202" y="18"/>
                </a:cxn>
                <a:cxn ang="0">
                  <a:pos x="194" y="28"/>
                </a:cxn>
                <a:cxn ang="0">
                  <a:pos x="184" y="39"/>
                </a:cxn>
                <a:cxn ang="0">
                  <a:pos x="173" y="50"/>
                </a:cxn>
                <a:cxn ang="0">
                  <a:pos x="157" y="62"/>
                </a:cxn>
                <a:cxn ang="0">
                  <a:pos x="138" y="71"/>
                </a:cxn>
                <a:cxn ang="0">
                  <a:pos x="138" y="71"/>
                </a:cxn>
                <a:cxn ang="0">
                  <a:pos x="123" y="76"/>
                </a:cxn>
                <a:cxn ang="0">
                  <a:pos x="110" y="79"/>
                </a:cxn>
                <a:cxn ang="0">
                  <a:pos x="96" y="82"/>
                </a:cxn>
                <a:cxn ang="0">
                  <a:pos x="83" y="82"/>
                </a:cxn>
                <a:cxn ang="0">
                  <a:pos x="71" y="82"/>
                </a:cxn>
                <a:cxn ang="0">
                  <a:pos x="60" y="81"/>
                </a:cxn>
                <a:cxn ang="0">
                  <a:pos x="39" y="76"/>
                </a:cxn>
                <a:cxn ang="0">
                  <a:pos x="23" y="70"/>
                </a:cxn>
                <a:cxn ang="0">
                  <a:pos x="10" y="63"/>
                </a:cxn>
                <a:cxn ang="0">
                  <a:pos x="0" y="55"/>
                </a:cxn>
                <a:cxn ang="0">
                  <a:pos x="0" y="55"/>
                </a:cxn>
                <a:cxn ang="0">
                  <a:pos x="10" y="60"/>
                </a:cxn>
                <a:cxn ang="0">
                  <a:pos x="21" y="63"/>
                </a:cxn>
                <a:cxn ang="0">
                  <a:pos x="37" y="65"/>
                </a:cxn>
                <a:cxn ang="0">
                  <a:pos x="55" y="66"/>
                </a:cxn>
                <a:cxn ang="0">
                  <a:pos x="75" y="66"/>
                </a:cxn>
                <a:cxn ang="0">
                  <a:pos x="94" y="62"/>
                </a:cxn>
                <a:cxn ang="0">
                  <a:pos x="105" y="58"/>
                </a:cxn>
                <a:cxn ang="0">
                  <a:pos x="115" y="53"/>
                </a:cxn>
                <a:cxn ang="0">
                  <a:pos x="115" y="53"/>
                </a:cxn>
                <a:cxn ang="0">
                  <a:pos x="131" y="44"/>
                </a:cxn>
                <a:cxn ang="0">
                  <a:pos x="144" y="34"/>
                </a:cxn>
                <a:cxn ang="0">
                  <a:pos x="155" y="26"/>
                </a:cxn>
                <a:cxn ang="0">
                  <a:pos x="163" y="18"/>
                </a:cxn>
                <a:cxn ang="0">
                  <a:pos x="171" y="5"/>
                </a:cxn>
                <a:cxn ang="0">
                  <a:pos x="175" y="0"/>
                </a:cxn>
                <a:cxn ang="0">
                  <a:pos x="175" y="0"/>
                </a:cxn>
              </a:cxnLst>
              <a:rect l="0" t="0" r="r" b="b"/>
              <a:pathLst>
                <a:path w="210" h="82">
                  <a:moveTo>
                    <a:pt x="175" y="0"/>
                  </a:moveTo>
                  <a:lnTo>
                    <a:pt x="210" y="2"/>
                  </a:lnTo>
                  <a:lnTo>
                    <a:pt x="210" y="2"/>
                  </a:lnTo>
                  <a:lnTo>
                    <a:pt x="205" y="8"/>
                  </a:lnTo>
                  <a:lnTo>
                    <a:pt x="202" y="18"/>
                  </a:lnTo>
                  <a:lnTo>
                    <a:pt x="194" y="28"/>
                  </a:lnTo>
                  <a:lnTo>
                    <a:pt x="184" y="39"/>
                  </a:lnTo>
                  <a:lnTo>
                    <a:pt x="173" y="50"/>
                  </a:lnTo>
                  <a:lnTo>
                    <a:pt x="157" y="62"/>
                  </a:lnTo>
                  <a:lnTo>
                    <a:pt x="138" y="71"/>
                  </a:lnTo>
                  <a:lnTo>
                    <a:pt x="138" y="71"/>
                  </a:lnTo>
                  <a:lnTo>
                    <a:pt x="123" y="76"/>
                  </a:lnTo>
                  <a:lnTo>
                    <a:pt x="110" y="79"/>
                  </a:lnTo>
                  <a:lnTo>
                    <a:pt x="96" y="82"/>
                  </a:lnTo>
                  <a:lnTo>
                    <a:pt x="83" y="82"/>
                  </a:lnTo>
                  <a:lnTo>
                    <a:pt x="71" y="82"/>
                  </a:lnTo>
                  <a:lnTo>
                    <a:pt x="60" y="81"/>
                  </a:lnTo>
                  <a:lnTo>
                    <a:pt x="39" y="76"/>
                  </a:lnTo>
                  <a:lnTo>
                    <a:pt x="23" y="70"/>
                  </a:lnTo>
                  <a:lnTo>
                    <a:pt x="10" y="63"/>
                  </a:lnTo>
                  <a:lnTo>
                    <a:pt x="0" y="55"/>
                  </a:lnTo>
                  <a:lnTo>
                    <a:pt x="0" y="55"/>
                  </a:lnTo>
                  <a:lnTo>
                    <a:pt x="10" y="60"/>
                  </a:lnTo>
                  <a:lnTo>
                    <a:pt x="21" y="63"/>
                  </a:lnTo>
                  <a:lnTo>
                    <a:pt x="37" y="65"/>
                  </a:lnTo>
                  <a:lnTo>
                    <a:pt x="55" y="66"/>
                  </a:lnTo>
                  <a:lnTo>
                    <a:pt x="75" y="66"/>
                  </a:lnTo>
                  <a:lnTo>
                    <a:pt x="94" y="62"/>
                  </a:lnTo>
                  <a:lnTo>
                    <a:pt x="105" y="58"/>
                  </a:lnTo>
                  <a:lnTo>
                    <a:pt x="115" y="53"/>
                  </a:lnTo>
                  <a:lnTo>
                    <a:pt x="115" y="53"/>
                  </a:lnTo>
                  <a:lnTo>
                    <a:pt x="131" y="44"/>
                  </a:lnTo>
                  <a:lnTo>
                    <a:pt x="144" y="34"/>
                  </a:lnTo>
                  <a:lnTo>
                    <a:pt x="155" y="26"/>
                  </a:lnTo>
                  <a:lnTo>
                    <a:pt x="163" y="18"/>
                  </a:lnTo>
                  <a:lnTo>
                    <a:pt x="171" y="5"/>
                  </a:lnTo>
                  <a:lnTo>
                    <a:pt x="175" y="0"/>
                  </a:lnTo>
                  <a:lnTo>
                    <a:pt x="175" y="0"/>
                  </a:lnTo>
                  <a:close/>
                </a:path>
              </a:pathLst>
            </a:custGeom>
            <a:solidFill>
              <a:schemeClr val="bg1"/>
            </a:solidFill>
            <a:ln w="9525">
              <a:noFill/>
              <a:round/>
              <a:headEnd/>
              <a:tailEnd/>
            </a:ln>
          </p:spPr>
          <p:txBody>
            <a:bodyPr/>
            <a:lstStyle/>
            <a:p>
              <a:pPr>
                <a:defRPr/>
              </a:pPr>
              <a:endParaRPr lang="en-US"/>
            </a:p>
          </p:txBody>
        </p:sp>
        <p:sp>
          <p:nvSpPr>
            <p:cNvPr id="8" name="Freeform 35"/>
            <p:cNvSpPr>
              <a:spLocks/>
            </p:cNvSpPr>
            <p:nvPr userDrawn="1"/>
          </p:nvSpPr>
          <p:spPr bwMode="black">
            <a:xfrm>
              <a:off x="4945" y="3880"/>
              <a:ext cx="97" cy="179"/>
            </a:xfrm>
            <a:custGeom>
              <a:avLst/>
              <a:gdLst/>
              <a:ahLst/>
              <a:cxnLst>
                <a:cxn ang="0">
                  <a:pos x="134" y="313"/>
                </a:cxn>
                <a:cxn ang="0">
                  <a:pos x="110" y="331"/>
                </a:cxn>
                <a:cxn ang="0">
                  <a:pos x="87" y="344"/>
                </a:cxn>
                <a:cxn ang="0">
                  <a:pos x="44" y="357"/>
                </a:cxn>
                <a:cxn ang="0">
                  <a:pos x="13" y="360"/>
                </a:cxn>
                <a:cxn ang="0">
                  <a:pos x="0" y="360"/>
                </a:cxn>
                <a:cxn ang="0">
                  <a:pos x="28" y="355"/>
                </a:cxn>
                <a:cxn ang="0">
                  <a:pos x="65" y="342"/>
                </a:cxn>
                <a:cxn ang="0">
                  <a:pos x="97" y="321"/>
                </a:cxn>
                <a:cxn ang="0">
                  <a:pos x="120" y="302"/>
                </a:cxn>
                <a:cxn ang="0">
                  <a:pos x="129" y="291"/>
                </a:cxn>
                <a:cxn ang="0">
                  <a:pos x="144" y="268"/>
                </a:cxn>
                <a:cxn ang="0">
                  <a:pos x="155" y="241"/>
                </a:cxn>
                <a:cxn ang="0">
                  <a:pos x="163" y="212"/>
                </a:cxn>
                <a:cxn ang="0">
                  <a:pos x="167" y="179"/>
                </a:cxn>
                <a:cxn ang="0">
                  <a:pos x="165" y="163"/>
                </a:cxn>
                <a:cxn ang="0">
                  <a:pos x="160" y="133"/>
                </a:cxn>
                <a:cxn ang="0">
                  <a:pos x="150" y="108"/>
                </a:cxn>
                <a:cxn ang="0">
                  <a:pos x="133" y="76"/>
                </a:cxn>
                <a:cxn ang="0">
                  <a:pos x="123" y="63"/>
                </a:cxn>
                <a:cxn ang="0">
                  <a:pos x="102" y="42"/>
                </a:cxn>
                <a:cxn ang="0">
                  <a:pos x="79" y="26"/>
                </a:cxn>
                <a:cxn ang="0">
                  <a:pos x="47" y="12"/>
                </a:cxn>
                <a:cxn ang="0">
                  <a:pos x="15" y="2"/>
                </a:cxn>
                <a:cxn ang="0">
                  <a:pos x="0" y="0"/>
                </a:cxn>
                <a:cxn ang="0">
                  <a:pos x="29" y="0"/>
                </a:cxn>
                <a:cxn ang="0">
                  <a:pos x="71" y="10"/>
                </a:cxn>
                <a:cxn ang="0">
                  <a:pos x="95" y="20"/>
                </a:cxn>
                <a:cxn ang="0">
                  <a:pos x="121" y="36"/>
                </a:cxn>
                <a:cxn ang="0">
                  <a:pos x="144" y="57"/>
                </a:cxn>
                <a:cxn ang="0">
                  <a:pos x="160" y="76"/>
                </a:cxn>
                <a:cxn ang="0">
                  <a:pos x="176" y="103"/>
                </a:cxn>
                <a:cxn ang="0">
                  <a:pos x="189" y="137"/>
                </a:cxn>
                <a:cxn ang="0">
                  <a:pos x="194" y="179"/>
                </a:cxn>
                <a:cxn ang="0">
                  <a:pos x="192" y="202"/>
                </a:cxn>
                <a:cxn ang="0">
                  <a:pos x="183" y="242"/>
                </a:cxn>
                <a:cxn ang="0">
                  <a:pos x="167" y="274"/>
                </a:cxn>
                <a:cxn ang="0">
                  <a:pos x="146" y="302"/>
                </a:cxn>
                <a:cxn ang="0">
                  <a:pos x="134" y="313"/>
                </a:cxn>
              </a:cxnLst>
              <a:rect l="0" t="0" r="r" b="b"/>
              <a:pathLst>
                <a:path w="194" h="360">
                  <a:moveTo>
                    <a:pt x="134" y="313"/>
                  </a:moveTo>
                  <a:lnTo>
                    <a:pt x="134" y="313"/>
                  </a:lnTo>
                  <a:lnTo>
                    <a:pt x="123" y="323"/>
                  </a:lnTo>
                  <a:lnTo>
                    <a:pt x="110" y="331"/>
                  </a:lnTo>
                  <a:lnTo>
                    <a:pt x="99" y="339"/>
                  </a:lnTo>
                  <a:lnTo>
                    <a:pt x="87" y="344"/>
                  </a:lnTo>
                  <a:lnTo>
                    <a:pt x="65" y="352"/>
                  </a:lnTo>
                  <a:lnTo>
                    <a:pt x="44" y="357"/>
                  </a:lnTo>
                  <a:lnTo>
                    <a:pt x="26" y="360"/>
                  </a:lnTo>
                  <a:lnTo>
                    <a:pt x="13" y="360"/>
                  </a:lnTo>
                  <a:lnTo>
                    <a:pt x="0" y="360"/>
                  </a:lnTo>
                  <a:lnTo>
                    <a:pt x="0" y="360"/>
                  </a:lnTo>
                  <a:lnTo>
                    <a:pt x="13" y="358"/>
                  </a:lnTo>
                  <a:lnTo>
                    <a:pt x="28" y="355"/>
                  </a:lnTo>
                  <a:lnTo>
                    <a:pt x="45" y="350"/>
                  </a:lnTo>
                  <a:lnTo>
                    <a:pt x="65" y="342"/>
                  </a:lnTo>
                  <a:lnTo>
                    <a:pt x="87" y="329"/>
                  </a:lnTo>
                  <a:lnTo>
                    <a:pt x="97" y="321"/>
                  </a:lnTo>
                  <a:lnTo>
                    <a:pt x="108" y="313"/>
                  </a:lnTo>
                  <a:lnTo>
                    <a:pt x="120" y="302"/>
                  </a:lnTo>
                  <a:lnTo>
                    <a:pt x="129" y="291"/>
                  </a:lnTo>
                  <a:lnTo>
                    <a:pt x="129" y="291"/>
                  </a:lnTo>
                  <a:lnTo>
                    <a:pt x="137" y="279"/>
                  </a:lnTo>
                  <a:lnTo>
                    <a:pt x="144" y="268"/>
                  </a:lnTo>
                  <a:lnTo>
                    <a:pt x="150" y="255"/>
                  </a:lnTo>
                  <a:lnTo>
                    <a:pt x="155" y="241"/>
                  </a:lnTo>
                  <a:lnTo>
                    <a:pt x="160" y="226"/>
                  </a:lnTo>
                  <a:lnTo>
                    <a:pt x="163" y="212"/>
                  </a:lnTo>
                  <a:lnTo>
                    <a:pt x="165" y="195"/>
                  </a:lnTo>
                  <a:lnTo>
                    <a:pt x="167" y="179"/>
                  </a:lnTo>
                  <a:lnTo>
                    <a:pt x="167" y="179"/>
                  </a:lnTo>
                  <a:lnTo>
                    <a:pt x="165" y="163"/>
                  </a:lnTo>
                  <a:lnTo>
                    <a:pt x="163" y="147"/>
                  </a:lnTo>
                  <a:lnTo>
                    <a:pt x="160" y="133"/>
                  </a:lnTo>
                  <a:lnTo>
                    <a:pt x="157" y="120"/>
                  </a:lnTo>
                  <a:lnTo>
                    <a:pt x="150" y="108"/>
                  </a:lnTo>
                  <a:lnTo>
                    <a:pt x="146" y="97"/>
                  </a:lnTo>
                  <a:lnTo>
                    <a:pt x="133" y="76"/>
                  </a:lnTo>
                  <a:lnTo>
                    <a:pt x="133" y="76"/>
                  </a:lnTo>
                  <a:lnTo>
                    <a:pt x="123" y="63"/>
                  </a:lnTo>
                  <a:lnTo>
                    <a:pt x="112" y="52"/>
                  </a:lnTo>
                  <a:lnTo>
                    <a:pt x="102" y="42"/>
                  </a:lnTo>
                  <a:lnTo>
                    <a:pt x="91" y="34"/>
                  </a:lnTo>
                  <a:lnTo>
                    <a:pt x="79" y="26"/>
                  </a:lnTo>
                  <a:lnTo>
                    <a:pt x="68" y="20"/>
                  </a:lnTo>
                  <a:lnTo>
                    <a:pt x="47" y="12"/>
                  </a:lnTo>
                  <a:lnTo>
                    <a:pt x="29" y="5"/>
                  </a:lnTo>
                  <a:lnTo>
                    <a:pt x="15" y="2"/>
                  </a:lnTo>
                  <a:lnTo>
                    <a:pt x="0" y="0"/>
                  </a:lnTo>
                  <a:lnTo>
                    <a:pt x="0" y="0"/>
                  </a:lnTo>
                  <a:lnTo>
                    <a:pt x="15" y="0"/>
                  </a:lnTo>
                  <a:lnTo>
                    <a:pt x="29" y="0"/>
                  </a:lnTo>
                  <a:lnTo>
                    <a:pt x="50" y="3"/>
                  </a:lnTo>
                  <a:lnTo>
                    <a:pt x="71" y="10"/>
                  </a:lnTo>
                  <a:lnTo>
                    <a:pt x="84" y="15"/>
                  </a:lnTo>
                  <a:lnTo>
                    <a:pt x="95" y="20"/>
                  </a:lnTo>
                  <a:lnTo>
                    <a:pt x="108" y="26"/>
                  </a:lnTo>
                  <a:lnTo>
                    <a:pt x="121" y="36"/>
                  </a:lnTo>
                  <a:lnTo>
                    <a:pt x="133" y="45"/>
                  </a:lnTo>
                  <a:lnTo>
                    <a:pt x="144" y="57"/>
                  </a:lnTo>
                  <a:lnTo>
                    <a:pt x="144" y="57"/>
                  </a:lnTo>
                  <a:lnTo>
                    <a:pt x="160" y="76"/>
                  </a:lnTo>
                  <a:lnTo>
                    <a:pt x="168" y="89"/>
                  </a:lnTo>
                  <a:lnTo>
                    <a:pt x="176" y="103"/>
                  </a:lnTo>
                  <a:lnTo>
                    <a:pt x="183" y="120"/>
                  </a:lnTo>
                  <a:lnTo>
                    <a:pt x="189" y="137"/>
                  </a:lnTo>
                  <a:lnTo>
                    <a:pt x="192" y="158"/>
                  </a:lnTo>
                  <a:lnTo>
                    <a:pt x="194" y="179"/>
                  </a:lnTo>
                  <a:lnTo>
                    <a:pt x="194" y="179"/>
                  </a:lnTo>
                  <a:lnTo>
                    <a:pt x="192" y="202"/>
                  </a:lnTo>
                  <a:lnTo>
                    <a:pt x="189" y="223"/>
                  </a:lnTo>
                  <a:lnTo>
                    <a:pt x="183" y="242"/>
                  </a:lnTo>
                  <a:lnTo>
                    <a:pt x="175" y="260"/>
                  </a:lnTo>
                  <a:lnTo>
                    <a:pt x="167" y="274"/>
                  </a:lnTo>
                  <a:lnTo>
                    <a:pt x="157" y="289"/>
                  </a:lnTo>
                  <a:lnTo>
                    <a:pt x="146" y="302"/>
                  </a:lnTo>
                  <a:lnTo>
                    <a:pt x="134" y="313"/>
                  </a:lnTo>
                  <a:lnTo>
                    <a:pt x="134" y="313"/>
                  </a:lnTo>
                  <a:close/>
                </a:path>
              </a:pathLst>
            </a:custGeom>
            <a:solidFill>
              <a:schemeClr val="bg1"/>
            </a:solidFill>
            <a:ln w="9525">
              <a:noFill/>
              <a:round/>
              <a:headEnd/>
              <a:tailEnd/>
            </a:ln>
          </p:spPr>
          <p:txBody>
            <a:bodyPr/>
            <a:lstStyle/>
            <a:p>
              <a:pPr>
                <a:defRPr/>
              </a:pPr>
              <a:endParaRPr lang="en-US"/>
            </a:p>
          </p:txBody>
        </p:sp>
        <p:sp>
          <p:nvSpPr>
            <p:cNvPr id="9" name="Freeform 36"/>
            <p:cNvSpPr>
              <a:spLocks/>
            </p:cNvSpPr>
            <p:nvPr userDrawn="1"/>
          </p:nvSpPr>
          <p:spPr bwMode="black">
            <a:xfrm>
              <a:off x="4883" y="3916"/>
              <a:ext cx="72" cy="91"/>
            </a:xfrm>
            <a:custGeom>
              <a:avLst/>
              <a:gdLst/>
              <a:ahLst/>
              <a:cxnLst>
                <a:cxn ang="0">
                  <a:pos x="143" y="21"/>
                </a:cxn>
                <a:cxn ang="0">
                  <a:pos x="143" y="21"/>
                </a:cxn>
                <a:cxn ang="0">
                  <a:pos x="137" y="16"/>
                </a:cxn>
                <a:cxn ang="0">
                  <a:pos x="131" y="11"/>
                </a:cxn>
                <a:cxn ang="0">
                  <a:pos x="121" y="6"/>
                </a:cxn>
                <a:cxn ang="0">
                  <a:pos x="108" y="1"/>
                </a:cxn>
                <a:cxn ang="0">
                  <a:pos x="93" y="0"/>
                </a:cxn>
                <a:cxn ang="0">
                  <a:pos x="77" y="1"/>
                </a:cxn>
                <a:cxn ang="0">
                  <a:pos x="69" y="3"/>
                </a:cxn>
                <a:cxn ang="0">
                  <a:pos x="59" y="6"/>
                </a:cxn>
                <a:cxn ang="0">
                  <a:pos x="59" y="6"/>
                </a:cxn>
                <a:cxn ang="0">
                  <a:pos x="51" y="10"/>
                </a:cxn>
                <a:cxn ang="0">
                  <a:pos x="43" y="14"/>
                </a:cxn>
                <a:cxn ang="0">
                  <a:pos x="30" y="24"/>
                </a:cxn>
                <a:cxn ang="0">
                  <a:pos x="19" y="37"/>
                </a:cxn>
                <a:cxn ang="0">
                  <a:pos x="9" y="51"/>
                </a:cxn>
                <a:cxn ang="0">
                  <a:pos x="5" y="68"/>
                </a:cxn>
                <a:cxn ang="0">
                  <a:pos x="1" y="84"/>
                </a:cxn>
                <a:cxn ang="0">
                  <a:pos x="0" y="100"/>
                </a:cxn>
                <a:cxn ang="0">
                  <a:pos x="3" y="114"/>
                </a:cxn>
                <a:cxn ang="0">
                  <a:pos x="3" y="114"/>
                </a:cxn>
                <a:cxn ang="0">
                  <a:pos x="8" y="132"/>
                </a:cxn>
                <a:cxn ang="0">
                  <a:pos x="17" y="147"/>
                </a:cxn>
                <a:cxn ang="0">
                  <a:pos x="26" y="160"/>
                </a:cxn>
                <a:cxn ang="0">
                  <a:pos x="37" y="168"/>
                </a:cxn>
                <a:cxn ang="0">
                  <a:pos x="45" y="174"/>
                </a:cxn>
                <a:cxn ang="0">
                  <a:pos x="53" y="179"/>
                </a:cxn>
                <a:cxn ang="0">
                  <a:pos x="61" y="182"/>
                </a:cxn>
                <a:cxn ang="0">
                  <a:pos x="61" y="182"/>
                </a:cxn>
                <a:cxn ang="0">
                  <a:pos x="55" y="176"/>
                </a:cxn>
                <a:cxn ang="0">
                  <a:pos x="48" y="169"/>
                </a:cxn>
                <a:cxn ang="0">
                  <a:pos x="42" y="160"/>
                </a:cxn>
                <a:cxn ang="0">
                  <a:pos x="35" y="147"/>
                </a:cxn>
                <a:cxn ang="0">
                  <a:pos x="29" y="132"/>
                </a:cxn>
                <a:cxn ang="0">
                  <a:pos x="27" y="118"/>
                </a:cxn>
                <a:cxn ang="0">
                  <a:pos x="27" y="110"/>
                </a:cxn>
                <a:cxn ang="0">
                  <a:pos x="27" y="100"/>
                </a:cxn>
                <a:cxn ang="0">
                  <a:pos x="27" y="100"/>
                </a:cxn>
                <a:cxn ang="0">
                  <a:pos x="30" y="85"/>
                </a:cxn>
                <a:cxn ang="0">
                  <a:pos x="35" y="71"/>
                </a:cxn>
                <a:cxn ang="0">
                  <a:pos x="42" y="60"/>
                </a:cxn>
                <a:cxn ang="0">
                  <a:pos x="48" y="50"/>
                </a:cxn>
                <a:cxn ang="0">
                  <a:pos x="55" y="43"/>
                </a:cxn>
                <a:cxn ang="0">
                  <a:pos x="61" y="37"/>
                </a:cxn>
                <a:cxn ang="0">
                  <a:pos x="72" y="29"/>
                </a:cxn>
                <a:cxn ang="0">
                  <a:pos x="72" y="29"/>
                </a:cxn>
                <a:cxn ang="0">
                  <a:pos x="87" y="21"/>
                </a:cxn>
                <a:cxn ang="0">
                  <a:pos x="100" y="18"/>
                </a:cxn>
                <a:cxn ang="0">
                  <a:pos x="111" y="16"/>
                </a:cxn>
                <a:cxn ang="0">
                  <a:pos x="122" y="16"/>
                </a:cxn>
                <a:cxn ang="0">
                  <a:pos x="139" y="18"/>
                </a:cxn>
                <a:cxn ang="0">
                  <a:pos x="143" y="21"/>
                </a:cxn>
                <a:cxn ang="0">
                  <a:pos x="143" y="21"/>
                </a:cxn>
              </a:cxnLst>
              <a:rect l="0" t="0" r="r" b="b"/>
              <a:pathLst>
                <a:path w="143" h="182">
                  <a:moveTo>
                    <a:pt x="143" y="21"/>
                  </a:moveTo>
                  <a:lnTo>
                    <a:pt x="143" y="21"/>
                  </a:lnTo>
                  <a:lnTo>
                    <a:pt x="137" y="16"/>
                  </a:lnTo>
                  <a:lnTo>
                    <a:pt x="131" y="11"/>
                  </a:lnTo>
                  <a:lnTo>
                    <a:pt x="121" y="6"/>
                  </a:lnTo>
                  <a:lnTo>
                    <a:pt x="108" y="1"/>
                  </a:lnTo>
                  <a:lnTo>
                    <a:pt x="93" y="0"/>
                  </a:lnTo>
                  <a:lnTo>
                    <a:pt x="77" y="1"/>
                  </a:lnTo>
                  <a:lnTo>
                    <a:pt x="69" y="3"/>
                  </a:lnTo>
                  <a:lnTo>
                    <a:pt x="59" y="6"/>
                  </a:lnTo>
                  <a:lnTo>
                    <a:pt x="59" y="6"/>
                  </a:lnTo>
                  <a:lnTo>
                    <a:pt x="51" y="10"/>
                  </a:lnTo>
                  <a:lnTo>
                    <a:pt x="43" y="14"/>
                  </a:lnTo>
                  <a:lnTo>
                    <a:pt x="30" y="24"/>
                  </a:lnTo>
                  <a:lnTo>
                    <a:pt x="19" y="37"/>
                  </a:lnTo>
                  <a:lnTo>
                    <a:pt x="9" y="51"/>
                  </a:lnTo>
                  <a:lnTo>
                    <a:pt x="5" y="68"/>
                  </a:lnTo>
                  <a:lnTo>
                    <a:pt x="1" y="84"/>
                  </a:lnTo>
                  <a:lnTo>
                    <a:pt x="0" y="100"/>
                  </a:lnTo>
                  <a:lnTo>
                    <a:pt x="3" y="114"/>
                  </a:lnTo>
                  <a:lnTo>
                    <a:pt x="3" y="114"/>
                  </a:lnTo>
                  <a:lnTo>
                    <a:pt x="8" y="132"/>
                  </a:lnTo>
                  <a:lnTo>
                    <a:pt x="17" y="147"/>
                  </a:lnTo>
                  <a:lnTo>
                    <a:pt x="26" y="160"/>
                  </a:lnTo>
                  <a:lnTo>
                    <a:pt x="37" y="168"/>
                  </a:lnTo>
                  <a:lnTo>
                    <a:pt x="45" y="174"/>
                  </a:lnTo>
                  <a:lnTo>
                    <a:pt x="53" y="179"/>
                  </a:lnTo>
                  <a:lnTo>
                    <a:pt x="61" y="182"/>
                  </a:lnTo>
                  <a:lnTo>
                    <a:pt x="61" y="182"/>
                  </a:lnTo>
                  <a:lnTo>
                    <a:pt x="55" y="176"/>
                  </a:lnTo>
                  <a:lnTo>
                    <a:pt x="48" y="169"/>
                  </a:lnTo>
                  <a:lnTo>
                    <a:pt x="42" y="160"/>
                  </a:lnTo>
                  <a:lnTo>
                    <a:pt x="35" y="147"/>
                  </a:lnTo>
                  <a:lnTo>
                    <a:pt x="29" y="132"/>
                  </a:lnTo>
                  <a:lnTo>
                    <a:pt x="27" y="118"/>
                  </a:lnTo>
                  <a:lnTo>
                    <a:pt x="27" y="110"/>
                  </a:lnTo>
                  <a:lnTo>
                    <a:pt x="27" y="100"/>
                  </a:lnTo>
                  <a:lnTo>
                    <a:pt x="27" y="100"/>
                  </a:lnTo>
                  <a:lnTo>
                    <a:pt x="30" y="85"/>
                  </a:lnTo>
                  <a:lnTo>
                    <a:pt x="35" y="71"/>
                  </a:lnTo>
                  <a:lnTo>
                    <a:pt x="42" y="60"/>
                  </a:lnTo>
                  <a:lnTo>
                    <a:pt x="48" y="50"/>
                  </a:lnTo>
                  <a:lnTo>
                    <a:pt x="55" y="43"/>
                  </a:lnTo>
                  <a:lnTo>
                    <a:pt x="61" y="37"/>
                  </a:lnTo>
                  <a:lnTo>
                    <a:pt x="72" y="29"/>
                  </a:lnTo>
                  <a:lnTo>
                    <a:pt x="72" y="29"/>
                  </a:lnTo>
                  <a:lnTo>
                    <a:pt x="87" y="21"/>
                  </a:lnTo>
                  <a:lnTo>
                    <a:pt x="100" y="18"/>
                  </a:lnTo>
                  <a:lnTo>
                    <a:pt x="111" y="16"/>
                  </a:lnTo>
                  <a:lnTo>
                    <a:pt x="122" y="16"/>
                  </a:lnTo>
                  <a:lnTo>
                    <a:pt x="139" y="18"/>
                  </a:lnTo>
                  <a:lnTo>
                    <a:pt x="143" y="21"/>
                  </a:lnTo>
                  <a:lnTo>
                    <a:pt x="143" y="21"/>
                  </a:lnTo>
                  <a:close/>
                </a:path>
              </a:pathLst>
            </a:custGeom>
            <a:solidFill>
              <a:schemeClr val="bg1"/>
            </a:solidFill>
            <a:ln w="9525">
              <a:noFill/>
              <a:round/>
              <a:headEnd/>
              <a:tailEnd/>
            </a:ln>
          </p:spPr>
          <p:txBody>
            <a:bodyPr/>
            <a:lstStyle/>
            <a:p>
              <a:pPr>
                <a:defRPr/>
              </a:pPr>
              <a:endParaRPr lang="en-US"/>
            </a:p>
          </p:txBody>
        </p:sp>
        <p:sp>
          <p:nvSpPr>
            <p:cNvPr id="10" name="Freeform 37"/>
            <p:cNvSpPr>
              <a:spLocks noEditPoints="1"/>
            </p:cNvSpPr>
            <p:nvPr userDrawn="1"/>
          </p:nvSpPr>
          <p:spPr bwMode="black">
            <a:xfrm>
              <a:off x="4329" y="4087"/>
              <a:ext cx="46" cy="44"/>
            </a:xfrm>
            <a:custGeom>
              <a:avLst/>
              <a:gdLst/>
              <a:ahLst/>
              <a:cxnLst>
                <a:cxn ang="0">
                  <a:pos x="70" y="61"/>
                </a:cxn>
                <a:cxn ang="0">
                  <a:pos x="23" y="61"/>
                </a:cxn>
                <a:cxn ang="0">
                  <a:pos x="12" y="89"/>
                </a:cxn>
                <a:cxn ang="0">
                  <a:pos x="0" y="89"/>
                </a:cxn>
                <a:cxn ang="0">
                  <a:pos x="41" y="0"/>
                </a:cxn>
                <a:cxn ang="0">
                  <a:pos x="52" y="0"/>
                </a:cxn>
                <a:cxn ang="0">
                  <a:pos x="92" y="89"/>
                </a:cxn>
                <a:cxn ang="0">
                  <a:pos x="81" y="89"/>
                </a:cxn>
                <a:cxn ang="0">
                  <a:pos x="70" y="61"/>
                </a:cxn>
                <a:cxn ang="0">
                  <a:pos x="47" y="10"/>
                </a:cxn>
                <a:cxn ang="0">
                  <a:pos x="26" y="53"/>
                </a:cxn>
                <a:cxn ang="0">
                  <a:pos x="66" y="53"/>
                </a:cxn>
                <a:cxn ang="0">
                  <a:pos x="47" y="10"/>
                </a:cxn>
              </a:cxnLst>
              <a:rect l="0" t="0" r="r" b="b"/>
              <a:pathLst>
                <a:path w="92" h="89">
                  <a:moveTo>
                    <a:pt x="70" y="61"/>
                  </a:moveTo>
                  <a:lnTo>
                    <a:pt x="23" y="61"/>
                  </a:lnTo>
                  <a:lnTo>
                    <a:pt x="12" y="89"/>
                  </a:lnTo>
                  <a:lnTo>
                    <a:pt x="0" y="89"/>
                  </a:lnTo>
                  <a:lnTo>
                    <a:pt x="41" y="0"/>
                  </a:lnTo>
                  <a:lnTo>
                    <a:pt x="52" y="0"/>
                  </a:lnTo>
                  <a:lnTo>
                    <a:pt x="92" y="89"/>
                  </a:lnTo>
                  <a:lnTo>
                    <a:pt x="81" y="89"/>
                  </a:lnTo>
                  <a:lnTo>
                    <a:pt x="70" y="61"/>
                  </a:lnTo>
                  <a:close/>
                  <a:moveTo>
                    <a:pt x="47" y="10"/>
                  </a:moveTo>
                  <a:lnTo>
                    <a:pt x="26" y="53"/>
                  </a:lnTo>
                  <a:lnTo>
                    <a:pt x="66" y="53"/>
                  </a:lnTo>
                  <a:lnTo>
                    <a:pt x="47" y="10"/>
                  </a:lnTo>
                  <a:close/>
                </a:path>
              </a:pathLst>
            </a:custGeom>
            <a:solidFill>
              <a:schemeClr val="bg1"/>
            </a:solidFill>
            <a:ln w="9525">
              <a:noFill/>
              <a:round/>
              <a:headEnd/>
              <a:tailEnd/>
            </a:ln>
          </p:spPr>
          <p:txBody>
            <a:bodyPr/>
            <a:lstStyle/>
            <a:p>
              <a:pPr>
                <a:defRPr/>
              </a:pPr>
              <a:endParaRPr lang="en-US"/>
            </a:p>
          </p:txBody>
        </p:sp>
        <p:sp>
          <p:nvSpPr>
            <p:cNvPr id="11" name="Freeform 38"/>
            <p:cNvSpPr>
              <a:spLocks/>
            </p:cNvSpPr>
            <p:nvPr userDrawn="1"/>
          </p:nvSpPr>
          <p:spPr bwMode="black">
            <a:xfrm>
              <a:off x="4378" y="4098"/>
              <a:ext cx="55" cy="33"/>
            </a:xfrm>
            <a:custGeom>
              <a:avLst/>
              <a:gdLst/>
              <a:ahLst/>
              <a:cxnLst>
                <a:cxn ang="0">
                  <a:pos x="100" y="26"/>
                </a:cxn>
                <a:cxn ang="0">
                  <a:pos x="100" y="26"/>
                </a:cxn>
                <a:cxn ang="0">
                  <a:pos x="98" y="18"/>
                </a:cxn>
                <a:cxn ang="0">
                  <a:pos x="95" y="12"/>
                </a:cxn>
                <a:cxn ang="0">
                  <a:pos x="89" y="8"/>
                </a:cxn>
                <a:cxn ang="0">
                  <a:pos x="81" y="8"/>
                </a:cxn>
                <a:cxn ang="0">
                  <a:pos x="81" y="8"/>
                </a:cxn>
                <a:cxn ang="0">
                  <a:pos x="71" y="8"/>
                </a:cxn>
                <a:cxn ang="0">
                  <a:pos x="64" y="13"/>
                </a:cxn>
                <a:cxn ang="0">
                  <a:pos x="60" y="20"/>
                </a:cxn>
                <a:cxn ang="0">
                  <a:pos x="60" y="28"/>
                </a:cxn>
                <a:cxn ang="0">
                  <a:pos x="60" y="67"/>
                </a:cxn>
                <a:cxn ang="0">
                  <a:pos x="50" y="67"/>
                </a:cxn>
                <a:cxn ang="0">
                  <a:pos x="50" y="23"/>
                </a:cxn>
                <a:cxn ang="0">
                  <a:pos x="50" y="23"/>
                </a:cxn>
                <a:cxn ang="0">
                  <a:pos x="48" y="17"/>
                </a:cxn>
                <a:cxn ang="0">
                  <a:pos x="45" y="12"/>
                </a:cxn>
                <a:cxn ang="0">
                  <a:pos x="40" y="8"/>
                </a:cxn>
                <a:cxn ang="0">
                  <a:pos x="32" y="8"/>
                </a:cxn>
                <a:cxn ang="0">
                  <a:pos x="32" y="8"/>
                </a:cxn>
                <a:cxn ang="0">
                  <a:pos x="22" y="8"/>
                </a:cxn>
                <a:cxn ang="0">
                  <a:pos x="14" y="13"/>
                </a:cxn>
                <a:cxn ang="0">
                  <a:pos x="13" y="17"/>
                </a:cxn>
                <a:cxn ang="0">
                  <a:pos x="9" y="20"/>
                </a:cxn>
                <a:cxn ang="0">
                  <a:pos x="8" y="29"/>
                </a:cxn>
                <a:cxn ang="0">
                  <a:pos x="8" y="67"/>
                </a:cxn>
                <a:cxn ang="0">
                  <a:pos x="0" y="67"/>
                </a:cxn>
                <a:cxn ang="0">
                  <a:pos x="0" y="2"/>
                </a:cxn>
                <a:cxn ang="0">
                  <a:pos x="8" y="2"/>
                </a:cxn>
                <a:cxn ang="0">
                  <a:pos x="8" y="13"/>
                </a:cxn>
                <a:cxn ang="0">
                  <a:pos x="9" y="13"/>
                </a:cxn>
                <a:cxn ang="0">
                  <a:pos x="9" y="13"/>
                </a:cxn>
                <a:cxn ang="0">
                  <a:pos x="13" y="8"/>
                </a:cxn>
                <a:cxn ang="0">
                  <a:pos x="18" y="5"/>
                </a:cxn>
                <a:cxn ang="0">
                  <a:pos x="24" y="2"/>
                </a:cxn>
                <a:cxn ang="0">
                  <a:pos x="34" y="0"/>
                </a:cxn>
                <a:cxn ang="0">
                  <a:pos x="34" y="0"/>
                </a:cxn>
                <a:cxn ang="0">
                  <a:pos x="43" y="2"/>
                </a:cxn>
                <a:cxn ang="0">
                  <a:pos x="50" y="5"/>
                </a:cxn>
                <a:cxn ang="0">
                  <a:pos x="55" y="10"/>
                </a:cxn>
                <a:cxn ang="0">
                  <a:pos x="58" y="15"/>
                </a:cxn>
                <a:cxn ang="0">
                  <a:pos x="58" y="15"/>
                </a:cxn>
                <a:cxn ang="0">
                  <a:pos x="61" y="10"/>
                </a:cxn>
                <a:cxn ang="0">
                  <a:pos x="66" y="5"/>
                </a:cxn>
                <a:cxn ang="0">
                  <a:pos x="74" y="2"/>
                </a:cxn>
                <a:cxn ang="0">
                  <a:pos x="82" y="0"/>
                </a:cxn>
                <a:cxn ang="0">
                  <a:pos x="82" y="0"/>
                </a:cxn>
                <a:cxn ang="0">
                  <a:pos x="95" y="2"/>
                </a:cxn>
                <a:cxn ang="0">
                  <a:pos x="98" y="4"/>
                </a:cxn>
                <a:cxn ang="0">
                  <a:pos x="103" y="7"/>
                </a:cxn>
                <a:cxn ang="0">
                  <a:pos x="105" y="10"/>
                </a:cxn>
                <a:cxn ang="0">
                  <a:pos x="108" y="13"/>
                </a:cxn>
                <a:cxn ang="0">
                  <a:pos x="110" y="23"/>
                </a:cxn>
                <a:cxn ang="0">
                  <a:pos x="110" y="67"/>
                </a:cxn>
                <a:cxn ang="0">
                  <a:pos x="100" y="67"/>
                </a:cxn>
                <a:cxn ang="0">
                  <a:pos x="100" y="26"/>
                </a:cxn>
              </a:cxnLst>
              <a:rect l="0" t="0" r="r" b="b"/>
              <a:pathLst>
                <a:path w="110" h="67">
                  <a:moveTo>
                    <a:pt x="100" y="26"/>
                  </a:moveTo>
                  <a:lnTo>
                    <a:pt x="100" y="26"/>
                  </a:lnTo>
                  <a:lnTo>
                    <a:pt x="98" y="18"/>
                  </a:lnTo>
                  <a:lnTo>
                    <a:pt x="95" y="12"/>
                  </a:lnTo>
                  <a:lnTo>
                    <a:pt x="89" y="8"/>
                  </a:lnTo>
                  <a:lnTo>
                    <a:pt x="81" y="8"/>
                  </a:lnTo>
                  <a:lnTo>
                    <a:pt x="81" y="8"/>
                  </a:lnTo>
                  <a:lnTo>
                    <a:pt x="71" y="8"/>
                  </a:lnTo>
                  <a:lnTo>
                    <a:pt x="64" y="13"/>
                  </a:lnTo>
                  <a:lnTo>
                    <a:pt x="60" y="20"/>
                  </a:lnTo>
                  <a:lnTo>
                    <a:pt x="60" y="28"/>
                  </a:lnTo>
                  <a:lnTo>
                    <a:pt x="60" y="67"/>
                  </a:lnTo>
                  <a:lnTo>
                    <a:pt x="50" y="67"/>
                  </a:lnTo>
                  <a:lnTo>
                    <a:pt x="50" y="23"/>
                  </a:lnTo>
                  <a:lnTo>
                    <a:pt x="50" y="23"/>
                  </a:lnTo>
                  <a:lnTo>
                    <a:pt x="48" y="17"/>
                  </a:lnTo>
                  <a:lnTo>
                    <a:pt x="45" y="12"/>
                  </a:lnTo>
                  <a:lnTo>
                    <a:pt x="40" y="8"/>
                  </a:lnTo>
                  <a:lnTo>
                    <a:pt x="32" y="8"/>
                  </a:lnTo>
                  <a:lnTo>
                    <a:pt x="32" y="8"/>
                  </a:lnTo>
                  <a:lnTo>
                    <a:pt x="22" y="8"/>
                  </a:lnTo>
                  <a:lnTo>
                    <a:pt x="14" y="13"/>
                  </a:lnTo>
                  <a:lnTo>
                    <a:pt x="13" y="17"/>
                  </a:lnTo>
                  <a:lnTo>
                    <a:pt x="9" y="20"/>
                  </a:lnTo>
                  <a:lnTo>
                    <a:pt x="8" y="29"/>
                  </a:lnTo>
                  <a:lnTo>
                    <a:pt x="8" y="67"/>
                  </a:lnTo>
                  <a:lnTo>
                    <a:pt x="0" y="67"/>
                  </a:lnTo>
                  <a:lnTo>
                    <a:pt x="0" y="2"/>
                  </a:lnTo>
                  <a:lnTo>
                    <a:pt x="8" y="2"/>
                  </a:lnTo>
                  <a:lnTo>
                    <a:pt x="8" y="13"/>
                  </a:lnTo>
                  <a:lnTo>
                    <a:pt x="9" y="13"/>
                  </a:lnTo>
                  <a:lnTo>
                    <a:pt x="9" y="13"/>
                  </a:lnTo>
                  <a:lnTo>
                    <a:pt x="13" y="8"/>
                  </a:lnTo>
                  <a:lnTo>
                    <a:pt x="18" y="5"/>
                  </a:lnTo>
                  <a:lnTo>
                    <a:pt x="24" y="2"/>
                  </a:lnTo>
                  <a:lnTo>
                    <a:pt x="34" y="0"/>
                  </a:lnTo>
                  <a:lnTo>
                    <a:pt x="34" y="0"/>
                  </a:lnTo>
                  <a:lnTo>
                    <a:pt x="43" y="2"/>
                  </a:lnTo>
                  <a:lnTo>
                    <a:pt x="50" y="5"/>
                  </a:lnTo>
                  <a:lnTo>
                    <a:pt x="55" y="10"/>
                  </a:lnTo>
                  <a:lnTo>
                    <a:pt x="58" y="15"/>
                  </a:lnTo>
                  <a:lnTo>
                    <a:pt x="58" y="15"/>
                  </a:lnTo>
                  <a:lnTo>
                    <a:pt x="61" y="10"/>
                  </a:lnTo>
                  <a:lnTo>
                    <a:pt x="66" y="5"/>
                  </a:lnTo>
                  <a:lnTo>
                    <a:pt x="74" y="2"/>
                  </a:lnTo>
                  <a:lnTo>
                    <a:pt x="82" y="0"/>
                  </a:lnTo>
                  <a:lnTo>
                    <a:pt x="82" y="0"/>
                  </a:lnTo>
                  <a:lnTo>
                    <a:pt x="95" y="2"/>
                  </a:lnTo>
                  <a:lnTo>
                    <a:pt x="98" y="4"/>
                  </a:lnTo>
                  <a:lnTo>
                    <a:pt x="103" y="7"/>
                  </a:lnTo>
                  <a:lnTo>
                    <a:pt x="105" y="10"/>
                  </a:lnTo>
                  <a:lnTo>
                    <a:pt x="108" y="13"/>
                  </a:lnTo>
                  <a:lnTo>
                    <a:pt x="110" y="23"/>
                  </a:lnTo>
                  <a:lnTo>
                    <a:pt x="110" y="67"/>
                  </a:lnTo>
                  <a:lnTo>
                    <a:pt x="100" y="67"/>
                  </a:lnTo>
                  <a:lnTo>
                    <a:pt x="100" y="26"/>
                  </a:lnTo>
                  <a:close/>
                </a:path>
              </a:pathLst>
            </a:custGeom>
            <a:solidFill>
              <a:schemeClr val="bg1"/>
            </a:solidFill>
            <a:ln w="9525">
              <a:noFill/>
              <a:round/>
              <a:headEnd/>
              <a:tailEnd/>
            </a:ln>
          </p:spPr>
          <p:txBody>
            <a:bodyPr/>
            <a:lstStyle/>
            <a:p>
              <a:pPr>
                <a:defRPr/>
              </a:pPr>
              <a:endParaRPr lang="en-US"/>
            </a:p>
          </p:txBody>
        </p:sp>
        <p:sp>
          <p:nvSpPr>
            <p:cNvPr id="12" name="Freeform 39"/>
            <p:cNvSpPr>
              <a:spLocks noEditPoints="1"/>
            </p:cNvSpPr>
            <p:nvPr userDrawn="1"/>
          </p:nvSpPr>
          <p:spPr bwMode="black">
            <a:xfrm>
              <a:off x="4438" y="4098"/>
              <a:ext cx="36" cy="34"/>
            </a:xfrm>
            <a:custGeom>
              <a:avLst/>
              <a:gdLst/>
              <a:ahLst/>
              <a:cxnLst>
                <a:cxn ang="0">
                  <a:pos x="69" y="46"/>
                </a:cxn>
                <a:cxn ang="0">
                  <a:pos x="69" y="46"/>
                </a:cxn>
                <a:cxn ang="0">
                  <a:pos x="66" y="54"/>
                </a:cxn>
                <a:cxn ang="0">
                  <a:pos x="60" y="62"/>
                </a:cxn>
                <a:cxn ang="0">
                  <a:pos x="55" y="65"/>
                </a:cxn>
                <a:cxn ang="0">
                  <a:pos x="48" y="67"/>
                </a:cxn>
                <a:cxn ang="0">
                  <a:pos x="42" y="68"/>
                </a:cxn>
                <a:cxn ang="0">
                  <a:pos x="36" y="68"/>
                </a:cxn>
                <a:cxn ang="0">
                  <a:pos x="36" y="68"/>
                </a:cxn>
                <a:cxn ang="0">
                  <a:pos x="26" y="68"/>
                </a:cxn>
                <a:cxn ang="0">
                  <a:pos x="19" y="65"/>
                </a:cxn>
                <a:cxn ang="0">
                  <a:pos x="13" y="62"/>
                </a:cxn>
                <a:cxn ang="0">
                  <a:pos x="8" y="57"/>
                </a:cxn>
                <a:cxn ang="0">
                  <a:pos x="5" y="52"/>
                </a:cxn>
                <a:cxn ang="0">
                  <a:pos x="2" y="46"/>
                </a:cxn>
                <a:cxn ang="0">
                  <a:pos x="0" y="34"/>
                </a:cxn>
                <a:cxn ang="0">
                  <a:pos x="0" y="34"/>
                </a:cxn>
                <a:cxn ang="0">
                  <a:pos x="0" y="28"/>
                </a:cxn>
                <a:cxn ang="0">
                  <a:pos x="2" y="21"/>
                </a:cxn>
                <a:cxn ang="0">
                  <a:pos x="5" y="15"/>
                </a:cxn>
                <a:cxn ang="0">
                  <a:pos x="8" y="10"/>
                </a:cxn>
                <a:cxn ang="0">
                  <a:pos x="13" y="7"/>
                </a:cxn>
                <a:cxn ang="0">
                  <a:pos x="19" y="4"/>
                </a:cxn>
                <a:cxn ang="0">
                  <a:pos x="27" y="0"/>
                </a:cxn>
                <a:cxn ang="0">
                  <a:pos x="36" y="0"/>
                </a:cxn>
                <a:cxn ang="0">
                  <a:pos x="36" y="0"/>
                </a:cxn>
                <a:cxn ang="0">
                  <a:pos x="48" y="2"/>
                </a:cxn>
                <a:cxn ang="0">
                  <a:pos x="53" y="4"/>
                </a:cxn>
                <a:cxn ang="0">
                  <a:pos x="60" y="7"/>
                </a:cxn>
                <a:cxn ang="0">
                  <a:pos x="65" y="12"/>
                </a:cxn>
                <a:cxn ang="0">
                  <a:pos x="68" y="18"/>
                </a:cxn>
                <a:cxn ang="0">
                  <a:pos x="71" y="26"/>
                </a:cxn>
                <a:cxn ang="0">
                  <a:pos x="71" y="36"/>
                </a:cxn>
                <a:cxn ang="0">
                  <a:pos x="10" y="36"/>
                </a:cxn>
                <a:cxn ang="0">
                  <a:pos x="10" y="36"/>
                </a:cxn>
                <a:cxn ang="0">
                  <a:pos x="11" y="46"/>
                </a:cxn>
                <a:cxn ang="0">
                  <a:pos x="16" y="54"/>
                </a:cxn>
                <a:cxn ang="0">
                  <a:pos x="19" y="57"/>
                </a:cxn>
                <a:cxn ang="0">
                  <a:pos x="24" y="59"/>
                </a:cxn>
                <a:cxn ang="0">
                  <a:pos x="29" y="60"/>
                </a:cxn>
                <a:cxn ang="0">
                  <a:pos x="36" y="60"/>
                </a:cxn>
                <a:cxn ang="0">
                  <a:pos x="36" y="60"/>
                </a:cxn>
                <a:cxn ang="0">
                  <a:pos x="45" y="60"/>
                </a:cxn>
                <a:cxn ang="0">
                  <a:pos x="53" y="57"/>
                </a:cxn>
                <a:cxn ang="0">
                  <a:pos x="58" y="52"/>
                </a:cxn>
                <a:cxn ang="0">
                  <a:pos x="61" y="46"/>
                </a:cxn>
                <a:cxn ang="0">
                  <a:pos x="69" y="46"/>
                </a:cxn>
                <a:cxn ang="0">
                  <a:pos x="63" y="29"/>
                </a:cxn>
                <a:cxn ang="0">
                  <a:pos x="63" y="29"/>
                </a:cxn>
                <a:cxn ang="0">
                  <a:pos x="61" y="25"/>
                </a:cxn>
                <a:cxn ang="0">
                  <a:pos x="58" y="20"/>
                </a:cxn>
                <a:cxn ang="0">
                  <a:pos x="57" y="15"/>
                </a:cxn>
                <a:cxn ang="0">
                  <a:pos x="53" y="13"/>
                </a:cxn>
                <a:cxn ang="0">
                  <a:pos x="45" y="8"/>
                </a:cxn>
                <a:cxn ang="0">
                  <a:pos x="36" y="8"/>
                </a:cxn>
                <a:cxn ang="0">
                  <a:pos x="36" y="8"/>
                </a:cxn>
                <a:cxn ang="0">
                  <a:pos x="27" y="8"/>
                </a:cxn>
                <a:cxn ang="0">
                  <a:pos x="19" y="13"/>
                </a:cxn>
                <a:cxn ang="0">
                  <a:pos x="16" y="17"/>
                </a:cxn>
                <a:cxn ang="0">
                  <a:pos x="13" y="20"/>
                </a:cxn>
                <a:cxn ang="0">
                  <a:pos x="11" y="25"/>
                </a:cxn>
                <a:cxn ang="0">
                  <a:pos x="10" y="29"/>
                </a:cxn>
                <a:cxn ang="0">
                  <a:pos x="63" y="29"/>
                </a:cxn>
              </a:cxnLst>
              <a:rect l="0" t="0" r="r" b="b"/>
              <a:pathLst>
                <a:path w="71" h="68">
                  <a:moveTo>
                    <a:pt x="69" y="46"/>
                  </a:moveTo>
                  <a:lnTo>
                    <a:pt x="69" y="46"/>
                  </a:lnTo>
                  <a:lnTo>
                    <a:pt x="66" y="54"/>
                  </a:lnTo>
                  <a:lnTo>
                    <a:pt x="60" y="62"/>
                  </a:lnTo>
                  <a:lnTo>
                    <a:pt x="55" y="65"/>
                  </a:lnTo>
                  <a:lnTo>
                    <a:pt x="48" y="67"/>
                  </a:lnTo>
                  <a:lnTo>
                    <a:pt x="42" y="68"/>
                  </a:lnTo>
                  <a:lnTo>
                    <a:pt x="36" y="68"/>
                  </a:lnTo>
                  <a:lnTo>
                    <a:pt x="36" y="68"/>
                  </a:lnTo>
                  <a:lnTo>
                    <a:pt x="26" y="68"/>
                  </a:lnTo>
                  <a:lnTo>
                    <a:pt x="19" y="65"/>
                  </a:lnTo>
                  <a:lnTo>
                    <a:pt x="13" y="62"/>
                  </a:lnTo>
                  <a:lnTo>
                    <a:pt x="8" y="57"/>
                  </a:lnTo>
                  <a:lnTo>
                    <a:pt x="5" y="52"/>
                  </a:lnTo>
                  <a:lnTo>
                    <a:pt x="2" y="46"/>
                  </a:lnTo>
                  <a:lnTo>
                    <a:pt x="0" y="34"/>
                  </a:lnTo>
                  <a:lnTo>
                    <a:pt x="0" y="34"/>
                  </a:lnTo>
                  <a:lnTo>
                    <a:pt x="0" y="28"/>
                  </a:lnTo>
                  <a:lnTo>
                    <a:pt x="2" y="21"/>
                  </a:lnTo>
                  <a:lnTo>
                    <a:pt x="5" y="15"/>
                  </a:lnTo>
                  <a:lnTo>
                    <a:pt x="8" y="10"/>
                  </a:lnTo>
                  <a:lnTo>
                    <a:pt x="13" y="7"/>
                  </a:lnTo>
                  <a:lnTo>
                    <a:pt x="19" y="4"/>
                  </a:lnTo>
                  <a:lnTo>
                    <a:pt x="27" y="0"/>
                  </a:lnTo>
                  <a:lnTo>
                    <a:pt x="36" y="0"/>
                  </a:lnTo>
                  <a:lnTo>
                    <a:pt x="36" y="0"/>
                  </a:lnTo>
                  <a:lnTo>
                    <a:pt x="48" y="2"/>
                  </a:lnTo>
                  <a:lnTo>
                    <a:pt x="53" y="4"/>
                  </a:lnTo>
                  <a:lnTo>
                    <a:pt x="60" y="7"/>
                  </a:lnTo>
                  <a:lnTo>
                    <a:pt x="65" y="12"/>
                  </a:lnTo>
                  <a:lnTo>
                    <a:pt x="68" y="18"/>
                  </a:lnTo>
                  <a:lnTo>
                    <a:pt x="71" y="26"/>
                  </a:lnTo>
                  <a:lnTo>
                    <a:pt x="71" y="36"/>
                  </a:lnTo>
                  <a:lnTo>
                    <a:pt x="10" y="36"/>
                  </a:lnTo>
                  <a:lnTo>
                    <a:pt x="10" y="36"/>
                  </a:lnTo>
                  <a:lnTo>
                    <a:pt x="11" y="46"/>
                  </a:lnTo>
                  <a:lnTo>
                    <a:pt x="16" y="54"/>
                  </a:lnTo>
                  <a:lnTo>
                    <a:pt x="19" y="57"/>
                  </a:lnTo>
                  <a:lnTo>
                    <a:pt x="24" y="59"/>
                  </a:lnTo>
                  <a:lnTo>
                    <a:pt x="29" y="60"/>
                  </a:lnTo>
                  <a:lnTo>
                    <a:pt x="36" y="60"/>
                  </a:lnTo>
                  <a:lnTo>
                    <a:pt x="36" y="60"/>
                  </a:lnTo>
                  <a:lnTo>
                    <a:pt x="45" y="60"/>
                  </a:lnTo>
                  <a:lnTo>
                    <a:pt x="53" y="57"/>
                  </a:lnTo>
                  <a:lnTo>
                    <a:pt x="58" y="52"/>
                  </a:lnTo>
                  <a:lnTo>
                    <a:pt x="61" y="46"/>
                  </a:lnTo>
                  <a:lnTo>
                    <a:pt x="69" y="46"/>
                  </a:lnTo>
                  <a:close/>
                  <a:moveTo>
                    <a:pt x="63" y="29"/>
                  </a:moveTo>
                  <a:lnTo>
                    <a:pt x="63" y="29"/>
                  </a:lnTo>
                  <a:lnTo>
                    <a:pt x="61" y="25"/>
                  </a:lnTo>
                  <a:lnTo>
                    <a:pt x="58" y="20"/>
                  </a:lnTo>
                  <a:lnTo>
                    <a:pt x="57" y="15"/>
                  </a:lnTo>
                  <a:lnTo>
                    <a:pt x="53" y="13"/>
                  </a:lnTo>
                  <a:lnTo>
                    <a:pt x="45" y="8"/>
                  </a:lnTo>
                  <a:lnTo>
                    <a:pt x="36" y="8"/>
                  </a:lnTo>
                  <a:lnTo>
                    <a:pt x="36" y="8"/>
                  </a:lnTo>
                  <a:lnTo>
                    <a:pt x="27" y="8"/>
                  </a:lnTo>
                  <a:lnTo>
                    <a:pt x="19" y="13"/>
                  </a:lnTo>
                  <a:lnTo>
                    <a:pt x="16" y="17"/>
                  </a:lnTo>
                  <a:lnTo>
                    <a:pt x="13" y="20"/>
                  </a:lnTo>
                  <a:lnTo>
                    <a:pt x="11" y="25"/>
                  </a:lnTo>
                  <a:lnTo>
                    <a:pt x="10" y="29"/>
                  </a:lnTo>
                  <a:lnTo>
                    <a:pt x="63" y="29"/>
                  </a:lnTo>
                  <a:close/>
                </a:path>
              </a:pathLst>
            </a:custGeom>
            <a:solidFill>
              <a:schemeClr val="bg1"/>
            </a:solidFill>
            <a:ln w="9525">
              <a:noFill/>
              <a:round/>
              <a:headEnd/>
              <a:tailEnd/>
            </a:ln>
          </p:spPr>
          <p:txBody>
            <a:bodyPr/>
            <a:lstStyle/>
            <a:p>
              <a:pPr>
                <a:defRPr/>
              </a:pPr>
              <a:endParaRPr lang="en-US"/>
            </a:p>
          </p:txBody>
        </p:sp>
        <p:sp>
          <p:nvSpPr>
            <p:cNvPr id="13" name="Freeform 40"/>
            <p:cNvSpPr>
              <a:spLocks/>
            </p:cNvSpPr>
            <p:nvPr userDrawn="1"/>
          </p:nvSpPr>
          <p:spPr bwMode="black">
            <a:xfrm>
              <a:off x="4480" y="4098"/>
              <a:ext cx="20" cy="33"/>
            </a:xfrm>
            <a:custGeom>
              <a:avLst/>
              <a:gdLst/>
              <a:ahLst/>
              <a:cxnLst>
                <a:cxn ang="0">
                  <a:pos x="0" y="2"/>
                </a:cxn>
                <a:cxn ang="0">
                  <a:pos x="10" y="2"/>
                </a:cxn>
                <a:cxn ang="0">
                  <a:pos x="10" y="17"/>
                </a:cxn>
                <a:cxn ang="0">
                  <a:pos x="10" y="17"/>
                </a:cxn>
                <a:cxn ang="0">
                  <a:pos x="10" y="17"/>
                </a:cxn>
                <a:cxn ang="0">
                  <a:pos x="13" y="12"/>
                </a:cxn>
                <a:cxn ang="0">
                  <a:pos x="18" y="5"/>
                </a:cxn>
                <a:cxn ang="0">
                  <a:pos x="25" y="2"/>
                </a:cxn>
                <a:cxn ang="0">
                  <a:pos x="34" y="0"/>
                </a:cxn>
                <a:cxn ang="0">
                  <a:pos x="34" y="0"/>
                </a:cxn>
                <a:cxn ang="0">
                  <a:pos x="41" y="0"/>
                </a:cxn>
                <a:cxn ang="0">
                  <a:pos x="41" y="10"/>
                </a:cxn>
                <a:cxn ang="0">
                  <a:pos x="41" y="10"/>
                </a:cxn>
                <a:cxn ang="0">
                  <a:pos x="33" y="8"/>
                </a:cxn>
                <a:cxn ang="0">
                  <a:pos x="33" y="8"/>
                </a:cxn>
                <a:cxn ang="0">
                  <a:pos x="25" y="10"/>
                </a:cxn>
                <a:cxn ang="0">
                  <a:pos x="17" y="15"/>
                </a:cxn>
                <a:cxn ang="0">
                  <a:pos x="15" y="18"/>
                </a:cxn>
                <a:cxn ang="0">
                  <a:pos x="12" y="21"/>
                </a:cxn>
                <a:cxn ang="0">
                  <a:pos x="10" y="28"/>
                </a:cxn>
                <a:cxn ang="0">
                  <a:pos x="10" y="34"/>
                </a:cxn>
                <a:cxn ang="0">
                  <a:pos x="10" y="67"/>
                </a:cxn>
                <a:cxn ang="0">
                  <a:pos x="0" y="67"/>
                </a:cxn>
                <a:cxn ang="0">
                  <a:pos x="0" y="2"/>
                </a:cxn>
              </a:cxnLst>
              <a:rect l="0" t="0" r="r" b="b"/>
              <a:pathLst>
                <a:path w="41" h="67">
                  <a:moveTo>
                    <a:pt x="0" y="2"/>
                  </a:moveTo>
                  <a:lnTo>
                    <a:pt x="10" y="2"/>
                  </a:lnTo>
                  <a:lnTo>
                    <a:pt x="10" y="17"/>
                  </a:lnTo>
                  <a:lnTo>
                    <a:pt x="10" y="17"/>
                  </a:lnTo>
                  <a:lnTo>
                    <a:pt x="10" y="17"/>
                  </a:lnTo>
                  <a:lnTo>
                    <a:pt x="13" y="12"/>
                  </a:lnTo>
                  <a:lnTo>
                    <a:pt x="18" y="5"/>
                  </a:lnTo>
                  <a:lnTo>
                    <a:pt x="25" y="2"/>
                  </a:lnTo>
                  <a:lnTo>
                    <a:pt x="34" y="0"/>
                  </a:lnTo>
                  <a:lnTo>
                    <a:pt x="34" y="0"/>
                  </a:lnTo>
                  <a:lnTo>
                    <a:pt x="41" y="0"/>
                  </a:lnTo>
                  <a:lnTo>
                    <a:pt x="41" y="10"/>
                  </a:lnTo>
                  <a:lnTo>
                    <a:pt x="41" y="10"/>
                  </a:lnTo>
                  <a:lnTo>
                    <a:pt x="33" y="8"/>
                  </a:lnTo>
                  <a:lnTo>
                    <a:pt x="33" y="8"/>
                  </a:lnTo>
                  <a:lnTo>
                    <a:pt x="25" y="10"/>
                  </a:lnTo>
                  <a:lnTo>
                    <a:pt x="17" y="15"/>
                  </a:lnTo>
                  <a:lnTo>
                    <a:pt x="15" y="18"/>
                  </a:lnTo>
                  <a:lnTo>
                    <a:pt x="12" y="21"/>
                  </a:lnTo>
                  <a:lnTo>
                    <a:pt x="10" y="28"/>
                  </a:lnTo>
                  <a:lnTo>
                    <a:pt x="10" y="34"/>
                  </a:lnTo>
                  <a:lnTo>
                    <a:pt x="10" y="67"/>
                  </a:lnTo>
                  <a:lnTo>
                    <a:pt x="0" y="67"/>
                  </a:lnTo>
                  <a:lnTo>
                    <a:pt x="0" y="2"/>
                  </a:lnTo>
                  <a:close/>
                </a:path>
              </a:pathLst>
            </a:custGeom>
            <a:solidFill>
              <a:schemeClr val="bg1"/>
            </a:solidFill>
            <a:ln w="9525">
              <a:noFill/>
              <a:round/>
              <a:headEnd/>
              <a:tailEnd/>
            </a:ln>
          </p:spPr>
          <p:txBody>
            <a:bodyPr/>
            <a:lstStyle/>
            <a:p>
              <a:pPr>
                <a:defRPr/>
              </a:pPr>
              <a:endParaRPr lang="en-US"/>
            </a:p>
          </p:txBody>
        </p:sp>
        <p:sp>
          <p:nvSpPr>
            <p:cNvPr id="14" name="Freeform 41"/>
            <p:cNvSpPr>
              <a:spLocks noEditPoints="1"/>
            </p:cNvSpPr>
            <p:nvPr userDrawn="1"/>
          </p:nvSpPr>
          <p:spPr bwMode="black">
            <a:xfrm>
              <a:off x="4503" y="4087"/>
              <a:ext cx="4" cy="44"/>
            </a:xfrm>
            <a:custGeom>
              <a:avLst/>
              <a:gdLst/>
              <a:ahLst/>
              <a:cxnLst>
                <a:cxn ang="0">
                  <a:pos x="0" y="24"/>
                </a:cxn>
                <a:cxn ang="0">
                  <a:pos x="8" y="24"/>
                </a:cxn>
                <a:cxn ang="0">
                  <a:pos x="8" y="89"/>
                </a:cxn>
                <a:cxn ang="0">
                  <a:pos x="0" y="89"/>
                </a:cxn>
                <a:cxn ang="0">
                  <a:pos x="0" y="24"/>
                </a:cxn>
                <a:cxn ang="0">
                  <a:pos x="0" y="0"/>
                </a:cxn>
                <a:cxn ang="0">
                  <a:pos x="8" y="0"/>
                </a:cxn>
                <a:cxn ang="0">
                  <a:pos x="8" y="13"/>
                </a:cxn>
                <a:cxn ang="0">
                  <a:pos x="0" y="13"/>
                </a:cxn>
                <a:cxn ang="0">
                  <a:pos x="0" y="0"/>
                </a:cxn>
              </a:cxnLst>
              <a:rect l="0" t="0" r="r" b="b"/>
              <a:pathLst>
                <a:path w="8" h="89">
                  <a:moveTo>
                    <a:pt x="0" y="24"/>
                  </a:moveTo>
                  <a:lnTo>
                    <a:pt x="8" y="24"/>
                  </a:lnTo>
                  <a:lnTo>
                    <a:pt x="8" y="89"/>
                  </a:lnTo>
                  <a:lnTo>
                    <a:pt x="0" y="89"/>
                  </a:lnTo>
                  <a:lnTo>
                    <a:pt x="0" y="24"/>
                  </a:lnTo>
                  <a:close/>
                  <a:moveTo>
                    <a:pt x="0" y="0"/>
                  </a:moveTo>
                  <a:lnTo>
                    <a:pt x="8" y="0"/>
                  </a:lnTo>
                  <a:lnTo>
                    <a:pt x="8" y="13"/>
                  </a:lnTo>
                  <a:lnTo>
                    <a:pt x="0" y="13"/>
                  </a:lnTo>
                  <a:lnTo>
                    <a:pt x="0" y="0"/>
                  </a:lnTo>
                  <a:close/>
                </a:path>
              </a:pathLst>
            </a:custGeom>
            <a:solidFill>
              <a:schemeClr val="bg1"/>
            </a:solidFill>
            <a:ln w="9525">
              <a:noFill/>
              <a:round/>
              <a:headEnd/>
              <a:tailEnd/>
            </a:ln>
          </p:spPr>
          <p:txBody>
            <a:bodyPr/>
            <a:lstStyle/>
            <a:p>
              <a:pPr>
                <a:defRPr/>
              </a:pPr>
              <a:endParaRPr lang="en-US"/>
            </a:p>
          </p:txBody>
        </p:sp>
        <p:sp>
          <p:nvSpPr>
            <p:cNvPr id="15" name="Freeform 42"/>
            <p:cNvSpPr>
              <a:spLocks/>
            </p:cNvSpPr>
            <p:nvPr userDrawn="1"/>
          </p:nvSpPr>
          <p:spPr bwMode="black">
            <a:xfrm>
              <a:off x="4513" y="4098"/>
              <a:ext cx="34" cy="34"/>
            </a:xfrm>
            <a:custGeom>
              <a:avLst/>
              <a:gdLst/>
              <a:ahLst/>
              <a:cxnLst>
                <a:cxn ang="0">
                  <a:pos x="67" y="44"/>
                </a:cxn>
                <a:cxn ang="0">
                  <a:pos x="67" y="44"/>
                </a:cxn>
                <a:cxn ang="0">
                  <a:pos x="66" y="50"/>
                </a:cxn>
                <a:cxn ang="0">
                  <a:pos x="59" y="59"/>
                </a:cxn>
                <a:cxn ang="0">
                  <a:pos x="56" y="63"/>
                </a:cxn>
                <a:cxn ang="0">
                  <a:pos x="50" y="67"/>
                </a:cxn>
                <a:cxn ang="0">
                  <a:pos x="43" y="68"/>
                </a:cxn>
                <a:cxn ang="0">
                  <a:pos x="35" y="68"/>
                </a:cxn>
                <a:cxn ang="0">
                  <a:pos x="35" y="68"/>
                </a:cxn>
                <a:cxn ang="0">
                  <a:pos x="27" y="68"/>
                </a:cxn>
                <a:cxn ang="0">
                  <a:pos x="21" y="67"/>
                </a:cxn>
                <a:cxn ang="0">
                  <a:pos x="14" y="63"/>
                </a:cxn>
                <a:cxn ang="0">
                  <a:pos x="9" y="59"/>
                </a:cxn>
                <a:cxn ang="0">
                  <a:pos x="4" y="54"/>
                </a:cxn>
                <a:cxn ang="0">
                  <a:pos x="1" y="49"/>
                </a:cxn>
                <a:cxn ang="0">
                  <a:pos x="0" y="42"/>
                </a:cxn>
                <a:cxn ang="0">
                  <a:pos x="0" y="34"/>
                </a:cxn>
                <a:cxn ang="0">
                  <a:pos x="0" y="34"/>
                </a:cxn>
                <a:cxn ang="0">
                  <a:pos x="0" y="28"/>
                </a:cxn>
                <a:cxn ang="0">
                  <a:pos x="1" y="21"/>
                </a:cxn>
                <a:cxn ang="0">
                  <a:pos x="4" y="15"/>
                </a:cxn>
                <a:cxn ang="0">
                  <a:pos x="8" y="10"/>
                </a:cxn>
                <a:cxn ang="0">
                  <a:pos x="13" y="5"/>
                </a:cxn>
                <a:cxn ang="0">
                  <a:pos x="19" y="2"/>
                </a:cxn>
                <a:cxn ang="0">
                  <a:pos x="27" y="0"/>
                </a:cxn>
                <a:cxn ang="0">
                  <a:pos x="35" y="0"/>
                </a:cxn>
                <a:cxn ang="0">
                  <a:pos x="35" y="0"/>
                </a:cxn>
                <a:cxn ang="0">
                  <a:pos x="43" y="0"/>
                </a:cxn>
                <a:cxn ang="0">
                  <a:pos x="50" y="2"/>
                </a:cxn>
                <a:cxn ang="0">
                  <a:pos x="55" y="5"/>
                </a:cxn>
                <a:cxn ang="0">
                  <a:pos x="59" y="8"/>
                </a:cxn>
                <a:cxn ang="0">
                  <a:pos x="66" y="15"/>
                </a:cxn>
                <a:cxn ang="0">
                  <a:pos x="67" y="23"/>
                </a:cxn>
                <a:cxn ang="0">
                  <a:pos x="58" y="23"/>
                </a:cxn>
                <a:cxn ang="0">
                  <a:pos x="58" y="23"/>
                </a:cxn>
                <a:cxn ang="0">
                  <a:pos x="55" y="17"/>
                </a:cxn>
                <a:cxn ang="0">
                  <a:pos x="50" y="12"/>
                </a:cxn>
                <a:cxn ang="0">
                  <a:pos x="43" y="8"/>
                </a:cxn>
                <a:cxn ang="0">
                  <a:pos x="35" y="8"/>
                </a:cxn>
                <a:cxn ang="0">
                  <a:pos x="35" y="8"/>
                </a:cxn>
                <a:cxn ang="0">
                  <a:pos x="29" y="8"/>
                </a:cxn>
                <a:cxn ang="0">
                  <a:pos x="24" y="10"/>
                </a:cxn>
                <a:cxn ang="0">
                  <a:pos x="19" y="12"/>
                </a:cxn>
                <a:cxn ang="0">
                  <a:pos x="16" y="15"/>
                </a:cxn>
                <a:cxn ang="0">
                  <a:pos x="13" y="20"/>
                </a:cxn>
                <a:cxn ang="0">
                  <a:pos x="9" y="25"/>
                </a:cxn>
                <a:cxn ang="0">
                  <a:pos x="8" y="34"/>
                </a:cxn>
                <a:cxn ang="0">
                  <a:pos x="8" y="34"/>
                </a:cxn>
                <a:cxn ang="0">
                  <a:pos x="9" y="41"/>
                </a:cxn>
                <a:cxn ang="0">
                  <a:pos x="11" y="46"/>
                </a:cxn>
                <a:cxn ang="0">
                  <a:pos x="13" y="50"/>
                </a:cxn>
                <a:cxn ang="0">
                  <a:pos x="16" y="54"/>
                </a:cxn>
                <a:cxn ang="0">
                  <a:pos x="19" y="57"/>
                </a:cxn>
                <a:cxn ang="0">
                  <a:pos x="24" y="59"/>
                </a:cxn>
                <a:cxn ang="0">
                  <a:pos x="29" y="60"/>
                </a:cxn>
                <a:cxn ang="0">
                  <a:pos x="35" y="60"/>
                </a:cxn>
                <a:cxn ang="0">
                  <a:pos x="35" y="60"/>
                </a:cxn>
                <a:cxn ang="0">
                  <a:pos x="45" y="60"/>
                </a:cxn>
                <a:cxn ang="0">
                  <a:pos x="51" y="55"/>
                </a:cxn>
                <a:cxn ang="0">
                  <a:pos x="56" y="50"/>
                </a:cxn>
                <a:cxn ang="0">
                  <a:pos x="59" y="44"/>
                </a:cxn>
                <a:cxn ang="0">
                  <a:pos x="67" y="44"/>
                </a:cxn>
              </a:cxnLst>
              <a:rect l="0" t="0" r="r" b="b"/>
              <a:pathLst>
                <a:path w="67" h="68">
                  <a:moveTo>
                    <a:pt x="67" y="44"/>
                  </a:moveTo>
                  <a:lnTo>
                    <a:pt x="67" y="44"/>
                  </a:lnTo>
                  <a:lnTo>
                    <a:pt x="66" y="50"/>
                  </a:lnTo>
                  <a:lnTo>
                    <a:pt x="59" y="59"/>
                  </a:lnTo>
                  <a:lnTo>
                    <a:pt x="56" y="63"/>
                  </a:lnTo>
                  <a:lnTo>
                    <a:pt x="50" y="67"/>
                  </a:lnTo>
                  <a:lnTo>
                    <a:pt x="43" y="68"/>
                  </a:lnTo>
                  <a:lnTo>
                    <a:pt x="35" y="68"/>
                  </a:lnTo>
                  <a:lnTo>
                    <a:pt x="35" y="68"/>
                  </a:lnTo>
                  <a:lnTo>
                    <a:pt x="27" y="68"/>
                  </a:lnTo>
                  <a:lnTo>
                    <a:pt x="21" y="67"/>
                  </a:lnTo>
                  <a:lnTo>
                    <a:pt x="14" y="63"/>
                  </a:lnTo>
                  <a:lnTo>
                    <a:pt x="9" y="59"/>
                  </a:lnTo>
                  <a:lnTo>
                    <a:pt x="4" y="54"/>
                  </a:lnTo>
                  <a:lnTo>
                    <a:pt x="1" y="49"/>
                  </a:lnTo>
                  <a:lnTo>
                    <a:pt x="0" y="42"/>
                  </a:lnTo>
                  <a:lnTo>
                    <a:pt x="0" y="34"/>
                  </a:lnTo>
                  <a:lnTo>
                    <a:pt x="0" y="34"/>
                  </a:lnTo>
                  <a:lnTo>
                    <a:pt x="0" y="28"/>
                  </a:lnTo>
                  <a:lnTo>
                    <a:pt x="1" y="21"/>
                  </a:lnTo>
                  <a:lnTo>
                    <a:pt x="4" y="15"/>
                  </a:lnTo>
                  <a:lnTo>
                    <a:pt x="8" y="10"/>
                  </a:lnTo>
                  <a:lnTo>
                    <a:pt x="13" y="5"/>
                  </a:lnTo>
                  <a:lnTo>
                    <a:pt x="19" y="2"/>
                  </a:lnTo>
                  <a:lnTo>
                    <a:pt x="27" y="0"/>
                  </a:lnTo>
                  <a:lnTo>
                    <a:pt x="35" y="0"/>
                  </a:lnTo>
                  <a:lnTo>
                    <a:pt x="35" y="0"/>
                  </a:lnTo>
                  <a:lnTo>
                    <a:pt x="43" y="0"/>
                  </a:lnTo>
                  <a:lnTo>
                    <a:pt x="50" y="2"/>
                  </a:lnTo>
                  <a:lnTo>
                    <a:pt x="55" y="5"/>
                  </a:lnTo>
                  <a:lnTo>
                    <a:pt x="59" y="8"/>
                  </a:lnTo>
                  <a:lnTo>
                    <a:pt x="66" y="15"/>
                  </a:lnTo>
                  <a:lnTo>
                    <a:pt x="67" y="23"/>
                  </a:lnTo>
                  <a:lnTo>
                    <a:pt x="58" y="23"/>
                  </a:lnTo>
                  <a:lnTo>
                    <a:pt x="58" y="23"/>
                  </a:lnTo>
                  <a:lnTo>
                    <a:pt x="55" y="17"/>
                  </a:lnTo>
                  <a:lnTo>
                    <a:pt x="50" y="12"/>
                  </a:lnTo>
                  <a:lnTo>
                    <a:pt x="43" y="8"/>
                  </a:lnTo>
                  <a:lnTo>
                    <a:pt x="35" y="8"/>
                  </a:lnTo>
                  <a:lnTo>
                    <a:pt x="35" y="8"/>
                  </a:lnTo>
                  <a:lnTo>
                    <a:pt x="29" y="8"/>
                  </a:lnTo>
                  <a:lnTo>
                    <a:pt x="24" y="10"/>
                  </a:lnTo>
                  <a:lnTo>
                    <a:pt x="19" y="12"/>
                  </a:lnTo>
                  <a:lnTo>
                    <a:pt x="16" y="15"/>
                  </a:lnTo>
                  <a:lnTo>
                    <a:pt x="13" y="20"/>
                  </a:lnTo>
                  <a:lnTo>
                    <a:pt x="9" y="25"/>
                  </a:lnTo>
                  <a:lnTo>
                    <a:pt x="8" y="34"/>
                  </a:lnTo>
                  <a:lnTo>
                    <a:pt x="8" y="34"/>
                  </a:lnTo>
                  <a:lnTo>
                    <a:pt x="9" y="41"/>
                  </a:lnTo>
                  <a:lnTo>
                    <a:pt x="11" y="46"/>
                  </a:lnTo>
                  <a:lnTo>
                    <a:pt x="13" y="50"/>
                  </a:lnTo>
                  <a:lnTo>
                    <a:pt x="16" y="54"/>
                  </a:lnTo>
                  <a:lnTo>
                    <a:pt x="19" y="57"/>
                  </a:lnTo>
                  <a:lnTo>
                    <a:pt x="24" y="59"/>
                  </a:lnTo>
                  <a:lnTo>
                    <a:pt x="29" y="60"/>
                  </a:lnTo>
                  <a:lnTo>
                    <a:pt x="35" y="60"/>
                  </a:lnTo>
                  <a:lnTo>
                    <a:pt x="35" y="60"/>
                  </a:lnTo>
                  <a:lnTo>
                    <a:pt x="45" y="60"/>
                  </a:lnTo>
                  <a:lnTo>
                    <a:pt x="51" y="55"/>
                  </a:lnTo>
                  <a:lnTo>
                    <a:pt x="56" y="50"/>
                  </a:lnTo>
                  <a:lnTo>
                    <a:pt x="59" y="44"/>
                  </a:lnTo>
                  <a:lnTo>
                    <a:pt x="67" y="44"/>
                  </a:lnTo>
                  <a:close/>
                </a:path>
              </a:pathLst>
            </a:custGeom>
            <a:solidFill>
              <a:schemeClr val="bg1"/>
            </a:solidFill>
            <a:ln w="9525">
              <a:noFill/>
              <a:round/>
              <a:headEnd/>
              <a:tailEnd/>
            </a:ln>
          </p:spPr>
          <p:txBody>
            <a:bodyPr/>
            <a:lstStyle/>
            <a:p>
              <a:pPr>
                <a:defRPr/>
              </a:pPr>
              <a:endParaRPr lang="en-US"/>
            </a:p>
          </p:txBody>
        </p:sp>
        <p:sp>
          <p:nvSpPr>
            <p:cNvPr id="16" name="Freeform 43"/>
            <p:cNvSpPr>
              <a:spLocks noEditPoints="1"/>
            </p:cNvSpPr>
            <p:nvPr userDrawn="1"/>
          </p:nvSpPr>
          <p:spPr bwMode="black">
            <a:xfrm>
              <a:off x="4551" y="4098"/>
              <a:ext cx="36" cy="34"/>
            </a:xfrm>
            <a:custGeom>
              <a:avLst/>
              <a:gdLst/>
              <a:ahLst/>
              <a:cxnLst>
                <a:cxn ang="0">
                  <a:pos x="1" y="21"/>
                </a:cxn>
                <a:cxn ang="0">
                  <a:pos x="6" y="8"/>
                </a:cxn>
                <a:cxn ang="0">
                  <a:pos x="14" y="4"/>
                </a:cxn>
                <a:cxn ang="0">
                  <a:pos x="32" y="0"/>
                </a:cxn>
                <a:cxn ang="0">
                  <a:pos x="46" y="2"/>
                </a:cxn>
                <a:cxn ang="0">
                  <a:pos x="58" y="8"/>
                </a:cxn>
                <a:cxn ang="0">
                  <a:pos x="63" y="20"/>
                </a:cxn>
                <a:cxn ang="0">
                  <a:pos x="63" y="54"/>
                </a:cxn>
                <a:cxn ang="0">
                  <a:pos x="64" y="60"/>
                </a:cxn>
                <a:cxn ang="0">
                  <a:pos x="67" y="60"/>
                </a:cxn>
                <a:cxn ang="0">
                  <a:pos x="72" y="67"/>
                </a:cxn>
                <a:cxn ang="0">
                  <a:pos x="64" y="67"/>
                </a:cxn>
                <a:cxn ang="0">
                  <a:pos x="59" y="67"/>
                </a:cxn>
                <a:cxn ang="0">
                  <a:pos x="55" y="60"/>
                </a:cxn>
                <a:cxn ang="0">
                  <a:pos x="55" y="55"/>
                </a:cxn>
                <a:cxn ang="0">
                  <a:pos x="51" y="60"/>
                </a:cxn>
                <a:cxn ang="0">
                  <a:pos x="37" y="67"/>
                </a:cxn>
                <a:cxn ang="0">
                  <a:pos x="24" y="68"/>
                </a:cxn>
                <a:cxn ang="0">
                  <a:pos x="8" y="65"/>
                </a:cxn>
                <a:cxn ang="0">
                  <a:pos x="1" y="59"/>
                </a:cxn>
                <a:cxn ang="0">
                  <a:pos x="0" y="49"/>
                </a:cxn>
                <a:cxn ang="0">
                  <a:pos x="0" y="44"/>
                </a:cxn>
                <a:cxn ang="0">
                  <a:pos x="6" y="36"/>
                </a:cxn>
                <a:cxn ang="0">
                  <a:pos x="21" y="29"/>
                </a:cxn>
                <a:cxn ang="0">
                  <a:pos x="32" y="29"/>
                </a:cxn>
                <a:cxn ang="0">
                  <a:pos x="50" y="26"/>
                </a:cxn>
                <a:cxn ang="0">
                  <a:pos x="53" y="20"/>
                </a:cxn>
                <a:cxn ang="0">
                  <a:pos x="53" y="15"/>
                </a:cxn>
                <a:cxn ang="0">
                  <a:pos x="42" y="8"/>
                </a:cxn>
                <a:cxn ang="0">
                  <a:pos x="32" y="8"/>
                </a:cxn>
                <a:cxn ang="0">
                  <a:pos x="16" y="12"/>
                </a:cxn>
                <a:cxn ang="0">
                  <a:pos x="11" y="21"/>
                </a:cxn>
                <a:cxn ang="0">
                  <a:pos x="53" y="31"/>
                </a:cxn>
                <a:cxn ang="0">
                  <a:pos x="50" y="33"/>
                </a:cxn>
                <a:cxn ang="0">
                  <a:pos x="25" y="36"/>
                </a:cxn>
                <a:cxn ang="0">
                  <a:pos x="17" y="38"/>
                </a:cxn>
                <a:cxn ang="0">
                  <a:pos x="9" y="44"/>
                </a:cxn>
                <a:cxn ang="0">
                  <a:pos x="8" y="49"/>
                </a:cxn>
                <a:cxn ang="0">
                  <a:pos x="14" y="59"/>
                </a:cxn>
                <a:cxn ang="0">
                  <a:pos x="27" y="62"/>
                </a:cxn>
                <a:cxn ang="0">
                  <a:pos x="37" y="60"/>
                </a:cxn>
                <a:cxn ang="0">
                  <a:pos x="48" y="54"/>
                </a:cxn>
                <a:cxn ang="0">
                  <a:pos x="53" y="46"/>
                </a:cxn>
                <a:cxn ang="0">
                  <a:pos x="53" y="31"/>
                </a:cxn>
              </a:cxnLst>
              <a:rect l="0" t="0" r="r" b="b"/>
              <a:pathLst>
                <a:path w="72" h="68">
                  <a:moveTo>
                    <a:pt x="1" y="21"/>
                  </a:moveTo>
                  <a:lnTo>
                    <a:pt x="1" y="21"/>
                  </a:lnTo>
                  <a:lnTo>
                    <a:pt x="4" y="13"/>
                  </a:lnTo>
                  <a:lnTo>
                    <a:pt x="6" y="8"/>
                  </a:lnTo>
                  <a:lnTo>
                    <a:pt x="9" y="5"/>
                  </a:lnTo>
                  <a:lnTo>
                    <a:pt x="14" y="4"/>
                  </a:lnTo>
                  <a:lnTo>
                    <a:pt x="19" y="2"/>
                  </a:lnTo>
                  <a:lnTo>
                    <a:pt x="32" y="0"/>
                  </a:lnTo>
                  <a:lnTo>
                    <a:pt x="32" y="0"/>
                  </a:lnTo>
                  <a:lnTo>
                    <a:pt x="46" y="2"/>
                  </a:lnTo>
                  <a:lnTo>
                    <a:pt x="56" y="5"/>
                  </a:lnTo>
                  <a:lnTo>
                    <a:pt x="58" y="8"/>
                  </a:lnTo>
                  <a:lnTo>
                    <a:pt x="61" y="12"/>
                  </a:lnTo>
                  <a:lnTo>
                    <a:pt x="63" y="20"/>
                  </a:lnTo>
                  <a:lnTo>
                    <a:pt x="63" y="54"/>
                  </a:lnTo>
                  <a:lnTo>
                    <a:pt x="63" y="54"/>
                  </a:lnTo>
                  <a:lnTo>
                    <a:pt x="63" y="59"/>
                  </a:lnTo>
                  <a:lnTo>
                    <a:pt x="64" y="60"/>
                  </a:lnTo>
                  <a:lnTo>
                    <a:pt x="67" y="60"/>
                  </a:lnTo>
                  <a:lnTo>
                    <a:pt x="67" y="60"/>
                  </a:lnTo>
                  <a:lnTo>
                    <a:pt x="72" y="60"/>
                  </a:lnTo>
                  <a:lnTo>
                    <a:pt x="72" y="67"/>
                  </a:lnTo>
                  <a:lnTo>
                    <a:pt x="72" y="67"/>
                  </a:lnTo>
                  <a:lnTo>
                    <a:pt x="64" y="67"/>
                  </a:lnTo>
                  <a:lnTo>
                    <a:pt x="64" y="67"/>
                  </a:lnTo>
                  <a:lnTo>
                    <a:pt x="59" y="67"/>
                  </a:lnTo>
                  <a:lnTo>
                    <a:pt x="56" y="63"/>
                  </a:lnTo>
                  <a:lnTo>
                    <a:pt x="55" y="60"/>
                  </a:lnTo>
                  <a:lnTo>
                    <a:pt x="55" y="55"/>
                  </a:lnTo>
                  <a:lnTo>
                    <a:pt x="55" y="55"/>
                  </a:lnTo>
                  <a:lnTo>
                    <a:pt x="55" y="55"/>
                  </a:lnTo>
                  <a:lnTo>
                    <a:pt x="51" y="60"/>
                  </a:lnTo>
                  <a:lnTo>
                    <a:pt x="46" y="63"/>
                  </a:lnTo>
                  <a:lnTo>
                    <a:pt x="37" y="67"/>
                  </a:lnTo>
                  <a:lnTo>
                    <a:pt x="24" y="68"/>
                  </a:lnTo>
                  <a:lnTo>
                    <a:pt x="24" y="68"/>
                  </a:lnTo>
                  <a:lnTo>
                    <a:pt x="16" y="68"/>
                  </a:lnTo>
                  <a:lnTo>
                    <a:pt x="8" y="65"/>
                  </a:lnTo>
                  <a:lnTo>
                    <a:pt x="4" y="62"/>
                  </a:lnTo>
                  <a:lnTo>
                    <a:pt x="1" y="59"/>
                  </a:lnTo>
                  <a:lnTo>
                    <a:pt x="0" y="54"/>
                  </a:lnTo>
                  <a:lnTo>
                    <a:pt x="0" y="49"/>
                  </a:lnTo>
                  <a:lnTo>
                    <a:pt x="0" y="49"/>
                  </a:lnTo>
                  <a:lnTo>
                    <a:pt x="0" y="44"/>
                  </a:lnTo>
                  <a:lnTo>
                    <a:pt x="3" y="39"/>
                  </a:lnTo>
                  <a:lnTo>
                    <a:pt x="6" y="36"/>
                  </a:lnTo>
                  <a:lnTo>
                    <a:pt x="9" y="33"/>
                  </a:lnTo>
                  <a:lnTo>
                    <a:pt x="21" y="29"/>
                  </a:lnTo>
                  <a:lnTo>
                    <a:pt x="32" y="29"/>
                  </a:lnTo>
                  <a:lnTo>
                    <a:pt x="32" y="29"/>
                  </a:lnTo>
                  <a:lnTo>
                    <a:pt x="43" y="28"/>
                  </a:lnTo>
                  <a:lnTo>
                    <a:pt x="50" y="26"/>
                  </a:lnTo>
                  <a:lnTo>
                    <a:pt x="53" y="25"/>
                  </a:lnTo>
                  <a:lnTo>
                    <a:pt x="53" y="20"/>
                  </a:lnTo>
                  <a:lnTo>
                    <a:pt x="53" y="20"/>
                  </a:lnTo>
                  <a:lnTo>
                    <a:pt x="53" y="15"/>
                  </a:lnTo>
                  <a:lnTo>
                    <a:pt x="48" y="10"/>
                  </a:lnTo>
                  <a:lnTo>
                    <a:pt x="42" y="8"/>
                  </a:lnTo>
                  <a:lnTo>
                    <a:pt x="32" y="8"/>
                  </a:lnTo>
                  <a:lnTo>
                    <a:pt x="32" y="8"/>
                  </a:lnTo>
                  <a:lnTo>
                    <a:pt x="22" y="8"/>
                  </a:lnTo>
                  <a:lnTo>
                    <a:pt x="16" y="12"/>
                  </a:lnTo>
                  <a:lnTo>
                    <a:pt x="13" y="15"/>
                  </a:lnTo>
                  <a:lnTo>
                    <a:pt x="11" y="21"/>
                  </a:lnTo>
                  <a:lnTo>
                    <a:pt x="1" y="21"/>
                  </a:lnTo>
                  <a:close/>
                  <a:moveTo>
                    <a:pt x="53" y="31"/>
                  </a:moveTo>
                  <a:lnTo>
                    <a:pt x="53" y="31"/>
                  </a:lnTo>
                  <a:lnTo>
                    <a:pt x="50" y="33"/>
                  </a:lnTo>
                  <a:lnTo>
                    <a:pt x="45" y="34"/>
                  </a:lnTo>
                  <a:lnTo>
                    <a:pt x="25" y="36"/>
                  </a:lnTo>
                  <a:lnTo>
                    <a:pt x="25" y="36"/>
                  </a:lnTo>
                  <a:lnTo>
                    <a:pt x="17" y="38"/>
                  </a:lnTo>
                  <a:lnTo>
                    <a:pt x="13" y="41"/>
                  </a:lnTo>
                  <a:lnTo>
                    <a:pt x="9" y="44"/>
                  </a:lnTo>
                  <a:lnTo>
                    <a:pt x="8" y="49"/>
                  </a:lnTo>
                  <a:lnTo>
                    <a:pt x="8" y="49"/>
                  </a:lnTo>
                  <a:lnTo>
                    <a:pt x="9" y="55"/>
                  </a:lnTo>
                  <a:lnTo>
                    <a:pt x="14" y="59"/>
                  </a:lnTo>
                  <a:lnTo>
                    <a:pt x="19" y="62"/>
                  </a:lnTo>
                  <a:lnTo>
                    <a:pt x="27" y="62"/>
                  </a:lnTo>
                  <a:lnTo>
                    <a:pt x="27" y="62"/>
                  </a:lnTo>
                  <a:lnTo>
                    <a:pt x="37" y="60"/>
                  </a:lnTo>
                  <a:lnTo>
                    <a:pt x="45" y="57"/>
                  </a:lnTo>
                  <a:lnTo>
                    <a:pt x="48" y="54"/>
                  </a:lnTo>
                  <a:lnTo>
                    <a:pt x="51" y="50"/>
                  </a:lnTo>
                  <a:lnTo>
                    <a:pt x="53" y="46"/>
                  </a:lnTo>
                  <a:lnTo>
                    <a:pt x="53" y="42"/>
                  </a:lnTo>
                  <a:lnTo>
                    <a:pt x="53" y="31"/>
                  </a:lnTo>
                  <a:close/>
                </a:path>
              </a:pathLst>
            </a:custGeom>
            <a:solidFill>
              <a:schemeClr val="bg1"/>
            </a:solidFill>
            <a:ln w="9525">
              <a:noFill/>
              <a:round/>
              <a:headEnd/>
              <a:tailEnd/>
            </a:ln>
          </p:spPr>
          <p:txBody>
            <a:bodyPr/>
            <a:lstStyle/>
            <a:p>
              <a:pPr>
                <a:defRPr/>
              </a:pPr>
              <a:endParaRPr lang="en-US"/>
            </a:p>
          </p:txBody>
        </p:sp>
        <p:sp>
          <p:nvSpPr>
            <p:cNvPr id="17" name="Freeform 44"/>
            <p:cNvSpPr>
              <a:spLocks/>
            </p:cNvSpPr>
            <p:nvPr userDrawn="1"/>
          </p:nvSpPr>
          <p:spPr bwMode="black">
            <a:xfrm>
              <a:off x="4590" y="4098"/>
              <a:ext cx="32" cy="33"/>
            </a:xfrm>
            <a:custGeom>
              <a:avLst/>
              <a:gdLst/>
              <a:ahLst/>
              <a:cxnLst>
                <a:cxn ang="0">
                  <a:pos x="55" y="25"/>
                </a:cxn>
                <a:cxn ang="0">
                  <a:pos x="55" y="25"/>
                </a:cxn>
                <a:cxn ang="0">
                  <a:pos x="53" y="17"/>
                </a:cxn>
                <a:cxn ang="0">
                  <a:pos x="48" y="12"/>
                </a:cxn>
                <a:cxn ang="0">
                  <a:pos x="42" y="8"/>
                </a:cxn>
                <a:cxn ang="0">
                  <a:pos x="35" y="8"/>
                </a:cxn>
                <a:cxn ang="0">
                  <a:pos x="35" y="8"/>
                </a:cxn>
                <a:cxn ang="0">
                  <a:pos x="22" y="10"/>
                </a:cxn>
                <a:cxn ang="0">
                  <a:pos x="18" y="12"/>
                </a:cxn>
                <a:cxn ang="0">
                  <a:pos x="14" y="15"/>
                </a:cxn>
                <a:cxn ang="0">
                  <a:pos x="11" y="18"/>
                </a:cxn>
                <a:cxn ang="0">
                  <a:pos x="9" y="21"/>
                </a:cxn>
                <a:cxn ang="0">
                  <a:pos x="8" y="31"/>
                </a:cxn>
                <a:cxn ang="0">
                  <a:pos x="8" y="67"/>
                </a:cxn>
                <a:cxn ang="0">
                  <a:pos x="0" y="67"/>
                </a:cxn>
                <a:cxn ang="0">
                  <a:pos x="0" y="2"/>
                </a:cxn>
                <a:cxn ang="0">
                  <a:pos x="8" y="2"/>
                </a:cxn>
                <a:cxn ang="0">
                  <a:pos x="8" y="15"/>
                </a:cxn>
                <a:cxn ang="0">
                  <a:pos x="8" y="15"/>
                </a:cxn>
                <a:cxn ang="0">
                  <a:pos x="8" y="15"/>
                </a:cxn>
                <a:cxn ang="0">
                  <a:pos x="13" y="10"/>
                </a:cxn>
                <a:cxn ang="0">
                  <a:pos x="18" y="5"/>
                </a:cxn>
                <a:cxn ang="0">
                  <a:pos x="26" y="2"/>
                </a:cxn>
                <a:cxn ang="0">
                  <a:pos x="35" y="0"/>
                </a:cxn>
                <a:cxn ang="0">
                  <a:pos x="35" y="0"/>
                </a:cxn>
                <a:cxn ang="0">
                  <a:pos x="43" y="0"/>
                </a:cxn>
                <a:cxn ang="0">
                  <a:pos x="48" y="2"/>
                </a:cxn>
                <a:cxn ang="0">
                  <a:pos x="53" y="5"/>
                </a:cxn>
                <a:cxn ang="0">
                  <a:pos x="58" y="7"/>
                </a:cxn>
                <a:cxn ang="0">
                  <a:pos x="60" y="12"/>
                </a:cxn>
                <a:cxn ang="0">
                  <a:pos x="61" y="17"/>
                </a:cxn>
                <a:cxn ang="0">
                  <a:pos x="63" y="26"/>
                </a:cxn>
                <a:cxn ang="0">
                  <a:pos x="63" y="67"/>
                </a:cxn>
                <a:cxn ang="0">
                  <a:pos x="55" y="67"/>
                </a:cxn>
                <a:cxn ang="0">
                  <a:pos x="55" y="25"/>
                </a:cxn>
              </a:cxnLst>
              <a:rect l="0" t="0" r="r" b="b"/>
              <a:pathLst>
                <a:path w="63" h="67">
                  <a:moveTo>
                    <a:pt x="55" y="25"/>
                  </a:moveTo>
                  <a:lnTo>
                    <a:pt x="55" y="25"/>
                  </a:lnTo>
                  <a:lnTo>
                    <a:pt x="53" y="17"/>
                  </a:lnTo>
                  <a:lnTo>
                    <a:pt x="48" y="12"/>
                  </a:lnTo>
                  <a:lnTo>
                    <a:pt x="42" y="8"/>
                  </a:lnTo>
                  <a:lnTo>
                    <a:pt x="35" y="8"/>
                  </a:lnTo>
                  <a:lnTo>
                    <a:pt x="35" y="8"/>
                  </a:lnTo>
                  <a:lnTo>
                    <a:pt x="22" y="10"/>
                  </a:lnTo>
                  <a:lnTo>
                    <a:pt x="18" y="12"/>
                  </a:lnTo>
                  <a:lnTo>
                    <a:pt x="14" y="15"/>
                  </a:lnTo>
                  <a:lnTo>
                    <a:pt x="11" y="18"/>
                  </a:lnTo>
                  <a:lnTo>
                    <a:pt x="9" y="21"/>
                  </a:lnTo>
                  <a:lnTo>
                    <a:pt x="8" y="31"/>
                  </a:lnTo>
                  <a:lnTo>
                    <a:pt x="8" y="67"/>
                  </a:lnTo>
                  <a:lnTo>
                    <a:pt x="0" y="67"/>
                  </a:lnTo>
                  <a:lnTo>
                    <a:pt x="0" y="2"/>
                  </a:lnTo>
                  <a:lnTo>
                    <a:pt x="8" y="2"/>
                  </a:lnTo>
                  <a:lnTo>
                    <a:pt x="8" y="15"/>
                  </a:lnTo>
                  <a:lnTo>
                    <a:pt x="8" y="15"/>
                  </a:lnTo>
                  <a:lnTo>
                    <a:pt x="8" y="15"/>
                  </a:lnTo>
                  <a:lnTo>
                    <a:pt x="13" y="10"/>
                  </a:lnTo>
                  <a:lnTo>
                    <a:pt x="18" y="5"/>
                  </a:lnTo>
                  <a:lnTo>
                    <a:pt x="26" y="2"/>
                  </a:lnTo>
                  <a:lnTo>
                    <a:pt x="35" y="0"/>
                  </a:lnTo>
                  <a:lnTo>
                    <a:pt x="35" y="0"/>
                  </a:lnTo>
                  <a:lnTo>
                    <a:pt x="43" y="0"/>
                  </a:lnTo>
                  <a:lnTo>
                    <a:pt x="48" y="2"/>
                  </a:lnTo>
                  <a:lnTo>
                    <a:pt x="53" y="5"/>
                  </a:lnTo>
                  <a:lnTo>
                    <a:pt x="58" y="7"/>
                  </a:lnTo>
                  <a:lnTo>
                    <a:pt x="60" y="12"/>
                  </a:lnTo>
                  <a:lnTo>
                    <a:pt x="61" y="17"/>
                  </a:lnTo>
                  <a:lnTo>
                    <a:pt x="63" y="26"/>
                  </a:lnTo>
                  <a:lnTo>
                    <a:pt x="63" y="67"/>
                  </a:lnTo>
                  <a:lnTo>
                    <a:pt x="55" y="67"/>
                  </a:lnTo>
                  <a:lnTo>
                    <a:pt x="55" y="25"/>
                  </a:lnTo>
                  <a:close/>
                </a:path>
              </a:pathLst>
            </a:custGeom>
            <a:solidFill>
              <a:schemeClr val="bg1"/>
            </a:solidFill>
            <a:ln w="9525">
              <a:noFill/>
              <a:round/>
              <a:headEnd/>
              <a:tailEnd/>
            </a:ln>
          </p:spPr>
          <p:txBody>
            <a:bodyPr/>
            <a:lstStyle/>
            <a:p>
              <a:pPr>
                <a:defRPr/>
              </a:pPr>
              <a:endParaRPr lang="en-US"/>
            </a:p>
          </p:txBody>
        </p:sp>
        <p:sp>
          <p:nvSpPr>
            <p:cNvPr id="18" name="Freeform 45"/>
            <p:cNvSpPr>
              <a:spLocks/>
            </p:cNvSpPr>
            <p:nvPr userDrawn="1"/>
          </p:nvSpPr>
          <p:spPr bwMode="black">
            <a:xfrm>
              <a:off x="4645" y="4086"/>
              <a:ext cx="52" cy="47"/>
            </a:xfrm>
            <a:custGeom>
              <a:avLst/>
              <a:gdLst/>
              <a:ahLst/>
              <a:cxnLst>
                <a:cxn ang="0">
                  <a:pos x="79" y="36"/>
                </a:cxn>
                <a:cxn ang="0">
                  <a:pos x="71" y="21"/>
                </a:cxn>
                <a:cxn ang="0">
                  <a:pos x="53" y="16"/>
                </a:cxn>
                <a:cxn ang="0">
                  <a:pos x="47" y="18"/>
                </a:cxn>
                <a:cxn ang="0">
                  <a:pos x="36" y="23"/>
                </a:cxn>
                <a:cxn ang="0">
                  <a:pos x="29" y="31"/>
                </a:cxn>
                <a:cxn ang="0">
                  <a:pos x="26" y="47"/>
                </a:cxn>
                <a:cxn ang="0">
                  <a:pos x="27" y="57"/>
                </a:cxn>
                <a:cxn ang="0">
                  <a:pos x="32" y="66"/>
                </a:cxn>
                <a:cxn ang="0">
                  <a:pos x="40" y="73"/>
                </a:cxn>
                <a:cxn ang="0">
                  <a:pos x="53" y="76"/>
                </a:cxn>
                <a:cxn ang="0">
                  <a:pos x="63" y="74"/>
                </a:cxn>
                <a:cxn ang="0">
                  <a:pos x="76" y="65"/>
                </a:cxn>
                <a:cxn ang="0">
                  <a:pos x="79" y="57"/>
                </a:cxn>
                <a:cxn ang="0">
                  <a:pos x="105" y="57"/>
                </a:cxn>
                <a:cxn ang="0">
                  <a:pos x="100" y="73"/>
                </a:cxn>
                <a:cxn ang="0">
                  <a:pos x="89" y="84"/>
                </a:cxn>
                <a:cxn ang="0">
                  <a:pos x="73" y="91"/>
                </a:cxn>
                <a:cxn ang="0">
                  <a:pos x="53" y="94"/>
                </a:cxn>
                <a:cxn ang="0">
                  <a:pos x="42" y="92"/>
                </a:cxn>
                <a:cxn ang="0">
                  <a:pos x="23" y="87"/>
                </a:cxn>
                <a:cxn ang="0">
                  <a:pos x="8" y="76"/>
                </a:cxn>
                <a:cxn ang="0">
                  <a:pos x="2" y="58"/>
                </a:cxn>
                <a:cxn ang="0">
                  <a:pos x="0" y="47"/>
                </a:cxn>
                <a:cxn ang="0">
                  <a:pos x="5" y="24"/>
                </a:cxn>
                <a:cxn ang="0">
                  <a:pos x="15" y="10"/>
                </a:cxn>
                <a:cxn ang="0">
                  <a:pos x="31" y="2"/>
                </a:cxn>
                <a:cxn ang="0">
                  <a:pos x="53" y="0"/>
                </a:cxn>
                <a:cxn ang="0">
                  <a:pos x="69" y="0"/>
                </a:cxn>
                <a:cxn ang="0">
                  <a:pos x="86" y="7"/>
                </a:cxn>
                <a:cxn ang="0">
                  <a:pos x="99" y="16"/>
                </a:cxn>
                <a:cxn ang="0">
                  <a:pos x="105" y="36"/>
                </a:cxn>
              </a:cxnLst>
              <a:rect l="0" t="0" r="r" b="b"/>
              <a:pathLst>
                <a:path w="105" h="94">
                  <a:moveTo>
                    <a:pt x="79" y="36"/>
                  </a:moveTo>
                  <a:lnTo>
                    <a:pt x="79" y="36"/>
                  </a:lnTo>
                  <a:lnTo>
                    <a:pt x="76" y="28"/>
                  </a:lnTo>
                  <a:lnTo>
                    <a:pt x="71" y="21"/>
                  </a:lnTo>
                  <a:lnTo>
                    <a:pt x="63" y="18"/>
                  </a:lnTo>
                  <a:lnTo>
                    <a:pt x="53" y="16"/>
                  </a:lnTo>
                  <a:lnTo>
                    <a:pt x="53" y="16"/>
                  </a:lnTo>
                  <a:lnTo>
                    <a:pt x="47" y="18"/>
                  </a:lnTo>
                  <a:lnTo>
                    <a:pt x="40" y="20"/>
                  </a:lnTo>
                  <a:lnTo>
                    <a:pt x="36" y="23"/>
                  </a:lnTo>
                  <a:lnTo>
                    <a:pt x="32" y="28"/>
                  </a:lnTo>
                  <a:lnTo>
                    <a:pt x="29" y="31"/>
                  </a:lnTo>
                  <a:lnTo>
                    <a:pt x="27" y="37"/>
                  </a:lnTo>
                  <a:lnTo>
                    <a:pt x="26" y="47"/>
                  </a:lnTo>
                  <a:lnTo>
                    <a:pt x="26" y="47"/>
                  </a:lnTo>
                  <a:lnTo>
                    <a:pt x="27" y="57"/>
                  </a:lnTo>
                  <a:lnTo>
                    <a:pt x="29" y="62"/>
                  </a:lnTo>
                  <a:lnTo>
                    <a:pt x="32" y="66"/>
                  </a:lnTo>
                  <a:lnTo>
                    <a:pt x="36" y="70"/>
                  </a:lnTo>
                  <a:lnTo>
                    <a:pt x="40" y="73"/>
                  </a:lnTo>
                  <a:lnTo>
                    <a:pt x="47" y="76"/>
                  </a:lnTo>
                  <a:lnTo>
                    <a:pt x="53" y="76"/>
                  </a:lnTo>
                  <a:lnTo>
                    <a:pt x="53" y="76"/>
                  </a:lnTo>
                  <a:lnTo>
                    <a:pt x="63" y="74"/>
                  </a:lnTo>
                  <a:lnTo>
                    <a:pt x="69" y="71"/>
                  </a:lnTo>
                  <a:lnTo>
                    <a:pt x="76" y="65"/>
                  </a:lnTo>
                  <a:lnTo>
                    <a:pt x="78" y="62"/>
                  </a:lnTo>
                  <a:lnTo>
                    <a:pt x="79" y="57"/>
                  </a:lnTo>
                  <a:lnTo>
                    <a:pt x="105" y="57"/>
                  </a:lnTo>
                  <a:lnTo>
                    <a:pt x="105" y="57"/>
                  </a:lnTo>
                  <a:lnTo>
                    <a:pt x="103" y="65"/>
                  </a:lnTo>
                  <a:lnTo>
                    <a:pt x="100" y="73"/>
                  </a:lnTo>
                  <a:lnTo>
                    <a:pt x="95" y="79"/>
                  </a:lnTo>
                  <a:lnTo>
                    <a:pt x="89" y="84"/>
                  </a:lnTo>
                  <a:lnTo>
                    <a:pt x="81" y="89"/>
                  </a:lnTo>
                  <a:lnTo>
                    <a:pt x="73" y="91"/>
                  </a:lnTo>
                  <a:lnTo>
                    <a:pt x="63" y="92"/>
                  </a:lnTo>
                  <a:lnTo>
                    <a:pt x="53" y="94"/>
                  </a:lnTo>
                  <a:lnTo>
                    <a:pt x="53" y="94"/>
                  </a:lnTo>
                  <a:lnTo>
                    <a:pt x="42" y="92"/>
                  </a:lnTo>
                  <a:lnTo>
                    <a:pt x="31" y="91"/>
                  </a:lnTo>
                  <a:lnTo>
                    <a:pt x="23" y="87"/>
                  </a:lnTo>
                  <a:lnTo>
                    <a:pt x="15" y="83"/>
                  </a:lnTo>
                  <a:lnTo>
                    <a:pt x="8" y="76"/>
                  </a:lnTo>
                  <a:lnTo>
                    <a:pt x="5" y="68"/>
                  </a:lnTo>
                  <a:lnTo>
                    <a:pt x="2" y="58"/>
                  </a:lnTo>
                  <a:lnTo>
                    <a:pt x="0" y="47"/>
                  </a:lnTo>
                  <a:lnTo>
                    <a:pt x="0" y="47"/>
                  </a:lnTo>
                  <a:lnTo>
                    <a:pt x="2" y="34"/>
                  </a:lnTo>
                  <a:lnTo>
                    <a:pt x="5" y="24"/>
                  </a:lnTo>
                  <a:lnTo>
                    <a:pt x="8" y="16"/>
                  </a:lnTo>
                  <a:lnTo>
                    <a:pt x="15" y="10"/>
                  </a:lnTo>
                  <a:lnTo>
                    <a:pt x="23" y="5"/>
                  </a:lnTo>
                  <a:lnTo>
                    <a:pt x="31" y="2"/>
                  </a:lnTo>
                  <a:lnTo>
                    <a:pt x="42" y="0"/>
                  </a:lnTo>
                  <a:lnTo>
                    <a:pt x="53" y="0"/>
                  </a:lnTo>
                  <a:lnTo>
                    <a:pt x="53" y="0"/>
                  </a:lnTo>
                  <a:lnTo>
                    <a:pt x="69" y="0"/>
                  </a:lnTo>
                  <a:lnTo>
                    <a:pt x="78" y="3"/>
                  </a:lnTo>
                  <a:lnTo>
                    <a:pt x="86" y="7"/>
                  </a:lnTo>
                  <a:lnTo>
                    <a:pt x="92" y="12"/>
                  </a:lnTo>
                  <a:lnTo>
                    <a:pt x="99" y="16"/>
                  </a:lnTo>
                  <a:lnTo>
                    <a:pt x="103" y="24"/>
                  </a:lnTo>
                  <a:lnTo>
                    <a:pt x="105" y="36"/>
                  </a:lnTo>
                  <a:lnTo>
                    <a:pt x="79" y="36"/>
                  </a:lnTo>
                  <a:close/>
                </a:path>
              </a:pathLst>
            </a:custGeom>
            <a:solidFill>
              <a:schemeClr val="bg1"/>
            </a:solidFill>
            <a:ln w="9525">
              <a:noFill/>
              <a:round/>
              <a:headEnd/>
              <a:tailEnd/>
            </a:ln>
          </p:spPr>
          <p:txBody>
            <a:bodyPr/>
            <a:lstStyle/>
            <a:p>
              <a:pPr>
                <a:defRPr/>
              </a:pPr>
              <a:endParaRPr lang="en-US"/>
            </a:p>
          </p:txBody>
        </p:sp>
        <p:sp>
          <p:nvSpPr>
            <p:cNvPr id="19" name="Freeform 46"/>
            <p:cNvSpPr>
              <a:spLocks noEditPoints="1"/>
            </p:cNvSpPr>
            <p:nvPr userDrawn="1"/>
          </p:nvSpPr>
          <p:spPr bwMode="black">
            <a:xfrm>
              <a:off x="4701" y="4097"/>
              <a:ext cx="44" cy="36"/>
            </a:xfrm>
            <a:custGeom>
              <a:avLst/>
              <a:gdLst/>
              <a:ahLst/>
              <a:cxnLst>
                <a:cxn ang="0">
                  <a:pos x="44" y="0"/>
                </a:cxn>
                <a:cxn ang="0">
                  <a:pos x="44" y="0"/>
                </a:cxn>
                <a:cxn ang="0">
                  <a:pos x="53" y="2"/>
                </a:cxn>
                <a:cxn ang="0">
                  <a:pos x="62" y="3"/>
                </a:cxn>
                <a:cxn ang="0">
                  <a:pos x="70" y="5"/>
                </a:cxn>
                <a:cxn ang="0">
                  <a:pos x="76" y="10"/>
                </a:cxn>
                <a:cxn ang="0">
                  <a:pos x="81" y="15"/>
                </a:cxn>
                <a:cxn ang="0">
                  <a:pos x="84" y="20"/>
                </a:cxn>
                <a:cxn ang="0">
                  <a:pos x="87" y="28"/>
                </a:cxn>
                <a:cxn ang="0">
                  <a:pos x="87" y="36"/>
                </a:cxn>
                <a:cxn ang="0">
                  <a:pos x="87" y="36"/>
                </a:cxn>
                <a:cxn ang="0">
                  <a:pos x="87" y="45"/>
                </a:cxn>
                <a:cxn ang="0">
                  <a:pos x="84" y="52"/>
                </a:cxn>
                <a:cxn ang="0">
                  <a:pos x="81" y="58"/>
                </a:cxn>
                <a:cxn ang="0">
                  <a:pos x="76" y="63"/>
                </a:cxn>
                <a:cxn ang="0">
                  <a:pos x="70" y="68"/>
                </a:cxn>
                <a:cxn ang="0">
                  <a:pos x="62" y="70"/>
                </a:cxn>
                <a:cxn ang="0">
                  <a:pos x="53" y="71"/>
                </a:cxn>
                <a:cxn ang="0">
                  <a:pos x="44" y="73"/>
                </a:cxn>
                <a:cxn ang="0">
                  <a:pos x="44" y="73"/>
                </a:cxn>
                <a:cxn ang="0">
                  <a:pos x="34" y="71"/>
                </a:cxn>
                <a:cxn ang="0">
                  <a:pos x="26" y="70"/>
                </a:cxn>
                <a:cxn ang="0">
                  <a:pos x="18" y="68"/>
                </a:cxn>
                <a:cxn ang="0">
                  <a:pos x="11" y="63"/>
                </a:cxn>
                <a:cxn ang="0">
                  <a:pos x="7" y="58"/>
                </a:cxn>
                <a:cxn ang="0">
                  <a:pos x="3" y="52"/>
                </a:cxn>
                <a:cxn ang="0">
                  <a:pos x="0" y="45"/>
                </a:cxn>
                <a:cxn ang="0">
                  <a:pos x="0" y="36"/>
                </a:cxn>
                <a:cxn ang="0">
                  <a:pos x="0" y="36"/>
                </a:cxn>
                <a:cxn ang="0">
                  <a:pos x="0" y="28"/>
                </a:cxn>
                <a:cxn ang="0">
                  <a:pos x="3" y="20"/>
                </a:cxn>
                <a:cxn ang="0">
                  <a:pos x="7" y="15"/>
                </a:cxn>
                <a:cxn ang="0">
                  <a:pos x="11" y="10"/>
                </a:cxn>
                <a:cxn ang="0">
                  <a:pos x="18" y="5"/>
                </a:cxn>
                <a:cxn ang="0">
                  <a:pos x="26" y="3"/>
                </a:cxn>
                <a:cxn ang="0">
                  <a:pos x="34" y="2"/>
                </a:cxn>
                <a:cxn ang="0">
                  <a:pos x="44" y="0"/>
                </a:cxn>
                <a:cxn ang="0">
                  <a:pos x="44" y="0"/>
                </a:cxn>
                <a:cxn ang="0">
                  <a:pos x="44" y="57"/>
                </a:cxn>
                <a:cxn ang="0">
                  <a:pos x="44" y="57"/>
                </a:cxn>
                <a:cxn ang="0">
                  <a:pos x="53" y="55"/>
                </a:cxn>
                <a:cxn ang="0">
                  <a:pos x="60" y="52"/>
                </a:cxn>
                <a:cxn ang="0">
                  <a:pos x="63" y="45"/>
                </a:cxn>
                <a:cxn ang="0">
                  <a:pos x="65" y="36"/>
                </a:cxn>
                <a:cxn ang="0">
                  <a:pos x="65" y="36"/>
                </a:cxn>
                <a:cxn ang="0">
                  <a:pos x="63" y="28"/>
                </a:cxn>
                <a:cxn ang="0">
                  <a:pos x="60" y="21"/>
                </a:cxn>
                <a:cxn ang="0">
                  <a:pos x="53" y="18"/>
                </a:cxn>
                <a:cxn ang="0">
                  <a:pos x="44" y="16"/>
                </a:cxn>
                <a:cxn ang="0">
                  <a:pos x="44" y="16"/>
                </a:cxn>
                <a:cxn ang="0">
                  <a:pos x="36" y="18"/>
                </a:cxn>
                <a:cxn ang="0">
                  <a:pos x="28" y="21"/>
                </a:cxn>
                <a:cxn ang="0">
                  <a:pos x="24" y="28"/>
                </a:cxn>
                <a:cxn ang="0">
                  <a:pos x="23" y="36"/>
                </a:cxn>
                <a:cxn ang="0">
                  <a:pos x="23" y="36"/>
                </a:cxn>
                <a:cxn ang="0">
                  <a:pos x="24" y="45"/>
                </a:cxn>
                <a:cxn ang="0">
                  <a:pos x="28" y="52"/>
                </a:cxn>
                <a:cxn ang="0">
                  <a:pos x="36" y="55"/>
                </a:cxn>
                <a:cxn ang="0">
                  <a:pos x="44" y="57"/>
                </a:cxn>
                <a:cxn ang="0">
                  <a:pos x="44" y="57"/>
                </a:cxn>
              </a:cxnLst>
              <a:rect l="0" t="0" r="r" b="b"/>
              <a:pathLst>
                <a:path w="87" h="73">
                  <a:moveTo>
                    <a:pt x="44" y="0"/>
                  </a:moveTo>
                  <a:lnTo>
                    <a:pt x="44" y="0"/>
                  </a:lnTo>
                  <a:lnTo>
                    <a:pt x="53" y="2"/>
                  </a:lnTo>
                  <a:lnTo>
                    <a:pt x="62" y="3"/>
                  </a:lnTo>
                  <a:lnTo>
                    <a:pt x="70" y="5"/>
                  </a:lnTo>
                  <a:lnTo>
                    <a:pt x="76" y="10"/>
                  </a:lnTo>
                  <a:lnTo>
                    <a:pt x="81" y="15"/>
                  </a:lnTo>
                  <a:lnTo>
                    <a:pt x="84" y="20"/>
                  </a:lnTo>
                  <a:lnTo>
                    <a:pt x="87" y="28"/>
                  </a:lnTo>
                  <a:lnTo>
                    <a:pt x="87" y="36"/>
                  </a:lnTo>
                  <a:lnTo>
                    <a:pt x="87" y="36"/>
                  </a:lnTo>
                  <a:lnTo>
                    <a:pt x="87" y="45"/>
                  </a:lnTo>
                  <a:lnTo>
                    <a:pt x="84" y="52"/>
                  </a:lnTo>
                  <a:lnTo>
                    <a:pt x="81" y="58"/>
                  </a:lnTo>
                  <a:lnTo>
                    <a:pt x="76" y="63"/>
                  </a:lnTo>
                  <a:lnTo>
                    <a:pt x="70" y="68"/>
                  </a:lnTo>
                  <a:lnTo>
                    <a:pt x="62" y="70"/>
                  </a:lnTo>
                  <a:lnTo>
                    <a:pt x="53" y="71"/>
                  </a:lnTo>
                  <a:lnTo>
                    <a:pt x="44" y="73"/>
                  </a:lnTo>
                  <a:lnTo>
                    <a:pt x="44" y="73"/>
                  </a:lnTo>
                  <a:lnTo>
                    <a:pt x="34" y="71"/>
                  </a:lnTo>
                  <a:lnTo>
                    <a:pt x="26" y="70"/>
                  </a:lnTo>
                  <a:lnTo>
                    <a:pt x="18" y="68"/>
                  </a:lnTo>
                  <a:lnTo>
                    <a:pt x="11" y="63"/>
                  </a:lnTo>
                  <a:lnTo>
                    <a:pt x="7" y="58"/>
                  </a:lnTo>
                  <a:lnTo>
                    <a:pt x="3" y="52"/>
                  </a:lnTo>
                  <a:lnTo>
                    <a:pt x="0" y="45"/>
                  </a:lnTo>
                  <a:lnTo>
                    <a:pt x="0" y="36"/>
                  </a:lnTo>
                  <a:lnTo>
                    <a:pt x="0" y="36"/>
                  </a:lnTo>
                  <a:lnTo>
                    <a:pt x="0" y="28"/>
                  </a:lnTo>
                  <a:lnTo>
                    <a:pt x="3" y="20"/>
                  </a:lnTo>
                  <a:lnTo>
                    <a:pt x="7" y="15"/>
                  </a:lnTo>
                  <a:lnTo>
                    <a:pt x="11" y="10"/>
                  </a:lnTo>
                  <a:lnTo>
                    <a:pt x="18" y="5"/>
                  </a:lnTo>
                  <a:lnTo>
                    <a:pt x="26" y="3"/>
                  </a:lnTo>
                  <a:lnTo>
                    <a:pt x="34" y="2"/>
                  </a:lnTo>
                  <a:lnTo>
                    <a:pt x="44" y="0"/>
                  </a:lnTo>
                  <a:lnTo>
                    <a:pt x="44" y="0"/>
                  </a:lnTo>
                  <a:close/>
                  <a:moveTo>
                    <a:pt x="44" y="57"/>
                  </a:moveTo>
                  <a:lnTo>
                    <a:pt x="44" y="57"/>
                  </a:lnTo>
                  <a:lnTo>
                    <a:pt x="53" y="55"/>
                  </a:lnTo>
                  <a:lnTo>
                    <a:pt x="60" y="52"/>
                  </a:lnTo>
                  <a:lnTo>
                    <a:pt x="63" y="45"/>
                  </a:lnTo>
                  <a:lnTo>
                    <a:pt x="65" y="36"/>
                  </a:lnTo>
                  <a:lnTo>
                    <a:pt x="65" y="36"/>
                  </a:lnTo>
                  <a:lnTo>
                    <a:pt x="63" y="28"/>
                  </a:lnTo>
                  <a:lnTo>
                    <a:pt x="60" y="21"/>
                  </a:lnTo>
                  <a:lnTo>
                    <a:pt x="53" y="18"/>
                  </a:lnTo>
                  <a:lnTo>
                    <a:pt x="44" y="16"/>
                  </a:lnTo>
                  <a:lnTo>
                    <a:pt x="44" y="16"/>
                  </a:lnTo>
                  <a:lnTo>
                    <a:pt x="36" y="18"/>
                  </a:lnTo>
                  <a:lnTo>
                    <a:pt x="28" y="21"/>
                  </a:lnTo>
                  <a:lnTo>
                    <a:pt x="24" y="28"/>
                  </a:lnTo>
                  <a:lnTo>
                    <a:pt x="23" y="36"/>
                  </a:lnTo>
                  <a:lnTo>
                    <a:pt x="23" y="36"/>
                  </a:lnTo>
                  <a:lnTo>
                    <a:pt x="24" y="45"/>
                  </a:lnTo>
                  <a:lnTo>
                    <a:pt x="28" y="52"/>
                  </a:lnTo>
                  <a:lnTo>
                    <a:pt x="36" y="55"/>
                  </a:lnTo>
                  <a:lnTo>
                    <a:pt x="44" y="57"/>
                  </a:lnTo>
                  <a:lnTo>
                    <a:pt x="44" y="57"/>
                  </a:lnTo>
                  <a:close/>
                </a:path>
              </a:pathLst>
            </a:custGeom>
            <a:solidFill>
              <a:schemeClr val="bg1"/>
            </a:solidFill>
            <a:ln w="9525">
              <a:noFill/>
              <a:round/>
              <a:headEnd/>
              <a:tailEnd/>
            </a:ln>
          </p:spPr>
          <p:txBody>
            <a:bodyPr/>
            <a:lstStyle/>
            <a:p>
              <a:pPr>
                <a:defRPr/>
              </a:pPr>
              <a:endParaRPr lang="en-US"/>
            </a:p>
          </p:txBody>
        </p:sp>
        <p:sp>
          <p:nvSpPr>
            <p:cNvPr id="20" name="Freeform 47"/>
            <p:cNvSpPr>
              <a:spLocks/>
            </p:cNvSpPr>
            <p:nvPr userDrawn="1"/>
          </p:nvSpPr>
          <p:spPr bwMode="black">
            <a:xfrm>
              <a:off x="4751" y="4097"/>
              <a:ext cx="38" cy="34"/>
            </a:xfrm>
            <a:custGeom>
              <a:avLst/>
              <a:gdLst/>
              <a:ahLst/>
              <a:cxnLst>
                <a:cxn ang="0">
                  <a:pos x="55" y="30"/>
                </a:cxn>
                <a:cxn ang="0">
                  <a:pos x="55" y="30"/>
                </a:cxn>
                <a:cxn ang="0">
                  <a:pos x="54" y="24"/>
                </a:cxn>
                <a:cxn ang="0">
                  <a:pos x="50" y="19"/>
                </a:cxn>
                <a:cxn ang="0">
                  <a:pos x="47" y="18"/>
                </a:cxn>
                <a:cxn ang="0">
                  <a:pos x="41" y="16"/>
                </a:cxn>
                <a:cxn ang="0">
                  <a:pos x="41" y="16"/>
                </a:cxn>
                <a:cxn ang="0">
                  <a:pos x="33" y="18"/>
                </a:cxn>
                <a:cxn ang="0">
                  <a:pos x="28" y="21"/>
                </a:cxn>
                <a:cxn ang="0">
                  <a:pos x="23" y="27"/>
                </a:cxn>
                <a:cxn ang="0">
                  <a:pos x="21" y="35"/>
                </a:cxn>
                <a:cxn ang="0">
                  <a:pos x="21" y="68"/>
                </a:cxn>
                <a:cxn ang="0">
                  <a:pos x="0" y="68"/>
                </a:cxn>
                <a:cxn ang="0">
                  <a:pos x="0" y="1"/>
                </a:cxn>
                <a:cxn ang="0">
                  <a:pos x="21" y="1"/>
                </a:cxn>
                <a:cxn ang="0">
                  <a:pos x="21" y="11"/>
                </a:cxn>
                <a:cxn ang="0">
                  <a:pos x="21" y="11"/>
                </a:cxn>
                <a:cxn ang="0">
                  <a:pos x="21" y="11"/>
                </a:cxn>
                <a:cxn ang="0">
                  <a:pos x="25" y="6"/>
                </a:cxn>
                <a:cxn ang="0">
                  <a:pos x="31" y="3"/>
                </a:cxn>
                <a:cxn ang="0">
                  <a:pos x="39" y="0"/>
                </a:cxn>
                <a:cxn ang="0">
                  <a:pos x="49" y="0"/>
                </a:cxn>
                <a:cxn ang="0">
                  <a:pos x="49" y="0"/>
                </a:cxn>
                <a:cxn ang="0">
                  <a:pos x="57" y="0"/>
                </a:cxn>
                <a:cxn ang="0">
                  <a:pos x="67" y="5"/>
                </a:cxn>
                <a:cxn ang="0">
                  <a:pos x="71" y="8"/>
                </a:cxn>
                <a:cxn ang="0">
                  <a:pos x="73" y="11"/>
                </a:cxn>
                <a:cxn ang="0">
                  <a:pos x="76" y="16"/>
                </a:cxn>
                <a:cxn ang="0">
                  <a:pos x="76" y="24"/>
                </a:cxn>
                <a:cxn ang="0">
                  <a:pos x="76" y="68"/>
                </a:cxn>
                <a:cxn ang="0">
                  <a:pos x="55" y="68"/>
                </a:cxn>
                <a:cxn ang="0">
                  <a:pos x="55" y="30"/>
                </a:cxn>
              </a:cxnLst>
              <a:rect l="0" t="0" r="r" b="b"/>
              <a:pathLst>
                <a:path w="76" h="68">
                  <a:moveTo>
                    <a:pt x="55" y="30"/>
                  </a:moveTo>
                  <a:lnTo>
                    <a:pt x="55" y="30"/>
                  </a:lnTo>
                  <a:lnTo>
                    <a:pt x="54" y="24"/>
                  </a:lnTo>
                  <a:lnTo>
                    <a:pt x="50" y="19"/>
                  </a:lnTo>
                  <a:lnTo>
                    <a:pt x="47" y="18"/>
                  </a:lnTo>
                  <a:lnTo>
                    <a:pt x="41" y="16"/>
                  </a:lnTo>
                  <a:lnTo>
                    <a:pt x="41" y="16"/>
                  </a:lnTo>
                  <a:lnTo>
                    <a:pt x="33" y="18"/>
                  </a:lnTo>
                  <a:lnTo>
                    <a:pt x="28" y="21"/>
                  </a:lnTo>
                  <a:lnTo>
                    <a:pt x="23" y="27"/>
                  </a:lnTo>
                  <a:lnTo>
                    <a:pt x="21" y="35"/>
                  </a:lnTo>
                  <a:lnTo>
                    <a:pt x="21" y="68"/>
                  </a:lnTo>
                  <a:lnTo>
                    <a:pt x="0" y="68"/>
                  </a:lnTo>
                  <a:lnTo>
                    <a:pt x="0" y="1"/>
                  </a:lnTo>
                  <a:lnTo>
                    <a:pt x="21" y="1"/>
                  </a:lnTo>
                  <a:lnTo>
                    <a:pt x="21" y="11"/>
                  </a:lnTo>
                  <a:lnTo>
                    <a:pt x="21" y="11"/>
                  </a:lnTo>
                  <a:lnTo>
                    <a:pt x="21" y="11"/>
                  </a:lnTo>
                  <a:lnTo>
                    <a:pt x="25" y="6"/>
                  </a:lnTo>
                  <a:lnTo>
                    <a:pt x="31" y="3"/>
                  </a:lnTo>
                  <a:lnTo>
                    <a:pt x="39" y="0"/>
                  </a:lnTo>
                  <a:lnTo>
                    <a:pt x="49" y="0"/>
                  </a:lnTo>
                  <a:lnTo>
                    <a:pt x="49" y="0"/>
                  </a:lnTo>
                  <a:lnTo>
                    <a:pt x="57" y="0"/>
                  </a:lnTo>
                  <a:lnTo>
                    <a:pt x="67" y="5"/>
                  </a:lnTo>
                  <a:lnTo>
                    <a:pt x="71" y="8"/>
                  </a:lnTo>
                  <a:lnTo>
                    <a:pt x="73" y="11"/>
                  </a:lnTo>
                  <a:lnTo>
                    <a:pt x="76" y="16"/>
                  </a:lnTo>
                  <a:lnTo>
                    <a:pt x="76" y="24"/>
                  </a:lnTo>
                  <a:lnTo>
                    <a:pt x="76" y="68"/>
                  </a:lnTo>
                  <a:lnTo>
                    <a:pt x="55" y="68"/>
                  </a:lnTo>
                  <a:lnTo>
                    <a:pt x="55" y="30"/>
                  </a:lnTo>
                  <a:close/>
                </a:path>
              </a:pathLst>
            </a:custGeom>
            <a:solidFill>
              <a:schemeClr val="bg1"/>
            </a:solidFill>
            <a:ln w="9525">
              <a:noFill/>
              <a:round/>
              <a:headEnd/>
              <a:tailEnd/>
            </a:ln>
          </p:spPr>
          <p:txBody>
            <a:bodyPr/>
            <a:lstStyle/>
            <a:p>
              <a:pPr>
                <a:defRPr/>
              </a:pPr>
              <a:endParaRPr lang="en-US"/>
            </a:p>
          </p:txBody>
        </p:sp>
        <p:sp>
          <p:nvSpPr>
            <p:cNvPr id="21" name="Freeform 48"/>
            <p:cNvSpPr>
              <a:spLocks/>
            </p:cNvSpPr>
            <p:nvPr userDrawn="1"/>
          </p:nvSpPr>
          <p:spPr bwMode="black">
            <a:xfrm>
              <a:off x="4796" y="4097"/>
              <a:ext cx="42" cy="36"/>
            </a:xfrm>
            <a:custGeom>
              <a:avLst/>
              <a:gdLst/>
              <a:ahLst/>
              <a:cxnLst>
                <a:cxn ang="0">
                  <a:pos x="62" y="28"/>
                </a:cxn>
                <a:cxn ang="0">
                  <a:pos x="62" y="28"/>
                </a:cxn>
                <a:cxn ang="0">
                  <a:pos x="58" y="23"/>
                </a:cxn>
                <a:cxn ang="0">
                  <a:pos x="55" y="18"/>
                </a:cxn>
                <a:cxn ang="0">
                  <a:pos x="50" y="16"/>
                </a:cxn>
                <a:cxn ang="0">
                  <a:pos x="44" y="16"/>
                </a:cxn>
                <a:cxn ang="0">
                  <a:pos x="44" y="16"/>
                </a:cxn>
                <a:cxn ang="0">
                  <a:pos x="34" y="18"/>
                </a:cxn>
                <a:cxn ang="0">
                  <a:pos x="28" y="21"/>
                </a:cxn>
                <a:cxn ang="0">
                  <a:pos x="23" y="28"/>
                </a:cxn>
                <a:cxn ang="0">
                  <a:pos x="23" y="36"/>
                </a:cxn>
                <a:cxn ang="0">
                  <a:pos x="23" y="36"/>
                </a:cxn>
                <a:cxn ang="0">
                  <a:pos x="23" y="45"/>
                </a:cxn>
                <a:cxn ang="0">
                  <a:pos x="28" y="52"/>
                </a:cxn>
                <a:cxn ang="0">
                  <a:pos x="34" y="55"/>
                </a:cxn>
                <a:cxn ang="0">
                  <a:pos x="44" y="57"/>
                </a:cxn>
                <a:cxn ang="0">
                  <a:pos x="44" y="57"/>
                </a:cxn>
                <a:cxn ang="0">
                  <a:pos x="50" y="55"/>
                </a:cxn>
                <a:cxn ang="0">
                  <a:pos x="55" y="53"/>
                </a:cxn>
                <a:cxn ang="0">
                  <a:pos x="60" y="49"/>
                </a:cxn>
                <a:cxn ang="0">
                  <a:pos x="62" y="44"/>
                </a:cxn>
                <a:cxn ang="0">
                  <a:pos x="84" y="44"/>
                </a:cxn>
                <a:cxn ang="0">
                  <a:pos x="84" y="44"/>
                </a:cxn>
                <a:cxn ang="0">
                  <a:pos x="83" y="52"/>
                </a:cxn>
                <a:cxn ang="0">
                  <a:pos x="79" y="58"/>
                </a:cxn>
                <a:cxn ang="0">
                  <a:pos x="74" y="63"/>
                </a:cxn>
                <a:cxn ang="0">
                  <a:pos x="70" y="66"/>
                </a:cxn>
                <a:cxn ang="0">
                  <a:pos x="63" y="70"/>
                </a:cxn>
                <a:cxn ang="0">
                  <a:pos x="57" y="71"/>
                </a:cxn>
                <a:cxn ang="0">
                  <a:pos x="42" y="73"/>
                </a:cxn>
                <a:cxn ang="0">
                  <a:pos x="42" y="73"/>
                </a:cxn>
                <a:cxn ang="0">
                  <a:pos x="32" y="71"/>
                </a:cxn>
                <a:cxn ang="0">
                  <a:pos x="24" y="70"/>
                </a:cxn>
                <a:cxn ang="0">
                  <a:pos x="18" y="68"/>
                </a:cxn>
                <a:cxn ang="0">
                  <a:pos x="11" y="63"/>
                </a:cxn>
                <a:cxn ang="0">
                  <a:pos x="7" y="58"/>
                </a:cxn>
                <a:cxn ang="0">
                  <a:pos x="2" y="52"/>
                </a:cxn>
                <a:cxn ang="0">
                  <a:pos x="0" y="45"/>
                </a:cxn>
                <a:cxn ang="0">
                  <a:pos x="0" y="36"/>
                </a:cxn>
                <a:cxn ang="0">
                  <a:pos x="0" y="36"/>
                </a:cxn>
                <a:cxn ang="0">
                  <a:pos x="0" y="28"/>
                </a:cxn>
                <a:cxn ang="0">
                  <a:pos x="3" y="20"/>
                </a:cxn>
                <a:cxn ang="0">
                  <a:pos x="7" y="15"/>
                </a:cxn>
                <a:cxn ang="0">
                  <a:pos x="11" y="10"/>
                </a:cxn>
                <a:cxn ang="0">
                  <a:pos x="18" y="5"/>
                </a:cxn>
                <a:cxn ang="0">
                  <a:pos x="26" y="3"/>
                </a:cxn>
                <a:cxn ang="0">
                  <a:pos x="34" y="2"/>
                </a:cxn>
                <a:cxn ang="0">
                  <a:pos x="44" y="0"/>
                </a:cxn>
                <a:cxn ang="0">
                  <a:pos x="44" y="0"/>
                </a:cxn>
                <a:cxn ang="0">
                  <a:pos x="57" y="2"/>
                </a:cxn>
                <a:cxn ang="0">
                  <a:pos x="63" y="3"/>
                </a:cxn>
                <a:cxn ang="0">
                  <a:pos x="68" y="7"/>
                </a:cxn>
                <a:cxn ang="0">
                  <a:pos x="74" y="10"/>
                </a:cxn>
                <a:cxn ang="0">
                  <a:pos x="78" y="15"/>
                </a:cxn>
                <a:cxn ang="0">
                  <a:pos x="83" y="20"/>
                </a:cxn>
                <a:cxn ang="0">
                  <a:pos x="84" y="28"/>
                </a:cxn>
                <a:cxn ang="0">
                  <a:pos x="62" y="28"/>
                </a:cxn>
              </a:cxnLst>
              <a:rect l="0" t="0" r="r" b="b"/>
              <a:pathLst>
                <a:path w="84" h="73">
                  <a:moveTo>
                    <a:pt x="62" y="28"/>
                  </a:moveTo>
                  <a:lnTo>
                    <a:pt x="62" y="28"/>
                  </a:lnTo>
                  <a:lnTo>
                    <a:pt x="58" y="23"/>
                  </a:lnTo>
                  <a:lnTo>
                    <a:pt x="55" y="18"/>
                  </a:lnTo>
                  <a:lnTo>
                    <a:pt x="50" y="16"/>
                  </a:lnTo>
                  <a:lnTo>
                    <a:pt x="44" y="16"/>
                  </a:lnTo>
                  <a:lnTo>
                    <a:pt x="44" y="16"/>
                  </a:lnTo>
                  <a:lnTo>
                    <a:pt x="34" y="18"/>
                  </a:lnTo>
                  <a:lnTo>
                    <a:pt x="28" y="21"/>
                  </a:lnTo>
                  <a:lnTo>
                    <a:pt x="23" y="28"/>
                  </a:lnTo>
                  <a:lnTo>
                    <a:pt x="23" y="36"/>
                  </a:lnTo>
                  <a:lnTo>
                    <a:pt x="23" y="36"/>
                  </a:lnTo>
                  <a:lnTo>
                    <a:pt x="23" y="45"/>
                  </a:lnTo>
                  <a:lnTo>
                    <a:pt x="28" y="52"/>
                  </a:lnTo>
                  <a:lnTo>
                    <a:pt x="34" y="55"/>
                  </a:lnTo>
                  <a:lnTo>
                    <a:pt x="44" y="57"/>
                  </a:lnTo>
                  <a:lnTo>
                    <a:pt x="44" y="57"/>
                  </a:lnTo>
                  <a:lnTo>
                    <a:pt x="50" y="55"/>
                  </a:lnTo>
                  <a:lnTo>
                    <a:pt x="55" y="53"/>
                  </a:lnTo>
                  <a:lnTo>
                    <a:pt x="60" y="49"/>
                  </a:lnTo>
                  <a:lnTo>
                    <a:pt x="62" y="44"/>
                  </a:lnTo>
                  <a:lnTo>
                    <a:pt x="84" y="44"/>
                  </a:lnTo>
                  <a:lnTo>
                    <a:pt x="84" y="44"/>
                  </a:lnTo>
                  <a:lnTo>
                    <a:pt x="83" y="52"/>
                  </a:lnTo>
                  <a:lnTo>
                    <a:pt x="79" y="58"/>
                  </a:lnTo>
                  <a:lnTo>
                    <a:pt x="74" y="63"/>
                  </a:lnTo>
                  <a:lnTo>
                    <a:pt x="70" y="66"/>
                  </a:lnTo>
                  <a:lnTo>
                    <a:pt x="63" y="70"/>
                  </a:lnTo>
                  <a:lnTo>
                    <a:pt x="57" y="71"/>
                  </a:lnTo>
                  <a:lnTo>
                    <a:pt x="42" y="73"/>
                  </a:lnTo>
                  <a:lnTo>
                    <a:pt x="42" y="73"/>
                  </a:lnTo>
                  <a:lnTo>
                    <a:pt x="32" y="71"/>
                  </a:lnTo>
                  <a:lnTo>
                    <a:pt x="24" y="70"/>
                  </a:lnTo>
                  <a:lnTo>
                    <a:pt x="18" y="68"/>
                  </a:lnTo>
                  <a:lnTo>
                    <a:pt x="11" y="63"/>
                  </a:lnTo>
                  <a:lnTo>
                    <a:pt x="7" y="58"/>
                  </a:lnTo>
                  <a:lnTo>
                    <a:pt x="2" y="52"/>
                  </a:lnTo>
                  <a:lnTo>
                    <a:pt x="0" y="45"/>
                  </a:lnTo>
                  <a:lnTo>
                    <a:pt x="0" y="36"/>
                  </a:lnTo>
                  <a:lnTo>
                    <a:pt x="0" y="36"/>
                  </a:lnTo>
                  <a:lnTo>
                    <a:pt x="0" y="28"/>
                  </a:lnTo>
                  <a:lnTo>
                    <a:pt x="3" y="20"/>
                  </a:lnTo>
                  <a:lnTo>
                    <a:pt x="7" y="15"/>
                  </a:lnTo>
                  <a:lnTo>
                    <a:pt x="11" y="10"/>
                  </a:lnTo>
                  <a:lnTo>
                    <a:pt x="18" y="5"/>
                  </a:lnTo>
                  <a:lnTo>
                    <a:pt x="26" y="3"/>
                  </a:lnTo>
                  <a:lnTo>
                    <a:pt x="34" y="2"/>
                  </a:lnTo>
                  <a:lnTo>
                    <a:pt x="44" y="0"/>
                  </a:lnTo>
                  <a:lnTo>
                    <a:pt x="44" y="0"/>
                  </a:lnTo>
                  <a:lnTo>
                    <a:pt x="57" y="2"/>
                  </a:lnTo>
                  <a:lnTo>
                    <a:pt x="63" y="3"/>
                  </a:lnTo>
                  <a:lnTo>
                    <a:pt x="68" y="7"/>
                  </a:lnTo>
                  <a:lnTo>
                    <a:pt x="74" y="10"/>
                  </a:lnTo>
                  <a:lnTo>
                    <a:pt x="78" y="15"/>
                  </a:lnTo>
                  <a:lnTo>
                    <a:pt x="83" y="20"/>
                  </a:lnTo>
                  <a:lnTo>
                    <a:pt x="84" y="28"/>
                  </a:lnTo>
                  <a:lnTo>
                    <a:pt x="62" y="28"/>
                  </a:lnTo>
                  <a:close/>
                </a:path>
              </a:pathLst>
            </a:custGeom>
            <a:solidFill>
              <a:schemeClr val="bg1"/>
            </a:solidFill>
            <a:ln w="9525">
              <a:noFill/>
              <a:round/>
              <a:headEnd/>
              <a:tailEnd/>
            </a:ln>
          </p:spPr>
          <p:txBody>
            <a:bodyPr/>
            <a:lstStyle/>
            <a:p>
              <a:pPr>
                <a:defRPr/>
              </a:pPr>
              <a:endParaRPr lang="en-US"/>
            </a:p>
          </p:txBody>
        </p:sp>
        <p:sp>
          <p:nvSpPr>
            <p:cNvPr id="22" name="Freeform 49"/>
            <p:cNvSpPr>
              <a:spLocks/>
            </p:cNvSpPr>
            <p:nvPr userDrawn="1"/>
          </p:nvSpPr>
          <p:spPr bwMode="black">
            <a:xfrm>
              <a:off x="4842" y="4097"/>
              <a:ext cx="29" cy="34"/>
            </a:xfrm>
            <a:custGeom>
              <a:avLst/>
              <a:gdLst/>
              <a:ahLst/>
              <a:cxnLst>
                <a:cxn ang="0">
                  <a:pos x="0" y="1"/>
                </a:cxn>
                <a:cxn ang="0">
                  <a:pos x="21" y="1"/>
                </a:cxn>
                <a:cxn ang="0">
                  <a:pos x="21" y="14"/>
                </a:cxn>
                <a:cxn ang="0">
                  <a:pos x="22" y="14"/>
                </a:cxn>
                <a:cxn ang="0">
                  <a:pos x="22" y="14"/>
                </a:cxn>
                <a:cxn ang="0">
                  <a:pos x="27" y="8"/>
                </a:cxn>
                <a:cxn ang="0">
                  <a:pos x="34" y="3"/>
                </a:cxn>
                <a:cxn ang="0">
                  <a:pos x="40" y="0"/>
                </a:cxn>
                <a:cxn ang="0">
                  <a:pos x="48" y="0"/>
                </a:cxn>
                <a:cxn ang="0">
                  <a:pos x="48" y="0"/>
                </a:cxn>
                <a:cxn ang="0">
                  <a:pos x="56" y="0"/>
                </a:cxn>
                <a:cxn ang="0">
                  <a:pos x="56" y="21"/>
                </a:cxn>
                <a:cxn ang="0">
                  <a:pos x="56" y="21"/>
                </a:cxn>
                <a:cxn ang="0">
                  <a:pos x="50" y="19"/>
                </a:cxn>
                <a:cxn ang="0">
                  <a:pos x="44" y="19"/>
                </a:cxn>
                <a:cxn ang="0">
                  <a:pos x="44" y="19"/>
                </a:cxn>
                <a:cxn ang="0">
                  <a:pos x="34" y="19"/>
                </a:cxn>
                <a:cxn ang="0">
                  <a:pos x="27" y="24"/>
                </a:cxn>
                <a:cxn ang="0">
                  <a:pos x="24" y="30"/>
                </a:cxn>
                <a:cxn ang="0">
                  <a:pos x="22" y="39"/>
                </a:cxn>
                <a:cxn ang="0">
                  <a:pos x="22" y="68"/>
                </a:cxn>
                <a:cxn ang="0">
                  <a:pos x="0" y="68"/>
                </a:cxn>
                <a:cxn ang="0">
                  <a:pos x="0" y="1"/>
                </a:cxn>
              </a:cxnLst>
              <a:rect l="0" t="0" r="r" b="b"/>
              <a:pathLst>
                <a:path w="56" h="68">
                  <a:moveTo>
                    <a:pt x="0" y="1"/>
                  </a:moveTo>
                  <a:lnTo>
                    <a:pt x="21" y="1"/>
                  </a:lnTo>
                  <a:lnTo>
                    <a:pt x="21" y="14"/>
                  </a:lnTo>
                  <a:lnTo>
                    <a:pt x="22" y="14"/>
                  </a:lnTo>
                  <a:lnTo>
                    <a:pt x="22" y="14"/>
                  </a:lnTo>
                  <a:lnTo>
                    <a:pt x="27" y="8"/>
                  </a:lnTo>
                  <a:lnTo>
                    <a:pt x="34" y="3"/>
                  </a:lnTo>
                  <a:lnTo>
                    <a:pt x="40" y="0"/>
                  </a:lnTo>
                  <a:lnTo>
                    <a:pt x="48" y="0"/>
                  </a:lnTo>
                  <a:lnTo>
                    <a:pt x="48" y="0"/>
                  </a:lnTo>
                  <a:lnTo>
                    <a:pt x="56" y="0"/>
                  </a:lnTo>
                  <a:lnTo>
                    <a:pt x="56" y="21"/>
                  </a:lnTo>
                  <a:lnTo>
                    <a:pt x="56" y="21"/>
                  </a:lnTo>
                  <a:lnTo>
                    <a:pt x="50" y="19"/>
                  </a:lnTo>
                  <a:lnTo>
                    <a:pt x="44" y="19"/>
                  </a:lnTo>
                  <a:lnTo>
                    <a:pt x="44" y="19"/>
                  </a:lnTo>
                  <a:lnTo>
                    <a:pt x="34" y="19"/>
                  </a:lnTo>
                  <a:lnTo>
                    <a:pt x="27" y="24"/>
                  </a:lnTo>
                  <a:lnTo>
                    <a:pt x="24" y="30"/>
                  </a:lnTo>
                  <a:lnTo>
                    <a:pt x="22" y="39"/>
                  </a:lnTo>
                  <a:lnTo>
                    <a:pt x="22" y="68"/>
                  </a:lnTo>
                  <a:lnTo>
                    <a:pt x="0" y="68"/>
                  </a:lnTo>
                  <a:lnTo>
                    <a:pt x="0" y="1"/>
                  </a:lnTo>
                  <a:close/>
                </a:path>
              </a:pathLst>
            </a:custGeom>
            <a:solidFill>
              <a:schemeClr val="bg1"/>
            </a:solidFill>
            <a:ln w="9525">
              <a:noFill/>
              <a:round/>
              <a:headEnd/>
              <a:tailEnd/>
            </a:ln>
          </p:spPr>
          <p:txBody>
            <a:bodyPr/>
            <a:lstStyle/>
            <a:p>
              <a:pPr>
                <a:defRPr/>
              </a:pPr>
              <a:endParaRPr lang="en-US"/>
            </a:p>
          </p:txBody>
        </p:sp>
        <p:sp>
          <p:nvSpPr>
            <p:cNvPr id="23" name="Freeform 50"/>
            <p:cNvSpPr>
              <a:spLocks noEditPoints="1"/>
            </p:cNvSpPr>
            <p:nvPr userDrawn="1"/>
          </p:nvSpPr>
          <p:spPr bwMode="black">
            <a:xfrm>
              <a:off x="4873" y="4097"/>
              <a:ext cx="44" cy="36"/>
            </a:xfrm>
            <a:custGeom>
              <a:avLst/>
              <a:gdLst/>
              <a:ahLst/>
              <a:cxnLst>
                <a:cxn ang="0">
                  <a:pos x="86" y="50"/>
                </a:cxn>
                <a:cxn ang="0">
                  <a:pos x="79" y="60"/>
                </a:cxn>
                <a:cxn ang="0">
                  <a:pos x="70" y="66"/>
                </a:cxn>
                <a:cxn ang="0">
                  <a:pos x="44" y="73"/>
                </a:cxn>
                <a:cxn ang="0">
                  <a:pos x="34" y="71"/>
                </a:cxn>
                <a:cxn ang="0">
                  <a:pos x="18" y="68"/>
                </a:cxn>
                <a:cxn ang="0">
                  <a:pos x="7" y="58"/>
                </a:cxn>
                <a:cxn ang="0">
                  <a:pos x="0" y="45"/>
                </a:cxn>
                <a:cxn ang="0">
                  <a:pos x="0" y="36"/>
                </a:cxn>
                <a:cxn ang="0">
                  <a:pos x="4" y="20"/>
                </a:cxn>
                <a:cxn ang="0">
                  <a:pos x="12" y="10"/>
                </a:cxn>
                <a:cxn ang="0">
                  <a:pos x="26" y="3"/>
                </a:cxn>
                <a:cxn ang="0">
                  <a:pos x="44" y="0"/>
                </a:cxn>
                <a:cxn ang="0">
                  <a:pos x="54" y="2"/>
                </a:cxn>
                <a:cxn ang="0">
                  <a:pos x="70" y="7"/>
                </a:cxn>
                <a:cxn ang="0">
                  <a:pos x="81" y="16"/>
                </a:cxn>
                <a:cxn ang="0">
                  <a:pos x="86" y="31"/>
                </a:cxn>
                <a:cxn ang="0">
                  <a:pos x="88" y="42"/>
                </a:cxn>
                <a:cxn ang="0">
                  <a:pos x="23" y="42"/>
                </a:cxn>
                <a:cxn ang="0">
                  <a:pos x="25" y="47"/>
                </a:cxn>
                <a:cxn ang="0">
                  <a:pos x="34" y="57"/>
                </a:cxn>
                <a:cxn ang="0">
                  <a:pos x="44" y="58"/>
                </a:cxn>
                <a:cxn ang="0">
                  <a:pos x="55" y="57"/>
                </a:cxn>
                <a:cxn ang="0">
                  <a:pos x="62" y="50"/>
                </a:cxn>
                <a:cxn ang="0">
                  <a:pos x="65" y="29"/>
                </a:cxn>
                <a:cxn ang="0">
                  <a:pos x="65" y="29"/>
                </a:cxn>
                <a:cxn ang="0">
                  <a:pos x="60" y="20"/>
                </a:cxn>
                <a:cxn ang="0">
                  <a:pos x="49" y="15"/>
                </a:cxn>
                <a:cxn ang="0">
                  <a:pos x="44" y="15"/>
                </a:cxn>
                <a:cxn ang="0">
                  <a:pos x="33" y="16"/>
                </a:cxn>
                <a:cxn ang="0">
                  <a:pos x="23" y="26"/>
                </a:cxn>
                <a:cxn ang="0">
                  <a:pos x="23" y="29"/>
                </a:cxn>
              </a:cxnLst>
              <a:rect l="0" t="0" r="r" b="b"/>
              <a:pathLst>
                <a:path w="88" h="73">
                  <a:moveTo>
                    <a:pt x="86" y="50"/>
                  </a:moveTo>
                  <a:lnTo>
                    <a:pt x="86" y="50"/>
                  </a:lnTo>
                  <a:lnTo>
                    <a:pt x="83" y="55"/>
                  </a:lnTo>
                  <a:lnTo>
                    <a:pt x="79" y="60"/>
                  </a:lnTo>
                  <a:lnTo>
                    <a:pt x="75" y="63"/>
                  </a:lnTo>
                  <a:lnTo>
                    <a:pt x="70" y="66"/>
                  </a:lnTo>
                  <a:lnTo>
                    <a:pt x="58" y="71"/>
                  </a:lnTo>
                  <a:lnTo>
                    <a:pt x="44" y="73"/>
                  </a:lnTo>
                  <a:lnTo>
                    <a:pt x="44" y="73"/>
                  </a:lnTo>
                  <a:lnTo>
                    <a:pt x="34" y="71"/>
                  </a:lnTo>
                  <a:lnTo>
                    <a:pt x="26" y="70"/>
                  </a:lnTo>
                  <a:lnTo>
                    <a:pt x="18" y="68"/>
                  </a:lnTo>
                  <a:lnTo>
                    <a:pt x="12" y="63"/>
                  </a:lnTo>
                  <a:lnTo>
                    <a:pt x="7" y="58"/>
                  </a:lnTo>
                  <a:lnTo>
                    <a:pt x="4" y="52"/>
                  </a:lnTo>
                  <a:lnTo>
                    <a:pt x="0" y="45"/>
                  </a:lnTo>
                  <a:lnTo>
                    <a:pt x="0" y="36"/>
                  </a:lnTo>
                  <a:lnTo>
                    <a:pt x="0" y="36"/>
                  </a:lnTo>
                  <a:lnTo>
                    <a:pt x="0" y="28"/>
                  </a:lnTo>
                  <a:lnTo>
                    <a:pt x="4" y="20"/>
                  </a:lnTo>
                  <a:lnTo>
                    <a:pt x="7" y="15"/>
                  </a:lnTo>
                  <a:lnTo>
                    <a:pt x="12" y="10"/>
                  </a:lnTo>
                  <a:lnTo>
                    <a:pt x="18" y="5"/>
                  </a:lnTo>
                  <a:lnTo>
                    <a:pt x="26" y="3"/>
                  </a:lnTo>
                  <a:lnTo>
                    <a:pt x="34" y="2"/>
                  </a:lnTo>
                  <a:lnTo>
                    <a:pt x="44" y="0"/>
                  </a:lnTo>
                  <a:lnTo>
                    <a:pt x="44" y="0"/>
                  </a:lnTo>
                  <a:lnTo>
                    <a:pt x="54" y="2"/>
                  </a:lnTo>
                  <a:lnTo>
                    <a:pt x="63" y="3"/>
                  </a:lnTo>
                  <a:lnTo>
                    <a:pt x="70" y="7"/>
                  </a:lnTo>
                  <a:lnTo>
                    <a:pt x="76" y="11"/>
                  </a:lnTo>
                  <a:lnTo>
                    <a:pt x="81" y="16"/>
                  </a:lnTo>
                  <a:lnTo>
                    <a:pt x="84" y="23"/>
                  </a:lnTo>
                  <a:lnTo>
                    <a:pt x="86" y="31"/>
                  </a:lnTo>
                  <a:lnTo>
                    <a:pt x="88" y="41"/>
                  </a:lnTo>
                  <a:lnTo>
                    <a:pt x="88" y="42"/>
                  </a:lnTo>
                  <a:lnTo>
                    <a:pt x="23" y="42"/>
                  </a:lnTo>
                  <a:lnTo>
                    <a:pt x="23" y="42"/>
                  </a:lnTo>
                  <a:lnTo>
                    <a:pt x="23" y="42"/>
                  </a:lnTo>
                  <a:lnTo>
                    <a:pt x="25" y="47"/>
                  </a:lnTo>
                  <a:lnTo>
                    <a:pt x="28" y="53"/>
                  </a:lnTo>
                  <a:lnTo>
                    <a:pt x="34" y="57"/>
                  </a:lnTo>
                  <a:lnTo>
                    <a:pt x="44" y="58"/>
                  </a:lnTo>
                  <a:lnTo>
                    <a:pt x="44" y="58"/>
                  </a:lnTo>
                  <a:lnTo>
                    <a:pt x="50" y="58"/>
                  </a:lnTo>
                  <a:lnTo>
                    <a:pt x="55" y="57"/>
                  </a:lnTo>
                  <a:lnTo>
                    <a:pt x="60" y="53"/>
                  </a:lnTo>
                  <a:lnTo>
                    <a:pt x="62" y="50"/>
                  </a:lnTo>
                  <a:lnTo>
                    <a:pt x="86" y="50"/>
                  </a:lnTo>
                  <a:close/>
                  <a:moveTo>
                    <a:pt x="65" y="29"/>
                  </a:moveTo>
                  <a:lnTo>
                    <a:pt x="65" y="29"/>
                  </a:lnTo>
                  <a:lnTo>
                    <a:pt x="65" y="29"/>
                  </a:lnTo>
                  <a:lnTo>
                    <a:pt x="63" y="24"/>
                  </a:lnTo>
                  <a:lnTo>
                    <a:pt x="60" y="20"/>
                  </a:lnTo>
                  <a:lnTo>
                    <a:pt x="54" y="16"/>
                  </a:lnTo>
                  <a:lnTo>
                    <a:pt x="49" y="15"/>
                  </a:lnTo>
                  <a:lnTo>
                    <a:pt x="44" y="15"/>
                  </a:lnTo>
                  <a:lnTo>
                    <a:pt x="44" y="15"/>
                  </a:lnTo>
                  <a:lnTo>
                    <a:pt x="37" y="15"/>
                  </a:lnTo>
                  <a:lnTo>
                    <a:pt x="33" y="16"/>
                  </a:lnTo>
                  <a:lnTo>
                    <a:pt x="26" y="21"/>
                  </a:lnTo>
                  <a:lnTo>
                    <a:pt x="23" y="26"/>
                  </a:lnTo>
                  <a:lnTo>
                    <a:pt x="23" y="29"/>
                  </a:lnTo>
                  <a:lnTo>
                    <a:pt x="23" y="29"/>
                  </a:lnTo>
                  <a:lnTo>
                    <a:pt x="65" y="29"/>
                  </a:lnTo>
                  <a:close/>
                </a:path>
              </a:pathLst>
            </a:custGeom>
            <a:solidFill>
              <a:schemeClr val="bg1"/>
            </a:solidFill>
            <a:ln w="9525">
              <a:noFill/>
              <a:round/>
              <a:headEnd/>
              <a:tailEnd/>
            </a:ln>
          </p:spPr>
          <p:txBody>
            <a:bodyPr/>
            <a:lstStyle/>
            <a:p>
              <a:pPr>
                <a:defRPr/>
              </a:pPr>
              <a:endParaRPr lang="en-US"/>
            </a:p>
          </p:txBody>
        </p:sp>
        <p:sp>
          <p:nvSpPr>
            <p:cNvPr id="24" name="Freeform 51"/>
            <p:cNvSpPr>
              <a:spLocks/>
            </p:cNvSpPr>
            <p:nvPr userDrawn="1"/>
          </p:nvSpPr>
          <p:spPr bwMode="black">
            <a:xfrm>
              <a:off x="4918" y="4088"/>
              <a:ext cx="27" cy="44"/>
            </a:xfrm>
            <a:custGeom>
              <a:avLst/>
              <a:gdLst/>
              <a:ahLst/>
              <a:cxnLst>
                <a:cxn ang="0">
                  <a:pos x="14" y="0"/>
                </a:cxn>
                <a:cxn ang="0">
                  <a:pos x="35" y="0"/>
                </a:cxn>
                <a:cxn ang="0">
                  <a:pos x="35" y="21"/>
                </a:cxn>
                <a:cxn ang="0">
                  <a:pos x="53" y="21"/>
                </a:cxn>
                <a:cxn ang="0">
                  <a:pos x="53" y="36"/>
                </a:cxn>
                <a:cxn ang="0">
                  <a:pos x="35" y="36"/>
                </a:cxn>
                <a:cxn ang="0">
                  <a:pos x="35" y="67"/>
                </a:cxn>
                <a:cxn ang="0">
                  <a:pos x="35" y="67"/>
                </a:cxn>
                <a:cxn ang="0">
                  <a:pos x="37" y="70"/>
                </a:cxn>
                <a:cxn ang="0">
                  <a:pos x="37" y="71"/>
                </a:cxn>
                <a:cxn ang="0">
                  <a:pos x="40" y="73"/>
                </a:cxn>
                <a:cxn ang="0">
                  <a:pos x="43" y="73"/>
                </a:cxn>
                <a:cxn ang="0">
                  <a:pos x="43" y="73"/>
                </a:cxn>
                <a:cxn ang="0">
                  <a:pos x="53" y="73"/>
                </a:cxn>
                <a:cxn ang="0">
                  <a:pos x="53" y="88"/>
                </a:cxn>
                <a:cxn ang="0">
                  <a:pos x="53" y="88"/>
                </a:cxn>
                <a:cxn ang="0">
                  <a:pos x="37" y="89"/>
                </a:cxn>
                <a:cxn ang="0">
                  <a:pos x="37" y="89"/>
                </a:cxn>
                <a:cxn ang="0">
                  <a:pos x="24" y="88"/>
                </a:cxn>
                <a:cxn ang="0">
                  <a:pos x="21" y="86"/>
                </a:cxn>
                <a:cxn ang="0">
                  <a:pos x="18" y="84"/>
                </a:cxn>
                <a:cxn ang="0">
                  <a:pos x="16" y="81"/>
                </a:cxn>
                <a:cxn ang="0">
                  <a:pos x="14" y="78"/>
                </a:cxn>
                <a:cxn ang="0">
                  <a:pos x="14" y="70"/>
                </a:cxn>
                <a:cxn ang="0">
                  <a:pos x="14" y="36"/>
                </a:cxn>
                <a:cxn ang="0">
                  <a:pos x="0" y="36"/>
                </a:cxn>
                <a:cxn ang="0">
                  <a:pos x="0" y="21"/>
                </a:cxn>
                <a:cxn ang="0">
                  <a:pos x="14" y="21"/>
                </a:cxn>
                <a:cxn ang="0">
                  <a:pos x="14" y="0"/>
                </a:cxn>
              </a:cxnLst>
              <a:rect l="0" t="0" r="r" b="b"/>
              <a:pathLst>
                <a:path w="53" h="89">
                  <a:moveTo>
                    <a:pt x="14" y="0"/>
                  </a:moveTo>
                  <a:lnTo>
                    <a:pt x="35" y="0"/>
                  </a:lnTo>
                  <a:lnTo>
                    <a:pt x="35" y="21"/>
                  </a:lnTo>
                  <a:lnTo>
                    <a:pt x="53" y="21"/>
                  </a:lnTo>
                  <a:lnTo>
                    <a:pt x="53" y="36"/>
                  </a:lnTo>
                  <a:lnTo>
                    <a:pt x="35" y="36"/>
                  </a:lnTo>
                  <a:lnTo>
                    <a:pt x="35" y="67"/>
                  </a:lnTo>
                  <a:lnTo>
                    <a:pt x="35" y="67"/>
                  </a:lnTo>
                  <a:lnTo>
                    <a:pt x="37" y="70"/>
                  </a:lnTo>
                  <a:lnTo>
                    <a:pt x="37" y="71"/>
                  </a:lnTo>
                  <a:lnTo>
                    <a:pt x="40" y="73"/>
                  </a:lnTo>
                  <a:lnTo>
                    <a:pt x="43" y="73"/>
                  </a:lnTo>
                  <a:lnTo>
                    <a:pt x="43" y="73"/>
                  </a:lnTo>
                  <a:lnTo>
                    <a:pt x="53" y="73"/>
                  </a:lnTo>
                  <a:lnTo>
                    <a:pt x="53" y="88"/>
                  </a:lnTo>
                  <a:lnTo>
                    <a:pt x="53" y="88"/>
                  </a:lnTo>
                  <a:lnTo>
                    <a:pt x="37" y="89"/>
                  </a:lnTo>
                  <a:lnTo>
                    <a:pt x="37" y="89"/>
                  </a:lnTo>
                  <a:lnTo>
                    <a:pt x="24" y="88"/>
                  </a:lnTo>
                  <a:lnTo>
                    <a:pt x="21" y="86"/>
                  </a:lnTo>
                  <a:lnTo>
                    <a:pt x="18" y="84"/>
                  </a:lnTo>
                  <a:lnTo>
                    <a:pt x="16" y="81"/>
                  </a:lnTo>
                  <a:lnTo>
                    <a:pt x="14" y="78"/>
                  </a:lnTo>
                  <a:lnTo>
                    <a:pt x="14" y="70"/>
                  </a:lnTo>
                  <a:lnTo>
                    <a:pt x="14" y="36"/>
                  </a:lnTo>
                  <a:lnTo>
                    <a:pt x="0" y="36"/>
                  </a:lnTo>
                  <a:lnTo>
                    <a:pt x="0" y="21"/>
                  </a:lnTo>
                  <a:lnTo>
                    <a:pt x="14" y="21"/>
                  </a:lnTo>
                  <a:lnTo>
                    <a:pt x="14" y="0"/>
                  </a:lnTo>
                  <a:close/>
                </a:path>
              </a:pathLst>
            </a:custGeom>
            <a:solidFill>
              <a:schemeClr val="bg1"/>
            </a:solidFill>
            <a:ln w="9525">
              <a:noFill/>
              <a:round/>
              <a:headEnd/>
              <a:tailEnd/>
            </a:ln>
          </p:spPr>
          <p:txBody>
            <a:bodyPr/>
            <a:lstStyle/>
            <a:p>
              <a:pPr>
                <a:defRPr/>
              </a:pPr>
              <a:endParaRPr lang="en-US"/>
            </a:p>
          </p:txBody>
        </p:sp>
        <p:sp>
          <p:nvSpPr>
            <p:cNvPr id="25" name="Freeform 52"/>
            <p:cNvSpPr>
              <a:spLocks noEditPoints="1"/>
            </p:cNvSpPr>
            <p:nvPr userDrawn="1"/>
          </p:nvSpPr>
          <p:spPr bwMode="black">
            <a:xfrm>
              <a:off x="4947" y="4097"/>
              <a:ext cx="44" cy="36"/>
            </a:xfrm>
            <a:custGeom>
              <a:avLst/>
              <a:gdLst/>
              <a:ahLst/>
              <a:cxnLst>
                <a:cxn ang="0">
                  <a:pos x="86" y="50"/>
                </a:cxn>
                <a:cxn ang="0">
                  <a:pos x="79" y="60"/>
                </a:cxn>
                <a:cxn ang="0">
                  <a:pos x="69" y="66"/>
                </a:cxn>
                <a:cxn ang="0">
                  <a:pos x="44" y="73"/>
                </a:cxn>
                <a:cxn ang="0">
                  <a:pos x="35" y="71"/>
                </a:cxn>
                <a:cxn ang="0">
                  <a:pos x="19" y="68"/>
                </a:cxn>
                <a:cxn ang="0">
                  <a:pos x="8" y="58"/>
                </a:cxn>
                <a:cxn ang="0">
                  <a:pos x="2" y="45"/>
                </a:cxn>
                <a:cxn ang="0">
                  <a:pos x="0" y="36"/>
                </a:cxn>
                <a:cxn ang="0">
                  <a:pos x="3" y="20"/>
                </a:cxn>
                <a:cxn ang="0">
                  <a:pos x="13" y="10"/>
                </a:cxn>
                <a:cxn ang="0">
                  <a:pos x="26" y="3"/>
                </a:cxn>
                <a:cxn ang="0">
                  <a:pos x="44" y="0"/>
                </a:cxn>
                <a:cxn ang="0">
                  <a:pos x="55" y="2"/>
                </a:cxn>
                <a:cxn ang="0">
                  <a:pos x="71" y="7"/>
                </a:cxn>
                <a:cxn ang="0">
                  <a:pos x="81" y="16"/>
                </a:cxn>
                <a:cxn ang="0">
                  <a:pos x="86" y="31"/>
                </a:cxn>
                <a:cxn ang="0">
                  <a:pos x="87" y="42"/>
                </a:cxn>
                <a:cxn ang="0">
                  <a:pos x="23" y="42"/>
                </a:cxn>
                <a:cxn ang="0">
                  <a:pos x="24" y="47"/>
                </a:cxn>
                <a:cxn ang="0">
                  <a:pos x="34" y="57"/>
                </a:cxn>
                <a:cxn ang="0">
                  <a:pos x="44" y="58"/>
                </a:cxn>
                <a:cxn ang="0">
                  <a:pos x="55" y="57"/>
                </a:cxn>
                <a:cxn ang="0">
                  <a:pos x="63" y="50"/>
                </a:cxn>
                <a:cxn ang="0">
                  <a:pos x="65" y="29"/>
                </a:cxn>
                <a:cxn ang="0">
                  <a:pos x="65" y="29"/>
                </a:cxn>
                <a:cxn ang="0">
                  <a:pos x="60" y="20"/>
                </a:cxn>
                <a:cxn ang="0">
                  <a:pos x="48" y="15"/>
                </a:cxn>
                <a:cxn ang="0">
                  <a:pos x="44" y="15"/>
                </a:cxn>
                <a:cxn ang="0">
                  <a:pos x="34" y="16"/>
                </a:cxn>
                <a:cxn ang="0">
                  <a:pos x="24" y="26"/>
                </a:cxn>
                <a:cxn ang="0">
                  <a:pos x="23" y="29"/>
                </a:cxn>
              </a:cxnLst>
              <a:rect l="0" t="0" r="r" b="b"/>
              <a:pathLst>
                <a:path w="87" h="73">
                  <a:moveTo>
                    <a:pt x="86" y="50"/>
                  </a:moveTo>
                  <a:lnTo>
                    <a:pt x="86" y="50"/>
                  </a:lnTo>
                  <a:lnTo>
                    <a:pt x="82" y="55"/>
                  </a:lnTo>
                  <a:lnTo>
                    <a:pt x="79" y="60"/>
                  </a:lnTo>
                  <a:lnTo>
                    <a:pt x="74" y="63"/>
                  </a:lnTo>
                  <a:lnTo>
                    <a:pt x="69" y="66"/>
                  </a:lnTo>
                  <a:lnTo>
                    <a:pt x="58" y="71"/>
                  </a:lnTo>
                  <a:lnTo>
                    <a:pt x="44" y="73"/>
                  </a:lnTo>
                  <a:lnTo>
                    <a:pt x="44" y="73"/>
                  </a:lnTo>
                  <a:lnTo>
                    <a:pt x="35" y="71"/>
                  </a:lnTo>
                  <a:lnTo>
                    <a:pt x="26" y="70"/>
                  </a:lnTo>
                  <a:lnTo>
                    <a:pt x="19" y="68"/>
                  </a:lnTo>
                  <a:lnTo>
                    <a:pt x="13" y="63"/>
                  </a:lnTo>
                  <a:lnTo>
                    <a:pt x="8" y="58"/>
                  </a:lnTo>
                  <a:lnTo>
                    <a:pt x="3" y="52"/>
                  </a:lnTo>
                  <a:lnTo>
                    <a:pt x="2" y="45"/>
                  </a:lnTo>
                  <a:lnTo>
                    <a:pt x="0" y="36"/>
                  </a:lnTo>
                  <a:lnTo>
                    <a:pt x="0" y="36"/>
                  </a:lnTo>
                  <a:lnTo>
                    <a:pt x="2" y="28"/>
                  </a:lnTo>
                  <a:lnTo>
                    <a:pt x="3" y="20"/>
                  </a:lnTo>
                  <a:lnTo>
                    <a:pt x="8" y="15"/>
                  </a:lnTo>
                  <a:lnTo>
                    <a:pt x="13" y="10"/>
                  </a:lnTo>
                  <a:lnTo>
                    <a:pt x="19" y="5"/>
                  </a:lnTo>
                  <a:lnTo>
                    <a:pt x="26" y="3"/>
                  </a:lnTo>
                  <a:lnTo>
                    <a:pt x="35" y="2"/>
                  </a:lnTo>
                  <a:lnTo>
                    <a:pt x="44" y="0"/>
                  </a:lnTo>
                  <a:lnTo>
                    <a:pt x="44" y="0"/>
                  </a:lnTo>
                  <a:lnTo>
                    <a:pt x="55" y="2"/>
                  </a:lnTo>
                  <a:lnTo>
                    <a:pt x="63" y="3"/>
                  </a:lnTo>
                  <a:lnTo>
                    <a:pt x="71" y="7"/>
                  </a:lnTo>
                  <a:lnTo>
                    <a:pt x="76" y="11"/>
                  </a:lnTo>
                  <a:lnTo>
                    <a:pt x="81" y="16"/>
                  </a:lnTo>
                  <a:lnTo>
                    <a:pt x="84" y="23"/>
                  </a:lnTo>
                  <a:lnTo>
                    <a:pt x="86" y="31"/>
                  </a:lnTo>
                  <a:lnTo>
                    <a:pt x="87" y="41"/>
                  </a:lnTo>
                  <a:lnTo>
                    <a:pt x="87" y="42"/>
                  </a:lnTo>
                  <a:lnTo>
                    <a:pt x="23" y="42"/>
                  </a:lnTo>
                  <a:lnTo>
                    <a:pt x="23" y="42"/>
                  </a:lnTo>
                  <a:lnTo>
                    <a:pt x="23" y="42"/>
                  </a:lnTo>
                  <a:lnTo>
                    <a:pt x="24" y="47"/>
                  </a:lnTo>
                  <a:lnTo>
                    <a:pt x="27" y="53"/>
                  </a:lnTo>
                  <a:lnTo>
                    <a:pt x="34" y="57"/>
                  </a:lnTo>
                  <a:lnTo>
                    <a:pt x="44" y="58"/>
                  </a:lnTo>
                  <a:lnTo>
                    <a:pt x="44" y="58"/>
                  </a:lnTo>
                  <a:lnTo>
                    <a:pt x="50" y="58"/>
                  </a:lnTo>
                  <a:lnTo>
                    <a:pt x="55" y="57"/>
                  </a:lnTo>
                  <a:lnTo>
                    <a:pt x="60" y="53"/>
                  </a:lnTo>
                  <a:lnTo>
                    <a:pt x="63" y="50"/>
                  </a:lnTo>
                  <a:lnTo>
                    <a:pt x="86" y="50"/>
                  </a:lnTo>
                  <a:close/>
                  <a:moveTo>
                    <a:pt x="65" y="29"/>
                  </a:moveTo>
                  <a:lnTo>
                    <a:pt x="65" y="29"/>
                  </a:lnTo>
                  <a:lnTo>
                    <a:pt x="65" y="29"/>
                  </a:lnTo>
                  <a:lnTo>
                    <a:pt x="63" y="24"/>
                  </a:lnTo>
                  <a:lnTo>
                    <a:pt x="60" y="20"/>
                  </a:lnTo>
                  <a:lnTo>
                    <a:pt x="53" y="16"/>
                  </a:lnTo>
                  <a:lnTo>
                    <a:pt x="48" y="15"/>
                  </a:lnTo>
                  <a:lnTo>
                    <a:pt x="44" y="15"/>
                  </a:lnTo>
                  <a:lnTo>
                    <a:pt x="44" y="15"/>
                  </a:lnTo>
                  <a:lnTo>
                    <a:pt x="37" y="15"/>
                  </a:lnTo>
                  <a:lnTo>
                    <a:pt x="34" y="16"/>
                  </a:lnTo>
                  <a:lnTo>
                    <a:pt x="27" y="21"/>
                  </a:lnTo>
                  <a:lnTo>
                    <a:pt x="24" y="26"/>
                  </a:lnTo>
                  <a:lnTo>
                    <a:pt x="23" y="29"/>
                  </a:lnTo>
                  <a:lnTo>
                    <a:pt x="23" y="29"/>
                  </a:lnTo>
                  <a:lnTo>
                    <a:pt x="65" y="29"/>
                  </a:lnTo>
                  <a:close/>
                </a:path>
              </a:pathLst>
            </a:custGeom>
            <a:solidFill>
              <a:schemeClr val="bg1"/>
            </a:solidFill>
            <a:ln w="9525">
              <a:noFill/>
              <a:round/>
              <a:headEnd/>
              <a:tailEnd/>
            </a:ln>
          </p:spPr>
          <p:txBody>
            <a:bodyPr/>
            <a:lstStyle/>
            <a:p>
              <a:pPr>
                <a:defRPr/>
              </a:pPr>
              <a:endParaRPr lang="en-US"/>
            </a:p>
          </p:txBody>
        </p:sp>
        <p:sp>
          <p:nvSpPr>
            <p:cNvPr id="26" name="Freeform 53"/>
            <p:cNvSpPr>
              <a:spLocks noEditPoints="1"/>
            </p:cNvSpPr>
            <p:nvPr userDrawn="1"/>
          </p:nvSpPr>
          <p:spPr bwMode="black">
            <a:xfrm>
              <a:off x="5020" y="4087"/>
              <a:ext cx="45" cy="44"/>
            </a:xfrm>
            <a:custGeom>
              <a:avLst/>
              <a:gdLst/>
              <a:ahLst/>
              <a:cxnLst>
                <a:cxn ang="0">
                  <a:pos x="0" y="0"/>
                </a:cxn>
                <a:cxn ang="0">
                  <a:pos x="60" y="0"/>
                </a:cxn>
                <a:cxn ang="0">
                  <a:pos x="60" y="0"/>
                </a:cxn>
                <a:cxn ang="0">
                  <a:pos x="68" y="1"/>
                </a:cxn>
                <a:cxn ang="0">
                  <a:pos x="75" y="3"/>
                </a:cxn>
                <a:cxn ang="0">
                  <a:pos x="81" y="5"/>
                </a:cxn>
                <a:cxn ang="0">
                  <a:pos x="84" y="10"/>
                </a:cxn>
                <a:cxn ang="0">
                  <a:pos x="88" y="13"/>
                </a:cxn>
                <a:cxn ang="0">
                  <a:pos x="89" y="18"/>
                </a:cxn>
                <a:cxn ang="0">
                  <a:pos x="91" y="27"/>
                </a:cxn>
                <a:cxn ang="0">
                  <a:pos x="91" y="27"/>
                </a:cxn>
                <a:cxn ang="0">
                  <a:pos x="91" y="34"/>
                </a:cxn>
                <a:cxn ang="0">
                  <a:pos x="89" y="40"/>
                </a:cxn>
                <a:cxn ang="0">
                  <a:pos x="86" y="45"/>
                </a:cxn>
                <a:cxn ang="0">
                  <a:pos x="83" y="48"/>
                </a:cxn>
                <a:cxn ang="0">
                  <a:pos x="80" y="53"/>
                </a:cxn>
                <a:cxn ang="0">
                  <a:pos x="75" y="55"/>
                </a:cxn>
                <a:cxn ang="0">
                  <a:pos x="68" y="56"/>
                </a:cxn>
                <a:cxn ang="0">
                  <a:pos x="62" y="56"/>
                </a:cxn>
                <a:cxn ang="0">
                  <a:pos x="25" y="56"/>
                </a:cxn>
                <a:cxn ang="0">
                  <a:pos x="25" y="89"/>
                </a:cxn>
                <a:cxn ang="0">
                  <a:pos x="0" y="89"/>
                </a:cxn>
                <a:cxn ang="0">
                  <a:pos x="0" y="0"/>
                </a:cxn>
                <a:cxn ang="0">
                  <a:pos x="25" y="40"/>
                </a:cxn>
                <a:cxn ang="0">
                  <a:pos x="50" y="40"/>
                </a:cxn>
                <a:cxn ang="0">
                  <a:pos x="50" y="40"/>
                </a:cxn>
                <a:cxn ang="0">
                  <a:pos x="55" y="40"/>
                </a:cxn>
                <a:cxn ang="0">
                  <a:pos x="60" y="39"/>
                </a:cxn>
                <a:cxn ang="0">
                  <a:pos x="65" y="35"/>
                </a:cxn>
                <a:cxn ang="0">
                  <a:pos x="67" y="29"/>
                </a:cxn>
                <a:cxn ang="0">
                  <a:pos x="67" y="29"/>
                </a:cxn>
                <a:cxn ang="0">
                  <a:pos x="65" y="22"/>
                </a:cxn>
                <a:cxn ang="0">
                  <a:pos x="62" y="18"/>
                </a:cxn>
                <a:cxn ang="0">
                  <a:pos x="57" y="16"/>
                </a:cxn>
                <a:cxn ang="0">
                  <a:pos x="52" y="16"/>
                </a:cxn>
                <a:cxn ang="0">
                  <a:pos x="25" y="16"/>
                </a:cxn>
                <a:cxn ang="0">
                  <a:pos x="25" y="40"/>
                </a:cxn>
              </a:cxnLst>
              <a:rect l="0" t="0" r="r" b="b"/>
              <a:pathLst>
                <a:path w="91" h="89">
                  <a:moveTo>
                    <a:pt x="0" y="0"/>
                  </a:moveTo>
                  <a:lnTo>
                    <a:pt x="60" y="0"/>
                  </a:lnTo>
                  <a:lnTo>
                    <a:pt x="60" y="0"/>
                  </a:lnTo>
                  <a:lnTo>
                    <a:pt x="68" y="1"/>
                  </a:lnTo>
                  <a:lnTo>
                    <a:pt x="75" y="3"/>
                  </a:lnTo>
                  <a:lnTo>
                    <a:pt x="81" y="5"/>
                  </a:lnTo>
                  <a:lnTo>
                    <a:pt x="84" y="10"/>
                  </a:lnTo>
                  <a:lnTo>
                    <a:pt x="88" y="13"/>
                  </a:lnTo>
                  <a:lnTo>
                    <a:pt x="89" y="18"/>
                  </a:lnTo>
                  <a:lnTo>
                    <a:pt x="91" y="27"/>
                  </a:lnTo>
                  <a:lnTo>
                    <a:pt x="91" y="27"/>
                  </a:lnTo>
                  <a:lnTo>
                    <a:pt x="91" y="34"/>
                  </a:lnTo>
                  <a:lnTo>
                    <a:pt x="89" y="40"/>
                  </a:lnTo>
                  <a:lnTo>
                    <a:pt x="86" y="45"/>
                  </a:lnTo>
                  <a:lnTo>
                    <a:pt x="83" y="48"/>
                  </a:lnTo>
                  <a:lnTo>
                    <a:pt x="80" y="53"/>
                  </a:lnTo>
                  <a:lnTo>
                    <a:pt x="75" y="55"/>
                  </a:lnTo>
                  <a:lnTo>
                    <a:pt x="68" y="56"/>
                  </a:lnTo>
                  <a:lnTo>
                    <a:pt x="62" y="56"/>
                  </a:lnTo>
                  <a:lnTo>
                    <a:pt x="25" y="56"/>
                  </a:lnTo>
                  <a:lnTo>
                    <a:pt x="25" y="89"/>
                  </a:lnTo>
                  <a:lnTo>
                    <a:pt x="0" y="89"/>
                  </a:lnTo>
                  <a:lnTo>
                    <a:pt x="0" y="0"/>
                  </a:lnTo>
                  <a:close/>
                  <a:moveTo>
                    <a:pt x="25" y="40"/>
                  </a:moveTo>
                  <a:lnTo>
                    <a:pt x="50" y="40"/>
                  </a:lnTo>
                  <a:lnTo>
                    <a:pt x="50" y="40"/>
                  </a:lnTo>
                  <a:lnTo>
                    <a:pt x="55" y="40"/>
                  </a:lnTo>
                  <a:lnTo>
                    <a:pt x="60" y="39"/>
                  </a:lnTo>
                  <a:lnTo>
                    <a:pt x="65" y="35"/>
                  </a:lnTo>
                  <a:lnTo>
                    <a:pt x="67" y="29"/>
                  </a:lnTo>
                  <a:lnTo>
                    <a:pt x="67" y="29"/>
                  </a:lnTo>
                  <a:lnTo>
                    <a:pt x="65" y="22"/>
                  </a:lnTo>
                  <a:lnTo>
                    <a:pt x="62" y="18"/>
                  </a:lnTo>
                  <a:lnTo>
                    <a:pt x="57" y="16"/>
                  </a:lnTo>
                  <a:lnTo>
                    <a:pt x="52" y="16"/>
                  </a:lnTo>
                  <a:lnTo>
                    <a:pt x="25" y="16"/>
                  </a:lnTo>
                  <a:lnTo>
                    <a:pt x="25" y="40"/>
                  </a:lnTo>
                  <a:close/>
                </a:path>
              </a:pathLst>
            </a:custGeom>
            <a:solidFill>
              <a:schemeClr val="bg1"/>
            </a:solidFill>
            <a:ln w="9525">
              <a:noFill/>
              <a:round/>
              <a:headEnd/>
              <a:tailEnd/>
            </a:ln>
          </p:spPr>
          <p:txBody>
            <a:bodyPr/>
            <a:lstStyle/>
            <a:p>
              <a:pPr>
                <a:defRPr/>
              </a:pPr>
              <a:endParaRPr lang="en-US"/>
            </a:p>
          </p:txBody>
        </p:sp>
        <p:sp>
          <p:nvSpPr>
            <p:cNvPr id="27" name="Freeform 54"/>
            <p:cNvSpPr>
              <a:spLocks noEditPoints="1"/>
            </p:cNvSpPr>
            <p:nvPr userDrawn="1"/>
          </p:nvSpPr>
          <p:spPr bwMode="black">
            <a:xfrm>
              <a:off x="5071" y="4086"/>
              <a:ext cx="11" cy="45"/>
            </a:xfrm>
            <a:custGeom>
              <a:avLst/>
              <a:gdLst/>
              <a:ahLst/>
              <a:cxnLst>
                <a:cxn ang="0">
                  <a:pos x="0" y="24"/>
                </a:cxn>
                <a:cxn ang="0">
                  <a:pos x="23" y="24"/>
                </a:cxn>
                <a:cxn ang="0">
                  <a:pos x="23" y="91"/>
                </a:cxn>
                <a:cxn ang="0">
                  <a:pos x="0" y="91"/>
                </a:cxn>
                <a:cxn ang="0">
                  <a:pos x="0" y="24"/>
                </a:cxn>
                <a:cxn ang="0">
                  <a:pos x="0" y="0"/>
                </a:cxn>
                <a:cxn ang="0">
                  <a:pos x="23" y="0"/>
                </a:cxn>
                <a:cxn ang="0">
                  <a:pos x="23" y="16"/>
                </a:cxn>
                <a:cxn ang="0">
                  <a:pos x="0" y="16"/>
                </a:cxn>
                <a:cxn ang="0">
                  <a:pos x="0" y="0"/>
                </a:cxn>
              </a:cxnLst>
              <a:rect l="0" t="0" r="r" b="b"/>
              <a:pathLst>
                <a:path w="23" h="91">
                  <a:moveTo>
                    <a:pt x="0" y="24"/>
                  </a:moveTo>
                  <a:lnTo>
                    <a:pt x="23" y="24"/>
                  </a:lnTo>
                  <a:lnTo>
                    <a:pt x="23" y="91"/>
                  </a:lnTo>
                  <a:lnTo>
                    <a:pt x="0" y="91"/>
                  </a:lnTo>
                  <a:lnTo>
                    <a:pt x="0" y="24"/>
                  </a:lnTo>
                  <a:close/>
                  <a:moveTo>
                    <a:pt x="0" y="0"/>
                  </a:moveTo>
                  <a:lnTo>
                    <a:pt x="23" y="0"/>
                  </a:lnTo>
                  <a:lnTo>
                    <a:pt x="23" y="16"/>
                  </a:lnTo>
                  <a:lnTo>
                    <a:pt x="0" y="16"/>
                  </a:lnTo>
                  <a:lnTo>
                    <a:pt x="0" y="0"/>
                  </a:lnTo>
                  <a:close/>
                </a:path>
              </a:pathLst>
            </a:custGeom>
            <a:solidFill>
              <a:schemeClr val="bg1"/>
            </a:solidFill>
            <a:ln w="9525">
              <a:noFill/>
              <a:round/>
              <a:headEnd/>
              <a:tailEnd/>
            </a:ln>
          </p:spPr>
          <p:txBody>
            <a:bodyPr/>
            <a:lstStyle/>
            <a:p>
              <a:pPr>
                <a:defRPr/>
              </a:pPr>
              <a:endParaRPr lang="en-US"/>
            </a:p>
          </p:txBody>
        </p:sp>
        <p:sp>
          <p:nvSpPr>
            <p:cNvPr id="28" name="Freeform 55"/>
            <p:cNvSpPr>
              <a:spLocks noEditPoints="1"/>
            </p:cNvSpPr>
            <p:nvPr userDrawn="1"/>
          </p:nvSpPr>
          <p:spPr bwMode="black">
            <a:xfrm>
              <a:off x="5090" y="4097"/>
              <a:ext cx="42" cy="46"/>
            </a:xfrm>
            <a:custGeom>
              <a:avLst/>
              <a:gdLst/>
              <a:ahLst/>
              <a:cxnLst>
                <a:cxn ang="0">
                  <a:pos x="0" y="1"/>
                </a:cxn>
                <a:cxn ang="0">
                  <a:pos x="21" y="1"/>
                </a:cxn>
                <a:cxn ang="0">
                  <a:pos x="21" y="9"/>
                </a:cxn>
                <a:cxn ang="0">
                  <a:pos x="21" y="9"/>
                </a:cxn>
                <a:cxn ang="0">
                  <a:pos x="21" y="9"/>
                </a:cxn>
                <a:cxn ang="0">
                  <a:pos x="28" y="5"/>
                </a:cxn>
                <a:cxn ang="0">
                  <a:pos x="33" y="1"/>
                </a:cxn>
                <a:cxn ang="0">
                  <a:pos x="39" y="0"/>
                </a:cxn>
                <a:cxn ang="0">
                  <a:pos x="46" y="0"/>
                </a:cxn>
                <a:cxn ang="0">
                  <a:pos x="46" y="0"/>
                </a:cxn>
                <a:cxn ang="0">
                  <a:pos x="54" y="0"/>
                </a:cxn>
                <a:cxn ang="0">
                  <a:pos x="62" y="1"/>
                </a:cxn>
                <a:cxn ang="0">
                  <a:pos x="68" y="5"/>
                </a:cxn>
                <a:cxn ang="0">
                  <a:pos x="73" y="8"/>
                </a:cxn>
                <a:cxn ang="0">
                  <a:pos x="78" y="13"/>
                </a:cxn>
                <a:cxn ang="0">
                  <a:pos x="81" y="19"/>
                </a:cxn>
                <a:cxn ang="0">
                  <a:pos x="84" y="26"/>
                </a:cxn>
                <a:cxn ang="0">
                  <a:pos x="84" y="34"/>
                </a:cxn>
                <a:cxn ang="0">
                  <a:pos x="84" y="34"/>
                </a:cxn>
                <a:cxn ang="0">
                  <a:pos x="84" y="42"/>
                </a:cxn>
                <a:cxn ang="0">
                  <a:pos x="81" y="48"/>
                </a:cxn>
                <a:cxn ang="0">
                  <a:pos x="78" y="55"/>
                </a:cxn>
                <a:cxn ang="0">
                  <a:pos x="75" y="60"/>
                </a:cxn>
                <a:cxn ang="0">
                  <a:pos x="68" y="64"/>
                </a:cxn>
                <a:cxn ang="0">
                  <a:pos x="62" y="68"/>
                </a:cxn>
                <a:cxn ang="0">
                  <a:pos x="55" y="69"/>
                </a:cxn>
                <a:cxn ang="0">
                  <a:pos x="47" y="71"/>
                </a:cxn>
                <a:cxn ang="0">
                  <a:pos x="47" y="71"/>
                </a:cxn>
                <a:cxn ang="0">
                  <a:pos x="39" y="69"/>
                </a:cxn>
                <a:cxn ang="0">
                  <a:pos x="33" y="68"/>
                </a:cxn>
                <a:cxn ang="0">
                  <a:pos x="26" y="64"/>
                </a:cxn>
                <a:cxn ang="0">
                  <a:pos x="21" y="60"/>
                </a:cxn>
                <a:cxn ang="0">
                  <a:pos x="21" y="60"/>
                </a:cxn>
                <a:cxn ang="0">
                  <a:pos x="21" y="92"/>
                </a:cxn>
                <a:cxn ang="0">
                  <a:pos x="0" y="92"/>
                </a:cxn>
                <a:cxn ang="0">
                  <a:pos x="0" y="1"/>
                </a:cxn>
                <a:cxn ang="0">
                  <a:pos x="42" y="55"/>
                </a:cxn>
                <a:cxn ang="0">
                  <a:pos x="42" y="55"/>
                </a:cxn>
                <a:cxn ang="0">
                  <a:pos x="49" y="53"/>
                </a:cxn>
                <a:cxn ang="0">
                  <a:pos x="55" y="50"/>
                </a:cxn>
                <a:cxn ang="0">
                  <a:pos x="60" y="43"/>
                </a:cxn>
                <a:cxn ang="0">
                  <a:pos x="62" y="35"/>
                </a:cxn>
                <a:cxn ang="0">
                  <a:pos x="62" y="35"/>
                </a:cxn>
                <a:cxn ang="0">
                  <a:pos x="60" y="26"/>
                </a:cxn>
                <a:cxn ang="0">
                  <a:pos x="55" y="21"/>
                </a:cxn>
                <a:cxn ang="0">
                  <a:pos x="49" y="16"/>
                </a:cxn>
                <a:cxn ang="0">
                  <a:pos x="42" y="16"/>
                </a:cxn>
                <a:cxn ang="0">
                  <a:pos x="42" y="16"/>
                </a:cxn>
                <a:cxn ang="0">
                  <a:pos x="34" y="16"/>
                </a:cxn>
                <a:cxn ang="0">
                  <a:pos x="28" y="21"/>
                </a:cxn>
                <a:cxn ang="0">
                  <a:pos x="23" y="26"/>
                </a:cxn>
                <a:cxn ang="0">
                  <a:pos x="21" y="35"/>
                </a:cxn>
                <a:cxn ang="0">
                  <a:pos x="21" y="35"/>
                </a:cxn>
                <a:cxn ang="0">
                  <a:pos x="23" y="43"/>
                </a:cxn>
                <a:cxn ang="0">
                  <a:pos x="28" y="50"/>
                </a:cxn>
                <a:cxn ang="0">
                  <a:pos x="34" y="53"/>
                </a:cxn>
                <a:cxn ang="0">
                  <a:pos x="42" y="55"/>
                </a:cxn>
                <a:cxn ang="0">
                  <a:pos x="42" y="55"/>
                </a:cxn>
              </a:cxnLst>
              <a:rect l="0" t="0" r="r" b="b"/>
              <a:pathLst>
                <a:path w="84" h="92">
                  <a:moveTo>
                    <a:pt x="0" y="1"/>
                  </a:moveTo>
                  <a:lnTo>
                    <a:pt x="21" y="1"/>
                  </a:lnTo>
                  <a:lnTo>
                    <a:pt x="21" y="9"/>
                  </a:lnTo>
                  <a:lnTo>
                    <a:pt x="21" y="9"/>
                  </a:lnTo>
                  <a:lnTo>
                    <a:pt x="21" y="9"/>
                  </a:lnTo>
                  <a:lnTo>
                    <a:pt x="28" y="5"/>
                  </a:lnTo>
                  <a:lnTo>
                    <a:pt x="33" y="1"/>
                  </a:lnTo>
                  <a:lnTo>
                    <a:pt x="39" y="0"/>
                  </a:lnTo>
                  <a:lnTo>
                    <a:pt x="46" y="0"/>
                  </a:lnTo>
                  <a:lnTo>
                    <a:pt x="46" y="0"/>
                  </a:lnTo>
                  <a:lnTo>
                    <a:pt x="54" y="0"/>
                  </a:lnTo>
                  <a:lnTo>
                    <a:pt x="62" y="1"/>
                  </a:lnTo>
                  <a:lnTo>
                    <a:pt x="68" y="5"/>
                  </a:lnTo>
                  <a:lnTo>
                    <a:pt x="73" y="8"/>
                  </a:lnTo>
                  <a:lnTo>
                    <a:pt x="78" y="13"/>
                  </a:lnTo>
                  <a:lnTo>
                    <a:pt x="81" y="19"/>
                  </a:lnTo>
                  <a:lnTo>
                    <a:pt x="84" y="26"/>
                  </a:lnTo>
                  <a:lnTo>
                    <a:pt x="84" y="34"/>
                  </a:lnTo>
                  <a:lnTo>
                    <a:pt x="84" y="34"/>
                  </a:lnTo>
                  <a:lnTo>
                    <a:pt x="84" y="42"/>
                  </a:lnTo>
                  <a:lnTo>
                    <a:pt x="81" y="48"/>
                  </a:lnTo>
                  <a:lnTo>
                    <a:pt x="78" y="55"/>
                  </a:lnTo>
                  <a:lnTo>
                    <a:pt x="75" y="60"/>
                  </a:lnTo>
                  <a:lnTo>
                    <a:pt x="68" y="64"/>
                  </a:lnTo>
                  <a:lnTo>
                    <a:pt x="62" y="68"/>
                  </a:lnTo>
                  <a:lnTo>
                    <a:pt x="55" y="69"/>
                  </a:lnTo>
                  <a:lnTo>
                    <a:pt x="47" y="71"/>
                  </a:lnTo>
                  <a:lnTo>
                    <a:pt x="47" y="71"/>
                  </a:lnTo>
                  <a:lnTo>
                    <a:pt x="39" y="69"/>
                  </a:lnTo>
                  <a:lnTo>
                    <a:pt x="33" y="68"/>
                  </a:lnTo>
                  <a:lnTo>
                    <a:pt x="26" y="64"/>
                  </a:lnTo>
                  <a:lnTo>
                    <a:pt x="21" y="60"/>
                  </a:lnTo>
                  <a:lnTo>
                    <a:pt x="21" y="60"/>
                  </a:lnTo>
                  <a:lnTo>
                    <a:pt x="21" y="92"/>
                  </a:lnTo>
                  <a:lnTo>
                    <a:pt x="0" y="92"/>
                  </a:lnTo>
                  <a:lnTo>
                    <a:pt x="0" y="1"/>
                  </a:lnTo>
                  <a:close/>
                  <a:moveTo>
                    <a:pt x="42" y="55"/>
                  </a:moveTo>
                  <a:lnTo>
                    <a:pt x="42" y="55"/>
                  </a:lnTo>
                  <a:lnTo>
                    <a:pt x="49" y="53"/>
                  </a:lnTo>
                  <a:lnTo>
                    <a:pt x="55" y="50"/>
                  </a:lnTo>
                  <a:lnTo>
                    <a:pt x="60" y="43"/>
                  </a:lnTo>
                  <a:lnTo>
                    <a:pt x="62" y="35"/>
                  </a:lnTo>
                  <a:lnTo>
                    <a:pt x="62" y="35"/>
                  </a:lnTo>
                  <a:lnTo>
                    <a:pt x="60" y="26"/>
                  </a:lnTo>
                  <a:lnTo>
                    <a:pt x="55" y="21"/>
                  </a:lnTo>
                  <a:lnTo>
                    <a:pt x="49" y="16"/>
                  </a:lnTo>
                  <a:lnTo>
                    <a:pt x="42" y="16"/>
                  </a:lnTo>
                  <a:lnTo>
                    <a:pt x="42" y="16"/>
                  </a:lnTo>
                  <a:lnTo>
                    <a:pt x="34" y="16"/>
                  </a:lnTo>
                  <a:lnTo>
                    <a:pt x="28" y="21"/>
                  </a:lnTo>
                  <a:lnTo>
                    <a:pt x="23" y="26"/>
                  </a:lnTo>
                  <a:lnTo>
                    <a:pt x="21" y="35"/>
                  </a:lnTo>
                  <a:lnTo>
                    <a:pt x="21" y="35"/>
                  </a:lnTo>
                  <a:lnTo>
                    <a:pt x="23" y="43"/>
                  </a:lnTo>
                  <a:lnTo>
                    <a:pt x="28" y="50"/>
                  </a:lnTo>
                  <a:lnTo>
                    <a:pt x="34" y="53"/>
                  </a:lnTo>
                  <a:lnTo>
                    <a:pt x="42" y="55"/>
                  </a:lnTo>
                  <a:lnTo>
                    <a:pt x="42" y="55"/>
                  </a:lnTo>
                  <a:close/>
                </a:path>
              </a:pathLst>
            </a:custGeom>
            <a:solidFill>
              <a:schemeClr val="bg1"/>
            </a:solidFill>
            <a:ln w="9525">
              <a:noFill/>
              <a:round/>
              <a:headEnd/>
              <a:tailEnd/>
            </a:ln>
          </p:spPr>
          <p:txBody>
            <a:bodyPr/>
            <a:lstStyle/>
            <a:p>
              <a:pPr>
                <a:defRPr/>
              </a:pPr>
              <a:endParaRPr lang="en-US"/>
            </a:p>
          </p:txBody>
        </p:sp>
        <p:sp>
          <p:nvSpPr>
            <p:cNvPr id="29" name="Freeform 56"/>
            <p:cNvSpPr>
              <a:spLocks noEditPoints="1"/>
            </p:cNvSpPr>
            <p:nvPr userDrawn="1"/>
          </p:nvSpPr>
          <p:spPr bwMode="black">
            <a:xfrm>
              <a:off x="5136" y="4097"/>
              <a:ext cx="43" cy="36"/>
            </a:xfrm>
            <a:custGeom>
              <a:avLst/>
              <a:gdLst/>
              <a:ahLst/>
              <a:cxnLst>
                <a:cxn ang="0">
                  <a:pos x="86" y="50"/>
                </a:cxn>
                <a:cxn ang="0">
                  <a:pos x="80" y="60"/>
                </a:cxn>
                <a:cxn ang="0">
                  <a:pos x="70" y="66"/>
                </a:cxn>
                <a:cxn ang="0">
                  <a:pos x="44" y="73"/>
                </a:cxn>
                <a:cxn ang="0">
                  <a:pos x="36" y="71"/>
                </a:cxn>
                <a:cxn ang="0">
                  <a:pos x="20" y="68"/>
                </a:cxn>
                <a:cxn ang="0">
                  <a:pos x="8" y="58"/>
                </a:cxn>
                <a:cxn ang="0">
                  <a:pos x="2" y="45"/>
                </a:cxn>
                <a:cxn ang="0">
                  <a:pos x="0" y="36"/>
                </a:cxn>
                <a:cxn ang="0">
                  <a:pos x="4" y="20"/>
                </a:cxn>
                <a:cxn ang="0">
                  <a:pos x="13" y="10"/>
                </a:cxn>
                <a:cxn ang="0">
                  <a:pos x="26" y="3"/>
                </a:cxn>
                <a:cxn ang="0">
                  <a:pos x="44" y="0"/>
                </a:cxn>
                <a:cxn ang="0">
                  <a:pos x="55" y="2"/>
                </a:cxn>
                <a:cxn ang="0">
                  <a:pos x="72" y="7"/>
                </a:cxn>
                <a:cxn ang="0">
                  <a:pos x="81" y="16"/>
                </a:cxn>
                <a:cxn ang="0">
                  <a:pos x="86" y="31"/>
                </a:cxn>
                <a:cxn ang="0">
                  <a:pos x="88" y="42"/>
                </a:cxn>
                <a:cxn ang="0">
                  <a:pos x="23" y="42"/>
                </a:cxn>
                <a:cxn ang="0">
                  <a:pos x="25" y="47"/>
                </a:cxn>
                <a:cxn ang="0">
                  <a:pos x="34" y="57"/>
                </a:cxn>
                <a:cxn ang="0">
                  <a:pos x="44" y="58"/>
                </a:cxn>
                <a:cxn ang="0">
                  <a:pos x="55" y="57"/>
                </a:cxn>
                <a:cxn ang="0">
                  <a:pos x="63" y="50"/>
                </a:cxn>
                <a:cxn ang="0">
                  <a:pos x="65" y="29"/>
                </a:cxn>
                <a:cxn ang="0">
                  <a:pos x="65" y="29"/>
                </a:cxn>
                <a:cxn ang="0">
                  <a:pos x="60" y="20"/>
                </a:cxn>
                <a:cxn ang="0">
                  <a:pos x="50" y="15"/>
                </a:cxn>
                <a:cxn ang="0">
                  <a:pos x="44" y="15"/>
                </a:cxn>
                <a:cxn ang="0">
                  <a:pos x="34" y="16"/>
                </a:cxn>
                <a:cxn ang="0">
                  <a:pos x="25" y="26"/>
                </a:cxn>
                <a:cxn ang="0">
                  <a:pos x="23" y="29"/>
                </a:cxn>
              </a:cxnLst>
              <a:rect l="0" t="0" r="r" b="b"/>
              <a:pathLst>
                <a:path w="88" h="73">
                  <a:moveTo>
                    <a:pt x="86" y="50"/>
                  </a:moveTo>
                  <a:lnTo>
                    <a:pt x="86" y="50"/>
                  </a:lnTo>
                  <a:lnTo>
                    <a:pt x="83" y="55"/>
                  </a:lnTo>
                  <a:lnTo>
                    <a:pt x="80" y="60"/>
                  </a:lnTo>
                  <a:lnTo>
                    <a:pt x="75" y="63"/>
                  </a:lnTo>
                  <a:lnTo>
                    <a:pt x="70" y="66"/>
                  </a:lnTo>
                  <a:lnTo>
                    <a:pt x="59" y="71"/>
                  </a:lnTo>
                  <a:lnTo>
                    <a:pt x="44" y="73"/>
                  </a:lnTo>
                  <a:lnTo>
                    <a:pt x="44" y="73"/>
                  </a:lnTo>
                  <a:lnTo>
                    <a:pt x="36" y="71"/>
                  </a:lnTo>
                  <a:lnTo>
                    <a:pt x="26" y="70"/>
                  </a:lnTo>
                  <a:lnTo>
                    <a:pt x="20" y="68"/>
                  </a:lnTo>
                  <a:lnTo>
                    <a:pt x="13" y="63"/>
                  </a:lnTo>
                  <a:lnTo>
                    <a:pt x="8" y="58"/>
                  </a:lnTo>
                  <a:lnTo>
                    <a:pt x="4" y="52"/>
                  </a:lnTo>
                  <a:lnTo>
                    <a:pt x="2" y="45"/>
                  </a:lnTo>
                  <a:lnTo>
                    <a:pt x="0" y="36"/>
                  </a:lnTo>
                  <a:lnTo>
                    <a:pt x="0" y="36"/>
                  </a:lnTo>
                  <a:lnTo>
                    <a:pt x="2" y="28"/>
                  </a:lnTo>
                  <a:lnTo>
                    <a:pt x="4" y="20"/>
                  </a:lnTo>
                  <a:lnTo>
                    <a:pt x="8" y="15"/>
                  </a:lnTo>
                  <a:lnTo>
                    <a:pt x="13" y="10"/>
                  </a:lnTo>
                  <a:lnTo>
                    <a:pt x="20" y="5"/>
                  </a:lnTo>
                  <a:lnTo>
                    <a:pt x="26" y="3"/>
                  </a:lnTo>
                  <a:lnTo>
                    <a:pt x="36" y="2"/>
                  </a:lnTo>
                  <a:lnTo>
                    <a:pt x="44" y="0"/>
                  </a:lnTo>
                  <a:lnTo>
                    <a:pt x="44" y="0"/>
                  </a:lnTo>
                  <a:lnTo>
                    <a:pt x="55" y="2"/>
                  </a:lnTo>
                  <a:lnTo>
                    <a:pt x="63" y="3"/>
                  </a:lnTo>
                  <a:lnTo>
                    <a:pt x="72" y="7"/>
                  </a:lnTo>
                  <a:lnTo>
                    <a:pt x="76" y="11"/>
                  </a:lnTo>
                  <a:lnTo>
                    <a:pt x="81" y="16"/>
                  </a:lnTo>
                  <a:lnTo>
                    <a:pt x="84" y="23"/>
                  </a:lnTo>
                  <a:lnTo>
                    <a:pt x="86" y="31"/>
                  </a:lnTo>
                  <a:lnTo>
                    <a:pt x="88" y="41"/>
                  </a:lnTo>
                  <a:lnTo>
                    <a:pt x="88" y="42"/>
                  </a:lnTo>
                  <a:lnTo>
                    <a:pt x="23" y="42"/>
                  </a:lnTo>
                  <a:lnTo>
                    <a:pt x="23" y="42"/>
                  </a:lnTo>
                  <a:lnTo>
                    <a:pt x="23" y="42"/>
                  </a:lnTo>
                  <a:lnTo>
                    <a:pt x="25" y="47"/>
                  </a:lnTo>
                  <a:lnTo>
                    <a:pt x="28" y="53"/>
                  </a:lnTo>
                  <a:lnTo>
                    <a:pt x="34" y="57"/>
                  </a:lnTo>
                  <a:lnTo>
                    <a:pt x="44" y="58"/>
                  </a:lnTo>
                  <a:lnTo>
                    <a:pt x="44" y="58"/>
                  </a:lnTo>
                  <a:lnTo>
                    <a:pt x="50" y="58"/>
                  </a:lnTo>
                  <a:lnTo>
                    <a:pt x="55" y="57"/>
                  </a:lnTo>
                  <a:lnTo>
                    <a:pt x="60" y="53"/>
                  </a:lnTo>
                  <a:lnTo>
                    <a:pt x="63" y="50"/>
                  </a:lnTo>
                  <a:lnTo>
                    <a:pt x="86" y="50"/>
                  </a:lnTo>
                  <a:close/>
                  <a:moveTo>
                    <a:pt x="65" y="29"/>
                  </a:moveTo>
                  <a:lnTo>
                    <a:pt x="65" y="29"/>
                  </a:lnTo>
                  <a:lnTo>
                    <a:pt x="65" y="29"/>
                  </a:lnTo>
                  <a:lnTo>
                    <a:pt x="63" y="24"/>
                  </a:lnTo>
                  <a:lnTo>
                    <a:pt x="60" y="20"/>
                  </a:lnTo>
                  <a:lnTo>
                    <a:pt x="54" y="16"/>
                  </a:lnTo>
                  <a:lnTo>
                    <a:pt x="50" y="15"/>
                  </a:lnTo>
                  <a:lnTo>
                    <a:pt x="44" y="15"/>
                  </a:lnTo>
                  <a:lnTo>
                    <a:pt x="44" y="15"/>
                  </a:lnTo>
                  <a:lnTo>
                    <a:pt x="38" y="15"/>
                  </a:lnTo>
                  <a:lnTo>
                    <a:pt x="34" y="16"/>
                  </a:lnTo>
                  <a:lnTo>
                    <a:pt x="28" y="21"/>
                  </a:lnTo>
                  <a:lnTo>
                    <a:pt x="25" y="26"/>
                  </a:lnTo>
                  <a:lnTo>
                    <a:pt x="23" y="29"/>
                  </a:lnTo>
                  <a:lnTo>
                    <a:pt x="23" y="29"/>
                  </a:lnTo>
                  <a:lnTo>
                    <a:pt x="65" y="29"/>
                  </a:lnTo>
                  <a:close/>
                </a:path>
              </a:pathLst>
            </a:custGeom>
            <a:solidFill>
              <a:schemeClr val="bg1"/>
            </a:solidFill>
            <a:ln w="9525">
              <a:noFill/>
              <a:round/>
              <a:headEnd/>
              <a:tailEnd/>
            </a:ln>
          </p:spPr>
          <p:txBody>
            <a:bodyPr/>
            <a:lstStyle/>
            <a:p>
              <a:pPr>
                <a:defRPr/>
              </a:pPr>
              <a:endParaRPr lang="en-US"/>
            </a:p>
          </p:txBody>
        </p:sp>
        <p:sp>
          <p:nvSpPr>
            <p:cNvPr id="30" name="Freeform 57"/>
            <p:cNvSpPr>
              <a:spLocks noEditPoints="1"/>
            </p:cNvSpPr>
            <p:nvPr userDrawn="1"/>
          </p:nvSpPr>
          <p:spPr bwMode="black">
            <a:xfrm>
              <a:off x="5200" y="4089"/>
              <a:ext cx="46" cy="44"/>
            </a:xfrm>
            <a:custGeom>
              <a:avLst/>
              <a:gdLst/>
              <a:ahLst/>
              <a:cxnLst>
                <a:cxn ang="0">
                  <a:pos x="69" y="61"/>
                </a:cxn>
                <a:cxn ang="0">
                  <a:pos x="22" y="61"/>
                </a:cxn>
                <a:cxn ang="0">
                  <a:pos x="9" y="87"/>
                </a:cxn>
                <a:cxn ang="0">
                  <a:pos x="0" y="87"/>
                </a:cxn>
                <a:cxn ang="0">
                  <a:pos x="40" y="0"/>
                </a:cxn>
                <a:cxn ang="0">
                  <a:pos x="51" y="0"/>
                </a:cxn>
                <a:cxn ang="0">
                  <a:pos x="92" y="87"/>
                </a:cxn>
                <a:cxn ang="0">
                  <a:pos x="80" y="87"/>
                </a:cxn>
                <a:cxn ang="0">
                  <a:pos x="69" y="61"/>
                </a:cxn>
                <a:cxn ang="0">
                  <a:pos x="45" y="8"/>
                </a:cxn>
                <a:cxn ang="0">
                  <a:pos x="26" y="51"/>
                </a:cxn>
                <a:cxn ang="0">
                  <a:pos x="66" y="51"/>
                </a:cxn>
                <a:cxn ang="0">
                  <a:pos x="45" y="8"/>
                </a:cxn>
              </a:cxnLst>
              <a:rect l="0" t="0" r="r" b="b"/>
              <a:pathLst>
                <a:path w="92" h="87">
                  <a:moveTo>
                    <a:pt x="69" y="61"/>
                  </a:moveTo>
                  <a:lnTo>
                    <a:pt x="22" y="61"/>
                  </a:lnTo>
                  <a:lnTo>
                    <a:pt x="9" y="87"/>
                  </a:lnTo>
                  <a:lnTo>
                    <a:pt x="0" y="87"/>
                  </a:lnTo>
                  <a:lnTo>
                    <a:pt x="40" y="0"/>
                  </a:lnTo>
                  <a:lnTo>
                    <a:pt x="51" y="0"/>
                  </a:lnTo>
                  <a:lnTo>
                    <a:pt x="92" y="87"/>
                  </a:lnTo>
                  <a:lnTo>
                    <a:pt x="80" y="87"/>
                  </a:lnTo>
                  <a:lnTo>
                    <a:pt x="69" y="61"/>
                  </a:lnTo>
                  <a:close/>
                  <a:moveTo>
                    <a:pt x="45" y="8"/>
                  </a:moveTo>
                  <a:lnTo>
                    <a:pt x="26" y="51"/>
                  </a:lnTo>
                  <a:lnTo>
                    <a:pt x="66" y="51"/>
                  </a:lnTo>
                  <a:lnTo>
                    <a:pt x="45" y="8"/>
                  </a:lnTo>
                  <a:close/>
                </a:path>
              </a:pathLst>
            </a:custGeom>
            <a:solidFill>
              <a:schemeClr val="bg1"/>
            </a:solidFill>
            <a:ln w="9525">
              <a:noFill/>
              <a:round/>
              <a:headEnd/>
              <a:tailEnd/>
            </a:ln>
          </p:spPr>
          <p:txBody>
            <a:bodyPr/>
            <a:lstStyle/>
            <a:p>
              <a:pPr>
                <a:defRPr/>
              </a:pPr>
              <a:endParaRPr lang="en-US"/>
            </a:p>
          </p:txBody>
        </p:sp>
        <p:sp>
          <p:nvSpPr>
            <p:cNvPr id="31" name="Freeform 58"/>
            <p:cNvSpPr>
              <a:spLocks/>
            </p:cNvSpPr>
            <p:nvPr userDrawn="1"/>
          </p:nvSpPr>
          <p:spPr bwMode="black">
            <a:xfrm>
              <a:off x="5247" y="4100"/>
              <a:ext cx="32" cy="35"/>
            </a:xfrm>
            <a:custGeom>
              <a:avLst/>
              <a:gdLst/>
              <a:ahLst/>
              <a:cxnLst>
                <a:cxn ang="0">
                  <a:pos x="52" y="21"/>
                </a:cxn>
                <a:cxn ang="0">
                  <a:pos x="46" y="11"/>
                </a:cxn>
                <a:cxn ang="0">
                  <a:pos x="31" y="8"/>
                </a:cxn>
                <a:cxn ang="0">
                  <a:pos x="23" y="8"/>
                </a:cxn>
                <a:cxn ang="0">
                  <a:pos x="13" y="13"/>
                </a:cxn>
                <a:cxn ang="0">
                  <a:pos x="12" y="19"/>
                </a:cxn>
                <a:cxn ang="0">
                  <a:pos x="17" y="25"/>
                </a:cxn>
                <a:cxn ang="0">
                  <a:pos x="36" y="29"/>
                </a:cxn>
                <a:cxn ang="0">
                  <a:pos x="49" y="32"/>
                </a:cxn>
                <a:cxn ang="0">
                  <a:pos x="60" y="37"/>
                </a:cxn>
                <a:cxn ang="0">
                  <a:pos x="63" y="48"/>
                </a:cxn>
                <a:cxn ang="0">
                  <a:pos x="63" y="53"/>
                </a:cxn>
                <a:cxn ang="0">
                  <a:pos x="59" y="59"/>
                </a:cxn>
                <a:cxn ang="0">
                  <a:pos x="46" y="67"/>
                </a:cxn>
                <a:cxn ang="0">
                  <a:pos x="33" y="69"/>
                </a:cxn>
                <a:cxn ang="0">
                  <a:pos x="13" y="66"/>
                </a:cxn>
                <a:cxn ang="0">
                  <a:pos x="5" y="59"/>
                </a:cxn>
                <a:cxn ang="0">
                  <a:pos x="0" y="51"/>
                </a:cxn>
                <a:cxn ang="0">
                  <a:pos x="8" y="46"/>
                </a:cxn>
                <a:cxn ang="0">
                  <a:pos x="12" y="53"/>
                </a:cxn>
                <a:cxn ang="0">
                  <a:pos x="23" y="59"/>
                </a:cxn>
                <a:cxn ang="0">
                  <a:pos x="33" y="61"/>
                </a:cxn>
                <a:cxn ang="0">
                  <a:pos x="49" y="58"/>
                </a:cxn>
                <a:cxn ang="0">
                  <a:pos x="54" y="48"/>
                </a:cxn>
                <a:cxn ang="0">
                  <a:pos x="54" y="45"/>
                </a:cxn>
                <a:cxn ang="0">
                  <a:pos x="42" y="38"/>
                </a:cxn>
                <a:cxn ang="0">
                  <a:pos x="29" y="37"/>
                </a:cxn>
                <a:cxn ang="0">
                  <a:pos x="8" y="32"/>
                </a:cxn>
                <a:cxn ang="0">
                  <a:pos x="4" y="27"/>
                </a:cxn>
                <a:cxn ang="0">
                  <a:pos x="2" y="19"/>
                </a:cxn>
                <a:cxn ang="0">
                  <a:pos x="7" y="8"/>
                </a:cxn>
                <a:cxn ang="0">
                  <a:pos x="18" y="1"/>
                </a:cxn>
                <a:cxn ang="0">
                  <a:pos x="31" y="0"/>
                </a:cxn>
                <a:cxn ang="0">
                  <a:pos x="49" y="3"/>
                </a:cxn>
                <a:cxn ang="0">
                  <a:pos x="57" y="8"/>
                </a:cxn>
                <a:cxn ang="0">
                  <a:pos x="62" y="21"/>
                </a:cxn>
              </a:cxnLst>
              <a:rect l="0" t="0" r="r" b="b"/>
              <a:pathLst>
                <a:path w="63" h="69">
                  <a:moveTo>
                    <a:pt x="52" y="21"/>
                  </a:moveTo>
                  <a:lnTo>
                    <a:pt x="52" y="21"/>
                  </a:lnTo>
                  <a:lnTo>
                    <a:pt x="50" y="14"/>
                  </a:lnTo>
                  <a:lnTo>
                    <a:pt x="46" y="11"/>
                  </a:lnTo>
                  <a:lnTo>
                    <a:pt x="39" y="8"/>
                  </a:lnTo>
                  <a:lnTo>
                    <a:pt x="31" y="8"/>
                  </a:lnTo>
                  <a:lnTo>
                    <a:pt x="31" y="8"/>
                  </a:lnTo>
                  <a:lnTo>
                    <a:pt x="23" y="8"/>
                  </a:lnTo>
                  <a:lnTo>
                    <a:pt x="18" y="9"/>
                  </a:lnTo>
                  <a:lnTo>
                    <a:pt x="13" y="13"/>
                  </a:lnTo>
                  <a:lnTo>
                    <a:pt x="12" y="19"/>
                  </a:lnTo>
                  <a:lnTo>
                    <a:pt x="12" y="19"/>
                  </a:lnTo>
                  <a:lnTo>
                    <a:pt x="13" y="22"/>
                  </a:lnTo>
                  <a:lnTo>
                    <a:pt x="17" y="25"/>
                  </a:lnTo>
                  <a:lnTo>
                    <a:pt x="23" y="27"/>
                  </a:lnTo>
                  <a:lnTo>
                    <a:pt x="36" y="29"/>
                  </a:lnTo>
                  <a:lnTo>
                    <a:pt x="36" y="29"/>
                  </a:lnTo>
                  <a:lnTo>
                    <a:pt x="49" y="32"/>
                  </a:lnTo>
                  <a:lnTo>
                    <a:pt x="57" y="35"/>
                  </a:lnTo>
                  <a:lnTo>
                    <a:pt x="60" y="37"/>
                  </a:lnTo>
                  <a:lnTo>
                    <a:pt x="62" y="40"/>
                  </a:lnTo>
                  <a:lnTo>
                    <a:pt x="63" y="48"/>
                  </a:lnTo>
                  <a:lnTo>
                    <a:pt x="63" y="48"/>
                  </a:lnTo>
                  <a:lnTo>
                    <a:pt x="63" y="53"/>
                  </a:lnTo>
                  <a:lnTo>
                    <a:pt x="62" y="56"/>
                  </a:lnTo>
                  <a:lnTo>
                    <a:pt x="59" y="59"/>
                  </a:lnTo>
                  <a:lnTo>
                    <a:pt x="55" y="63"/>
                  </a:lnTo>
                  <a:lnTo>
                    <a:pt x="46" y="67"/>
                  </a:lnTo>
                  <a:lnTo>
                    <a:pt x="33" y="69"/>
                  </a:lnTo>
                  <a:lnTo>
                    <a:pt x="33" y="69"/>
                  </a:lnTo>
                  <a:lnTo>
                    <a:pt x="20" y="67"/>
                  </a:lnTo>
                  <a:lnTo>
                    <a:pt x="13" y="66"/>
                  </a:lnTo>
                  <a:lnTo>
                    <a:pt x="8" y="63"/>
                  </a:lnTo>
                  <a:lnTo>
                    <a:pt x="5" y="59"/>
                  </a:lnTo>
                  <a:lnTo>
                    <a:pt x="2" y="56"/>
                  </a:lnTo>
                  <a:lnTo>
                    <a:pt x="0" y="51"/>
                  </a:lnTo>
                  <a:lnTo>
                    <a:pt x="0" y="46"/>
                  </a:lnTo>
                  <a:lnTo>
                    <a:pt x="8" y="46"/>
                  </a:lnTo>
                  <a:lnTo>
                    <a:pt x="8" y="46"/>
                  </a:lnTo>
                  <a:lnTo>
                    <a:pt x="12" y="53"/>
                  </a:lnTo>
                  <a:lnTo>
                    <a:pt x="15" y="58"/>
                  </a:lnTo>
                  <a:lnTo>
                    <a:pt x="23" y="59"/>
                  </a:lnTo>
                  <a:lnTo>
                    <a:pt x="33" y="61"/>
                  </a:lnTo>
                  <a:lnTo>
                    <a:pt x="33" y="61"/>
                  </a:lnTo>
                  <a:lnTo>
                    <a:pt x="42" y="59"/>
                  </a:lnTo>
                  <a:lnTo>
                    <a:pt x="49" y="58"/>
                  </a:lnTo>
                  <a:lnTo>
                    <a:pt x="54" y="55"/>
                  </a:lnTo>
                  <a:lnTo>
                    <a:pt x="54" y="48"/>
                  </a:lnTo>
                  <a:lnTo>
                    <a:pt x="54" y="48"/>
                  </a:lnTo>
                  <a:lnTo>
                    <a:pt x="54" y="45"/>
                  </a:lnTo>
                  <a:lnTo>
                    <a:pt x="50" y="42"/>
                  </a:lnTo>
                  <a:lnTo>
                    <a:pt x="42" y="38"/>
                  </a:lnTo>
                  <a:lnTo>
                    <a:pt x="29" y="37"/>
                  </a:lnTo>
                  <a:lnTo>
                    <a:pt x="29" y="37"/>
                  </a:lnTo>
                  <a:lnTo>
                    <a:pt x="17" y="35"/>
                  </a:lnTo>
                  <a:lnTo>
                    <a:pt x="8" y="32"/>
                  </a:lnTo>
                  <a:lnTo>
                    <a:pt x="5" y="29"/>
                  </a:lnTo>
                  <a:lnTo>
                    <a:pt x="4" y="27"/>
                  </a:lnTo>
                  <a:lnTo>
                    <a:pt x="2" y="19"/>
                  </a:lnTo>
                  <a:lnTo>
                    <a:pt x="2" y="19"/>
                  </a:lnTo>
                  <a:lnTo>
                    <a:pt x="4" y="11"/>
                  </a:lnTo>
                  <a:lnTo>
                    <a:pt x="7" y="8"/>
                  </a:lnTo>
                  <a:lnTo>
                    <a:pt x="10" y="6"/>
                  </a:lnTo>
                  <a:lnTo>
                    <a:pt x="18" y="1"/>
                  </a:lnTo>
                  <a:lnTo>
                    <a:pt x="31" y="0"/>
                  </a:lnTo>
                  <a:lnTo>
                    <a:pt x="31" y="0"/>
                  </a:lnTo>
                  <a:lnTo>
                    <a:pt x="44" y="1"/>
                  </a:lnTo>
                  <a:lnTo>
                    <a:pt x="49" y="3"/>
                  </a:lnTo>
                  <a:lnTo>
                    <a:pt x="54" y="6"/>
                  </a:lnTo>
                  <a:lnTo>
                    <a:pt x="57" y="8"/>
                  </a:lnTo>
                  <a:lnTo>
                    <a:pt x="59" y="13"/>
                  </a:lnTo>
                  <a:lnTo>
                    <a:pt x="62" y="21"/>
                  </a:lnTo>
                  <a:lnTo>
                    <a:pt x="52" y="21"/>
                  </a:lnTo>
                  <a:close/>
                </a:path>
              </a:pathLst>
            </a:custGeom>
            <a:solidFill>
              <a:schemeClr val="bg1"/>
            </a:solidFill>
            <a:ln w="9525">
              <a:noFill/>
              <a:round/>
              <a:headEnd/>
              <a:tailEnd/>
            </a:ln>
          </p:spPr>
          <p:txBody>
            <a:bodyPr/>
            <a:lstStyle/>
            <a:p>
              <a:pPr>
                <a:defRPr/>
              </a:pPr>
              <a:endParaRPr lang="en-US"/>
            </a:p>
          </p:txBody>
        </p:sp>
        <p:sp>
          <p:nvSpPr>
            <p:cNvPr id="32" name="Freeform 59"/>
            <p:cNvSpPr>
              <a:spLocks/>
            </p:cNvSpPr>
            <p:nvPr userDrawn="1"/>
          </p:nvSpPr>
          <p:spPr bwMode="black">
            <a:xfrm>
              <a:off x="5282" y="4100"/>
              <a:ext cx="31" cy="35"/>
            </a:xfrm>
            <a:custGeom>
              <a:avLst/>
              <a:gdLst/>
              <a:ahLst/>
              <a:cxnLst>
                <a:cxn ang="0">
                  <a:pos x="52" y="21"/>
                </a:cxn>
                <a:cxn ang="0">
                  <a:pos x="45" y="11"/>
                </a:cxn>
                <a:cxn ang="0">
                  <a:pos x="29" y="8"/>
                </a:cxn>
                <a:cxn ang="0">
                  <a:pos x="22" y="8"/>
                </a:cxn>
                <a:cxn ang="0">
                  <a:pos x="13" y="13"/>
                </a:cxn>
                <a:cxn ang="0">
                  <a:pos x="11" y="19"/>
                </a:cxn>
                <a:cxn ang="0">
                  <a:pos x="16" y="25"/>
                </a:cxn>
                <a:cxn ang="0">
                  <a:pos x="35" y="29"/>
                </a:cxn>
                <a:cxn ang="0">
                  <a:pos x="47" y="32"/>
                </a:cxn>
                <a:cxn ang="0">
                  <a:pos x="60" y="37"/>
                </a:cxn>
                <a:cxn ang="0">
                  <a:pos x="63" y="48"/>
                </a:cxn>
                <a:cxn ang="0">
                  <a:pos x="63" y="53"/>
                </a:cxn>
                <a:cxn ang="0">
                  <a:pos x="58" y="59"/>
                </a:cxn>
                <a:cxn ang="0">
                  <a:pos x="45" y="67"/>
                </a:cxn>
                <a:cxn ang="0">
                  <a:pos x="32" y="69"/>
                </a:cxn>
                <a:cxn ang="0">
                  <a:pos x="13" y="66"/>
                </a:cxn>
                <a:cxn ang="0">
                  <a:pos x="5" y="59"/>
                </a:cxn>
                <a:cxn ang="0">
                  <a:pos x="0" y="51"/>
                </a:cxn>
                <a:cxn ang="0">
                  <a:pos x="8" y="46"/>
                </a:cxn>
                <a:cxn ang="0">
                  <a:pos x="10" y="53"/>
                </a:cxn>
                <a:cxn ang="0">
                  <a:pos x="21" y="59"/>
                </a:cxn>
                <a:cxn ang="0">
                  <a:pos x="32" y="61"/>
                </a:cxn>
                <a:cxn ang="0">
                  <a:pos x="48" y="58"/>
                </a:cxn>
                <a:cxn ang="0">
                  <a:pos x="53" y="48"/>
                </a:cxn>
                <a:cxn ang="0">
                  <a:pos x="53" y="45"/>
                </a:cxn>
                <a:cxn ang="0">
                  <a:pos x="42" y="38"/>
                </a:cxn>
                <a:cxn ang="0">
                  <a:pos x="29" y="37"/>
                </a:cxn>
                <a:cxn ang="0">
                  <a:pos x="8" y="32"/>
                </a:cxn>
                <a:cxn ang="0">
                  <a:pos x="3" y="27"/>
                </a:cxn>
                <a:cxn ang="0">
                  <a:pos x="1" y="19"/>
                </a:cxn>
                <a:cxn ang="0">
                  <a:pos x="5" y="8"/>
                </a:cxn>
                <a:cxn ang="0">
                  <a:pos x="18" y="1"/>
                </a:cxn>
                <a:cxn ang="0">
                  <a:pos x="29" y="0"/>
                </a:cxn>
                <a:cxn ang="0">
                  <a:pos x="48" y="3"/>
                </a:cxn>
                <a:cxn ang="0">
                  <a:pos x="55" y="8"/>
                </a:cxn>
                <a:cxn ang="0">
                  <a:pos x="60" y="21"/>
                </a:cxn>
              </a:cxnLst>
              <a:rect l="0" t="0" r="r" b="b"/>
              <a:pathLst>
                <a:path w="63" h="69">
                  <a:moveTo>
                    <a:pt x="52" y="21"/>
                  </a:moveTo>
                  <a:lnTo>
                    <a:pt x="52" y="21"/>
                  </a:lnTo>
                  <a:lnTo>
                    <a:pt x="48" y="14"/>
                  </a:lnTo>
                  <a:lnTo>
                    <a:pt x="45" y="11"/>
                  </a:lnTo>
                  <a:lnTo>
                    <a:pt x="39" y="8"/>
                  </a:lnTo>
                  <a:lnTo>
                    <a:pt x="29" y="8"/>
                  </a:lnTo>
                  <a:lnTo>
                    <a:pt x="29" y="8"/>
                  </a:lnTo>
                  <a:lnTo>
                    <a:pt x="22" y="8"/>
                  </a:lnTo>
                  <a:lnTo>
                    <a:pt x="16" y="9"/>
                  </a:lnTo>
                  <a:lnTo>
                    <a:pt x="13" y="13"/>
                  </a:lnTo>
                  <a:lnTo>
                    <a:pt x="11" y="19"/>
                  </a:lnTo>
                  <a:lnTo>
                    <a:pt x="11" y="19"/>
                  </a:lnTo>
                  <a:lnTo>
                    <a:pt x="11" y="22"/>
                  </a:lnTo>
                  <a:lnTo>
                    <a:pt x="16" y="25"/>
                  </a:lnTo>
                  <a:lnTo>
                    <a:pt x="22" y="27"/>
                  </a:lnTo>
                  <a:lnTo>
                    <a:pt x="35" y="29"/>
                  </a:lnTo>
                  <a:lnTo>
                    <a:pt x="35" y="29"/>
                  </a:lnTo>
                  <a:lnTo>
                    <a:pt x="47" y="32"/>
                  </a:lnTo>
                  <a:lnTo>
                    <a:pt x="56" y="35"/>
                  </a:lnTo>
                  <a:lnTo>
                    <a:pt x="60" y="37"/>
                  </a:lnTo>
                  <a:lnTo>
                    <a:pt x="61" y="40"/>
                  </a:lnTo>
                  <a:lnTo>
                    <a:pt x="63" y="48"/>
                  </a:lnTo>
                  <a:lnTo>
                    <a:pt x="63" y="48"/>
                  </a:lnTo>
                  <a:lnTo>
                    <a:pt x="63" y="53"/>
                  </a:lnTo>
                  <a:lnTo>
                    <a:pt x="61" y="56"/>
                  </a:lnTo>
                  <a:lnTo>
                    <a:pt x="58" y="59"/>
                  </a:lnTo>
                  <a:lnTo>
                    <a:pt x="55" y="63"/>
                  </a:lnTo>
                  <a:lnTo>
                    <a:pt x="45" y="67"/>
                  </a:lnTo>
                  <a:lnTo>
                    <a:pt x="32" y="69"/>
                  </a:lnTo>
                  <a:lnTo>
                    <a:pt x="32" y="69"/>
                  </a:lnTo>
                  <a:lnTo>
                    <a:pt x="18" y="67"/>
                  </a:lnTo>
                  <a:lnTo>
                    <a:pt x="13" y="66"/>
                  </a:lnTo>
                  <a:lnTo>
                    <a:pt x="8" y="63"/>
                  </a:lnTo>
                  <a:lnTo>
                    <a:pt x="5" y="59"/>
                  </a:lnTo>
                  <a:lnTo>
                    <a:pt x="1" y="56"/>
                  </a:lnTo>
                  <a:lnTo>
                    <a:pt x="0" y="51"/>
                  </a:lnTo>
                  <a:lnTo>
                    <a:pt x="0" y="46"/>
                  </a:lnTo>
                  <a:lnTo>
                    <a:pt x="8" y="46"/>
                  </a:lnTo>
                  <a:lnTo>
                    <a:pt x="8" y="46"/>
                  </a:lnTo>
                  <a:lnTo>
                    <a:pt x="10" y="53"/>
                  </a:lnTo>
                  <a:lnTo>
                    <a:pt x="14" y="58"/>
                  </a:lnTo>
                  <a:lnTo>
                    <a:pt x="21" y="59"/>
                  </a:lnTo>
                  <a:lnTo>
                    <a:pt x="32" y="61"/>
                  </a:lnTo>
                  <a:lnTo>
                    <a:pt x="32" y="61"/>
                  </a:lnTo>
                  <a:lnTo>
                    <a:pt x="40" y="59"/>
                  </a:lnTo>
                  <a:lnTo>
                    <a:pt x="48" y="58"/>
                  </a:lnTo>
                  <a:lnTo>
                    <a:pt x="52" y="55"/>
                  </a:lnTo>
                  <a:lnTo>
                    <a:pt x="53" y="48"/>
                  </a:lnTo>
                  <a:lnTo>
                    <a:pt x="53" y="48"/>
                  </a:lnTo>
                  <a:lnTo>
                    <a:pt x="53" y="45"/>
                  </a:lnTo>
                  <a:lnTo>
                    <a:pt x="48" y="42"/>
                  </a:lnTo>
                  <a:lnTo>
                    <a:pt x="42" y="38"/>
                  </a:lnTo>
                  <a:lnTo>
                    <a:pt x="29" y="37"/>
                  </a:lnTo>
                  <a:lnTo>
                    <a:pt x="29" y="37"/>
                  </a:lnTo>
                  <a:lnTo>
                    <a:pt x="16" y="35"/>
                  </a:lnTo>
                  <a:lnTo>
                    <a:pt x="8" y="32"/>
                  </a:lnTo>
                  <a:lnTo>
                    <a:pt x="5" y="29"/>
                  </a:lnTo>
                  <a:lnTo>
                    <a:pt x="3" y="27"/>
                  </a:lnTo>
                  <a:lnTo>
                    <a:pt x="1" y="19"/>
                  </a:lnTo>
                  <a:lnTo>
                    <a:pt x="1" y="19"/>
                  </a:lnTo>
                  <a:lnTo>
                    <a:pt x="3" y="11"/>
                  </a:lnTo>
                  <a:lnTo>
                    <a:pt x="5" y="8"/>
                  </a:lnTo>
                  <a:lnTo>
                    <a:pt x="8" y="6"/>
                  </a:lnTo>
                  <a:lnTo>
                    <a:pt x="18" y="1"/>
                  </a:lnTo>
                  <a:lnTo>
                    <a:pt x="29" y="0"/>
                  </a:lnTo>
                  <a:lnTo>
                    <a:pt x="29" y="0"/>
                  </a:lnTo>
                  <a:lnTo>
                    <a:pt x="43" y="1"/>
                  </a:lnTo>
                  <a:lnTo>
                    <a:pt x="48" y="3"/>
                  </a:lnTo>
                  <a:lnTo>
                    <a:pt x="52" y="6"/>
                  </a:lnTo>
                  <a:lnTo>
                    <a:pt x="55" y="8"/>
                  </a:lnTo>
                  <a:lnTo>
                    <a:pt x="58" y="13"/>
                  </a:lnTo>
                  <a:lnTo>
                    <a:pt x="60" y="21"/>
                  </a:lnTo>
                  <a:lnTo>
                    <a:pt x="52" y="21"/>
                  </a:lnTo>
                  <a:close/>
                </a:path>
              </a:pathLst>
            </a:custGeom>
            <a:solidFill>
              <a:schemeClr val="bg1"/>
            </a:solidFill>
            <a:ln w="9525">
              <a:noFill/>
              <a:round/>
              <a:headEnd/>
              <a:tailEnd/>
            </a:ln>
          </p:spPr>
          <p:txBody>
            <a:bodyPr/>
            <a:lstStyle/>
            <a:p>
              <a:pPr>
                <a:defRPr/>
              </a:pPr>
              <a:endParaRPr lang="en-US"/>
            </a:p>
          </p:txBody>
        </p:sp>
        <p:sp>
          <p:nvSpPr>
            <p:cNvPr id="33" name="Freeform 60"/>
            <p:cNvSpPr>
              <a:spLocks noEditPoints="1"/>
            </p:cNvSpPr>
            <p:nvPr userDrawn="1"/>
          </p:nvSpPr>
          <p:spPr bwMode="black">
            <a:xfrm>
              <a:off x="5317" y="4100"/>
              <a:ext cx="37" cy="35"/>
            </a:xfrm>
            <a:custGeom>
              <a:avLst/>
              <a:gdLst/>
              <a:ahLst/>
              <a:cxnLst>
                <a:cxn ang="0">
                  <a:pos x="36" y="0"/>
                </a:cxn>
                <a:cxn ang="0">
                  <a:pos x="52" y="3"/>
                </a:cxn>
                <a:cxn ang="0">
                  <a:pos x="63" y="11"/>
                </a:cxn>
                <a:cxn ang="0">
                  <a:pos x="71" y="21"/>
                </a:cxn>
                <a:cxn ang="0">
                  <a:pos x="73" y="34"/>
                </a:cxn>
                <a:cxn ang="0">
                  <a:pos x="73" y="42"/>
                </a:cxn>
                <a:cxn ang="0">
                  <a:pos x="68" y="53"/>
                </a:cxn>
                <a:cxn ang="0">
                  <a:pos x="58" y="63"/>
                </a:cxn>
                <a:cxn ang="0">
                  <a:pos x="45" y="67"/>
                </a:cxn>
                <a:cxn ang="0">
                  <a:pos x="36" y="69"/>
                </a:cxn>
                <a:cxn ang="0">
                  <a:pos x="19" y="66"/>
                </a:cxn>
                <a:cxn ang="0">
                  <a:pos x="8" y="58"/>
                </a:cxn>
                <a:cxn ang="0">
                  <a:pos x="2" y="46"/>
                </a:cxn>
                <a:cxn ang="0">
                  <a:pos x="0" y="34"/>
                </a:cxn>
                <a:cxn ang="0">
                  <a:pos x="0" y="27"/>
                </a:cxn>
                <a:cxn ang="0">
                  <a:pos x="5" y="16"/>
                </a:cxn>
                <a:cxn ang="0">
                  <a:pos x="13" y="6"/>
                </a:cxn>
                <a:cxn ang="0">
                  <a:pos x="27" y="1"/>
                </a:cxn>
                <a:cxn ang="0">
                  <a:pos x="36" y="0"/>
                </a:cxn>
                <a:cxn ang="0">
                  <a:pos x="36" y="61"/>
                </a:cxn>
                <a:cxn ang="0">
                  <a:pos x="47" y="59"/>
                </a:cxn>
                <a:cxn ang="0">
                  <a:pos x="57" y="53"/>
                </a:cxn>
                <a:cxn ang="0">
                  <a:pos x="61" y="45"/>
                </a:cxn>
                <a:cxn ang="0">
                  <a:pos x="63" y="34"/>
                </a:cxn>
                <a:cxn ang="0">
                  <a:pos x="63" y="29"/>
                </a:cxn>
                <a:cxn ang="0">
                  <a:pos x="60" y="19"/>
                </a:cxn>
                <a:cxn ang="0">
                  <a:pos x="52" y="13"/>
                </a:cxn>
                <a:cxn ang="0">
                  <a:pos x="42" y="8"/>
                </a:cxn>
                <a:cxn ang="0">
                  <a:pos x="36" y="8"/>
                </a:cxn>
                <a:cxn ang="0">
                  <a:pos x="24" y="9"/>
                </a:cxn>
                <a:cxn ang="0">
                  <a:pos x="16" y="16"/>
                </a:cxn>
                <a:cxn ang="0">
                  <a:pos x="10" y="24"/>
                </a:cxn>
                <a:cxn ang="0">
                  <a:pos x="8" y="34"/>
                </a:cxn>
                <a:cxn ang="0">
                  <a:pos x="10" y="40"/>
                </a:cxn>
                <a:cxn ang="0">
                  <a:pos x="13" y="50"/>
                </a:cxn>
                <a:cxn ang="0">
                  <a:pos x="19" y="56"/>
                </a:cxn>
                <a:cxn ang="0">
                  <a:pos x="29" y="61"/>
                </a:cxn>
                <a:cxn ang="0">
                  <a:pos x="36" y="61"/>
                </a:cxn>
              </a:cxnLst>
              <a:rect l="0" t="0" r="r" b="b"/>
              <a:pathLst>
                <a:path w="73" h="69">
                  <a:moveTo>
                    <a:pt x="36" y="0"/>
                  </a:moveTo>
                  <a:lnTo>
                    <a:pt x="36" y="0"/>
                  </a:lnTo>
                  <a:lnTo>
                    <a:pt x="45" y="1"/>
                  </a:lnTo>
                  <a:lnTo>
                    <a:pt x="52" y="3"/>
                  </a:lnTo>
                  <a:lnTo>
                    <a:pt x="58" y="6"/>
                  </a:lnTo>
                  <a:lnTo>
                    <a:pt x="63" y="11"/>
                  </a:lnTo>
                  <a:lnTo>
                    <a:pt x="68" y="16"/>
                  </a:lnTo>
                  <a:lnTo>
                    <a:pt x="71" y="21"/>
                  </a:lnTo>
                  <a:lnTo>
                    <a:pt x="73" y="27"/>
                  </a:lnTo>
                  <a:lnTo>
                    <a:pt x="73" y="34"/>
                  </a:lnTo>
                  <a:lnTo>
                    <a:pt x="73" y="34"/>
                  </a:lnTo>
                  <a:lnTo>
                    <a:pt x="73" y="42"/>
                  </a:lnTo>
                  <a:lnTo>
                    <a:pt x="71" y="46"/>
                  </a:lnTo>
                  <a:lnTo>
                    <a:pt x="68" y="53"/>
                  </a:lnTo>
                  <a:lnTo>
                    <a:pt x="63" y="58"/>
                  </a:lnTo>
                  <a:lnTo>
                    <a:pt x="58" y="63"/>
                  </a:lnTo>
                  <a:lnTo>
                    <a:pt x="52" y="66"/>
                  </a:lnTo>
                  <a:lnTo>
                    <a:pt x="45" y="67"/>
                  </a:lnTo>
                  <a:lnTo>
                    <a:pt x="36" y="69"/>
                  </a:lnTo>
                  <a:lnTo>
                    <a:pt x="36" y="69"/>
                  </a:lnTo>
                  <a:lnTo>
                    <a:pt x="27" y="67"/>
                  </a:lnTo>
                  <a:lnTo>
                    <a:pt x="19" y="66"/>
                  </a:lnTo>
                  <a:lnTo>
                    <a:pt x="13" y="63"/>
                  </a:lnTo>
                  <a:lnTo>
                    <a:pt x="8" y="58"/>
                  </a:lnTo>
                  <a:lnTo>
                    <a:pt x="5" y="53"/>
                  </a:lnTo>
                  <a:lnTo>
                    <a:pt x="2" y="46"/>
                  </a:lnTo>
                  <a:lnTo>
                    <a:pt x="0" y="42"/>
                  </a:lnTo>
                  <a:lnTo>
                    <a:pt x="0" y="34"/>
                  </a:lnTo>
                  <a:lnTo>
                    <a:pt x="0" y="34"/>
                  </a:lnTo>
                  <a:lnTo>
                    <a:pt x="0" y="27"/>
                  </a:lnTo>
                  <a:lnTo>
                    <a:pt x="2" y="21"/>
                  </a:lnTo>
                  <a:lnTo>
                    <a:pt x="5" y="16"/>
                  </a:lnTo>
                  <a:lnTo>
                    <a:pt x="8" y="11"/>
                  </a:lnTo>
                  <a:lnTo>
                    <a:pt x="13" y="6"/>
                  </a:lnTo>
                  <a:lnTo>
                    <a:pt x="19" y="3"/>
                  </a:lnTo>
                  <a:lnTo>
                    <a:pt x="27" y="1"/>
                  </a:lnTo>
                  <a:lnTo>
                    <a:pt x="36" y="0"/>
                  </a:lnTo>
                  <a:lnTo>
                    <a:pt x="36" y="0"/>
                  </a:lnTo>
                  <a:close/>
                  <a:moveTo>
                    <a:pt x="36" y="61"/>
                  </a:moveTo>
                  <a:lnTo>
                    <a:pt x="36" y="61"/>
                  </a:lnTo>
                  <a:lnTo>
                    <a:pt x="42" y="61"/>
                  </a:lnTo>
                  <a:lnTo>
                    <a:pt x="47" y="59"/>
                  </a:lnTo>
                  <a:lnTo>
                    <a:pt x="52" y="56"/>
                  </a:lnTo>
                  <a:lnTo>
                    <a:pt x="57" y="53"/>
                  </a:lnTo>
                  <a:lnTo>
                    <a:pt x="60" y="50"/>
                  </a:lnTo>
                  <a:lnTo>
                    <a:pt x="61" y="45"/>
                  </a:lnTo>
                  <a:lnTo>
                    <a:pt x="63" y="40"/>
                  </a:lnTo>
                  <a:lnTo>
                    <a:pt x="63" y="34"/>
                  </a:lnTo>
                  <a:lnTo>
                    <a:pt x="63" y="34"/>
                  </a:lnTo>
                  <a:lnTo>
                    <a:pt x="63" y="29"/>
                  </a:lnTo>
                  <a:lnTo>
                    <a:pt x="61" y="24"/>
                  </a:lnTo>
                  <a:lnTo>
                    <a:pt x="60" y="19"/>
                  </a:lnTo>
                  <a:lnTo>
                    <a:pt x="57" y="16"/>
                  </a:lnTo>
                  <a:lnTo>
                    <a:pt x="52" y="13"/>
                  </a:lnTo>
                  <a:lnTo>
                    <a:pt x="47" y="9"/>
                  </a:lnTo>
                  <a:lnTo>
                    <a:pt x="42" y="8"/>
                  </a:lnTo>
                  <a:lnTo>
                    <a:pt x="36" y="8"/>
                  </a:lnTo>
                  <a:lnTo>
                    <a:pt x="36" y="8"/>
                  </a:lnTo>
                  <a:lnTo>
                    <a:pt x="29" y="8"/>
                  </a:lnTo>
                  <a:lnTo>
                    <a:pt x="24" y="9"/>
                  </a:lnTo>
                  <a:lnTo>
                    <a:pt x="19" y="13"/>
                  </a:lnTo>
                  <a:lnTo>
                    <a:pt x="16" y="16"/>
                  </a:lnTo>
                  <a:lnTo>
                    <a:pt x="13" y="19"/>
                  </a:lnTo>
                  <a:lnTo>
                    <a:pt x="10" y="24"/>
                  </a:lnTo>
                  <a:lnTo>
                    <a:pt x="10" y="29"/>
                  </a:lnTo>
                  <a:lnTo>
                    <a:pt x="8" y="34"/>
                  </a:lnTo>
                  <a:lnTo>
                    <a:pt x="8" y="34"/>
                  </a:lnTo>
                  <a:lnTo>
                    <a:pt x="10" y="40"/>
                  </a:lnTo>
                  <a:lnTo>
                    <a:pt x="10" y="45"/>
                  </a:lnTo>
                  <a:lnTo>
                    <a:pt x="13" y="50"/>
                  </a:lnTo>
                  <a:lnTo>
                    <a:pt x="16" y="53"/>
                  </a:lnTo>
                  <a:lnTo>
                    <a:pt x="19" y="56"/>
                  </a:lnTo>
                  <a:lnTo>
                    <a:pt x="24" y="59"/>
                  </a:lnTo>
                  <a:lnTo>
                    <a:pt x="29" y="61"/>
                  </a:lnTo>
                  <a:lnTo>
                    <a:pt x="36" y="61"/>
                  </a:lnTo>
                  <a:lnTo>
                    <a:pt x="36" y="61"/>
                  </a:lnTo>
                  <a:close/>
                </a:path>
              </a:pathLst>
            </a:custGeom>
            <a:solidFill>
              <a:schemeClr val="bg1"/>
            </a:solidFill>
            <a:ln w="9525">
              <a:noFill/>
              <a:round/>
              <a:headEnd/>
              <a:tailEnd/>
            </a:ln>
          </p:spPr>
          <p:txBody>
            <a:bodyPr/>
            <a:lstStyle/>
            <a:p>
              <a:pPr>
                <a:defRPr/>
              </a:pPr>
              <a:endParaRPr lang="en-US"/>
            </a:p>
          </p:txBody>
        </p:sp>
        <p:sp>
          <p:nvSpPr>
            <p:cNvPr id="34" name="Freeform 61"/>
            <p:cNvSpPr>
              <a:spLocks/>
            </p:cNvSpPr>
            <p:nvPr userDrawn="1"/>
          </p:nvSpPr>
          <p:spPr bwMode="black">
            <a:xfrm>
              <a:off x="5358" y="4100"/>
              <a:ext cx="35" cy="35"/>
            </a:xfrm>
            <a:custGeom>
              <a:avLst/>
              <a:gdLst/>
              <a:ahLst/>
              <a:cxnLst>
                <a:cxn ang="0">
                  <a:pos x="69" y="43"/>
                </a:cxn>
                <a:cxn ang="0">
                  <a:pos x="69" y="43"/>
                </a:cxn>
                <a:cxn ang="0">
                  <a:pos x="66" y="51"/>
                </a:cxn>
                <a:cxn ang="0">
                  <a:pos x="61" y="59"/>
                </a:cxn>
                <a:cxn ang="0">
                  <a:pos x="56" y="63"/>
                </a:cxn>
                <a:cxn ang="0">
                  <a:pos x="51" y="66"/>
                </a:cxn>
                <a:cxn ang="0">
                  <a:pos x="45" y="67"/>
                </a:cxn>
                <a:cxn ang="0">
                  <a:pos x="37" y="69"/>
                </a:cxn>
                <a:cxn ang="0">
                  <a:pos x="37" y="69"/>
                </a:cxn>
                <a:cxn ang="0">
                  <a:pos x="29" y="67"/>
                </a:cxn>
                <a:cxn ang="0">
                  <a:pos x="21" y="66"/>
                </a:cxn>
                <a:cxn ang="0">
                  <a:pos x="14" y="63"/>
                </a:cxn>
                <a:cxn ang="0">
                  <a:pos x="9" y="59"/>
                </a:cxn>
                <a:cxn ang="0">
                  <a:pos x="6" y="55"/>
                </a:cxn>
                <a:cxn ang="0">
                  <a:pos x="3" y="48"/>
                </a:cxn>
                <a:cxn ang="0">
                  <a:pos x="1" y="42"/>
                </a:cxn>
                <a:cxn ang="0">
                  <a:pos x="0" y="34"/>
                </a:cxn>
                <a:cxn ang="0">
                  <a:pos x="0" y="34"/>
                </a:cxn>
                <a:cxn ang="0">
                  <a:pos x="1" y="27"/>
                </a:cxn>
                <a:cxn ang="0">
                  <a:pos x="3" y="21"/>
                </a:cxn>
                <a:cxn ang="0">
                  <a:pos x="5" y="14"/>
                </a:cxn>
                <a:cxn ang="0">
                  <a:pos x="9" y="9"/>
                </a:cxn>
                <a:cxn ang="0">
                  <a:pos x="14" y="6"/>
                </a:cxn>
                <a:cxn ang="0">
                  <a:pos x="21" y="3"/>
                </a:cxn>
                <a:cxn ang="0">
                  <a:pos x="27" y="1"/>
                </a:cxn>
                <a:cxn ang="0">
                  <a:pos x="37" y="0"/>
                </a:cxn>
                <a:cxn ang="0">
                  <a:pos x="37" y="0"/>
                </a:cxn>
                <a:cxn ang="0">
                  <a:pos x="43" y="1"/>
                </a:cxn>
                <a:cxn ang="0">
                  <a:pos x="50" y="3"/>
                </a:cxn>
                <a:cxn ang="0">
                  <a:pos x="56" y="4"/>
                </a:cxn>
                <a:cxn ang="0">
                  <a:pos x="60" y="8"/>
                </a:cxn>
                <a:cxn ang="0">
                  <a:pos x="66" y="16"/>
                </a:cxn>
                <a:cxn ang="0">
                  <a:pos x="69" y="24"/>
                </a:cxn>
                <a:cxn ang="0">
                  <a:pos x="60" y="24"/>
                </a:cxn>
                <a:cxn ang="0">
                  <a:pos x="60" y="24"/>
                </a:cxn>
                <a:cxn ang="0">
                  <a:pos x="56" y="16"/>
                </a:cxn>
                <a:cxn ang="0">
                  <a:pos x="51" y="11"/>
                </a:cxn>
                <a:cxn ang="0">
                  <a:pos x="45" y="9"/>
                </a:cxn>
                <a:cxn ang="0">
                  <a:pos x="37" y="8"/>
                </a:cxn>
                <a:cxn ang="0">
                  <a:pos x="37" y="8"/>
                </a:cxn>
                <a:cxn ang="0">
                  <a:pos x="30" y="8"/>
                </a:cxn>
                <a:cxn ang="0">
                  <a:pos x="24" y="9"/>
                </a:cxn>
                <a:cxn ang="0">
                  <a:pos x="19" y="13"/>
                </a:cxn>
                <a:cxn ang="0">
                  <a:pos x="16" y="16"/>
                </a:cxn>
                <a:cxn ang="0">
                  <a:pos x="13" y="19"/>
                </a:cxn>
                <a:cxn ang="0">
                  <a:pos x="11" y="24"/>
                </a:cxn>
                <a:cxn ang="0">
                  <a:pos x="9" y="34"/>
                </a:cxn>
                <a:cxn ang="0">
                  <a:pos x="9" y="34"/>
                </a:cxn>
                <a:cxn ang="0">
                  <a:pos x="9" y="40"/>
                </a:cxn>
                <a:cxn ang="0">
                  <a:pos x="11" y="45"/>
                </a:cxn>
                <a:cxn ang="0">
                  <a:pos x="13" y="50"/>
                </a:cxn>
                <a:cxn ang="0">
                  <a:pos x="16" y="53"/>
                </a:cxn>
                <a:cxn ang="0">
                  <a:pos x="21" y="56"/>
                </a:cxn>
                <a:cxn ang="0">
                  <a:pos x="26" y="59"/>
                </a:cxn>
                <a:cxn ang="0">
                  <a:pos x="30" y="61"/>
                </a:cxn>
                <a:cxn ang="0">
                  <a:pos x="37" y="61"/>
                </a:cxn>
                <a:cxn ang="0">
                  <a:pos x="37" y="61"/>
                </a:cxn>
                <a:cxn ang="0">
                  <a:pos x="45" y="59"/>
                </a:cxn>
                <a:cxn ang="0">
                  <a:pos x="53" y="56"/>
                </a:cxn>
                <a:cxn ang="0">
                  <a:pos x="58" y="50"/>
                </a:cxn>
                <a:cxn ang="0">
                  <a:pos x="60" y="43"/>
                </a:cxn>
                <a:cxn ang="0">
                  <a:pos x="69" y="43"/>
                </a:cxn>
              </a:cxnLst>
              <a:rect l="0" t="0" r="r" b="b"/>
              <a:pathLst>
                <a:path w="69" h="69">
                  <a:moveTo>
                    <a:pt x="69" y="43"/>
                  </a:moveTo>
                  <a:lnTo>
                    <a:pt x="69" y="43"/>
                  </a:lnTo>
                  <a:lnTo>
                    <a:pt x="66" y="51"/>
                  </a:lnTo>
                  <a:lnTo>
                    <a:pt x="61" y="59"/>
                  </a:lnTo>
                  <a:lnTo>
                    <a:pt x="56" y="63"/>
                  </a:lnTo>
                  <a:lnTo>
                    <a:pt x="51" y="66"/>
                  </a:lnTo>
                  <a:lnTo>
                    <a:pt x="45" y="67"/>
                  </a:lnTo>
                  <a:lnTo>
                    <a:pt x="37" y="69"/>
                  </a:lnTo>
                  <a:lnTo>
                    <a:pt x="37" y="69"/>
                  </a:lnTo>
                  <a:lnTo>
                    <a:pt x="29" y="67"/>
                  </a:lnTo>
                  <a:lnTo>
                    <a:pt x="21" y="66"/>
                  </a:lnTo>
                  <a:lnTo>
                    <a:pt x="14" y="63"/>
                  </a:lnTo>
                  <a:lnTo>
                    <a:pt x="9" y="59"/>
                  </a:lnTo>
                  <a:lnTo>
                    <a:pt x="6" y="55"/>
                  </a:lnTo>
                  <a:lnTo>
                    <a:pt x="3" y="48"/>
                  </a:lnTo>
                  <a:lnTo>
                    <a:pt x="1" y="42"/>
                  </a:lnTo>
                  <a:lnTo>
                    <a:pt x="0" y="34"/>
                  </a:lnTo>
                  <a:lnTo>
                    <a:pt x="0" y="34"/>
                  </a:lnTo>
                  <a:lnTo>
                    <a:pt x="1" y="27"/>
                  </a:lnTo>
                  <a:lnTo>
                    <a:pt x="3" y="21"/>
                  </a:lnTo>
                  <a:lnTo>
                    <a:pt x="5" y="14"/>
                  </a:lnTo>
                  <a:lnTo>
                    <a:pt x="9" y="9"/>
                  </a:lnTo>
                  <a:lnTo>
                    <a:pt x="14" y="6"/>
                  </a:lnTo>
                  <a:lnTo>
                    <a:pt x="21" y="3"/>
                  </a:lnTo>
                  <a:lnTo>
                    <a:pt x="27" y="1"/>
                  </a:lnTo>
                  <a:lnTo>
                    <a:pt x="37" y="0"/>
                  </a:lnTo>
                  <a:lnTo>
                    <a:pt x="37" y="0"/>
                  </a:lnTo>
                  <a:lnTo>
                    <a:pt x="43" y="1"/>
                  </a:lnTo>
                  <a:lnTo>
                    <a:pt x="50" y="3"/>
                  </a:lnTo>
                  <a:lnTo>
                    <a:pt x="56" y="4"/>
                  </a:lnTo>
                  <a:lnTo>
                    <a:pt x="60" y="8"/>
                  </a:lnTo>
                  <a:lnTo>
                    <a:pt x="66" y="16"/>
                  </a:lnTo>
                  <a:lnTo>
                    <a:pt x="69" y="24"/>
                  </a:lnTo>
                  <a:lnTo>
                    <a:pt x="60" y="24"/>
                  </a:lnTo>
                  <a:lnTo>
                    <a:pt x="60" y="24"/>
                  </a:lnTo>
                  <a:lnTo>
                    <a:pt x="56" y="16"/>
                  </a:lnTo>
                  <a:lnTo>
                    <a:pt x="51" y="11"/>
                  </a:lnTo>
                  <a:lnTo>
                    <a:pt x="45" y="9"/>
                  </a:lnTo>
                  <a:lnTo>
                    <a:pt x="37" y="8"/>
                  </a:lnTo>
                  <a:lnTo>
                    <a:pt x="37" y="8"/>
                  </a:lnTo>
                  <a:lnTo>
                    <a:pt x="30" y="8"/>
                  </a:lnTo>
                  <a:lnTo>
                    <a:pt x="24" y="9"/>
                  </a:lnTo>
                  <a:lnTo>
                    <a:pt x="19" y="13"/>
                  </a:lnTo>
                  <a:lnTo>
                    <a:pt x="16" y="16"/>
                  </a:lnTo>
                  <a:lnTo>
                    <a:pt x="13" y="19"/>
                  </a:lnTo>
                  <a:lnTo>
                    <a:pt x="11" y="24"/>
                  </a:lnTo>
                  <a:lnTo>
                    <a:pt x="9" y="34"/>
                  </a:lnTo>
                  <a:lnTo>
                    <a:pt x="9" y="34"/>
                  </a:lnTo>
                  <a:lnTo>
                    <a:pt x="9" y="40"/>
                  </a:lnTo>
                  <a:lnTo>
                    <a:pt x="11" y="45"/>
                  </a:lnTo>
                  <a:lnTo>
                    <a:pt x="13" y="50"/>
                  </a:lnTo>
                  <a:lnTo>
                    <a:pt x="16" y="53"/>
                  </a:lnTo>
                  <a:lnTo>
                    <a:pt x="21" y="56"/>
                  </a:lnTo>
                  <a:lnTo>
                    <a:pt x="26" y="59"/>
                  </a:lnTo>
                  <a:lnTo>
                    <a:pt x="30" y="61"/>
                  </a:lnTo>
                  <a:lnTo>
                    <a:pt x="37" y="61"/>
                  </a:lnTo>
                  <a:lnTo>
                    <a:pt x="37" y="61"/>
                  </a:lnTo>
                  <a:lnTo>
                    <a:pt x="45" y="59"/>
                  </a:lnTo>
                  <a:lnTo>
                    <a:pt x="53" y="56"/>
                  </a:lnTo>
                  <a:lnTo>
                    <a:pt x="58" y="50"/>
                  </a:lnTo>
                  <a:lnTo>
                    <a:pt x="60" y="43"/>
                  </a:lnTo>
                  <a:lnTo>
                    <a:pt x="69" y="43"/>
                  </a:lnTo>
                  <a:close/>
                </a:path>
              </a:pathLst>
            </a:custGeom>
            <a:solidFill>
              <a:schemeClr val="bg1"/>
            </a:solidFill>
            <a:ln w="9525">
              <a:noFill/>
              <a:round/>
              <a:headEnd/>
              <a:tailEnd/>
            </a:ln>
          </p:spPr>
          <p:txBody>
            <a:bodyPr/>
            <a:lstStyle/>
            <a:p>
              <a:pPr>
                <a:defRPr/>
              </a:pPr>
              <a:endParaRPr lang="en-US"/>
            </a:p>
          </p:txBody>
        </p:sp>
        <p:sp>
          <p:nvSpPr>
            <p:cNvPr id="35" name="Freeform 62"/>
            <p:cNvSpPr>
              <a:spLocks noEditPoints="1"/>
            </p:cNvSpPr>
            <p:nvPr userDrawn="1"/>
          </p:nvSpPr>
          <p:spPr bwMode="black">
            <a:xfrm>
              <a:off x="5397" y="4089"/>
              <a:ext cx="5" cy="44"/>
            </a:xfrm>
            <a:custGeom>
              <a:avLst/>
              <a:gdLst/>
              <a:ahLst/>
              <a:cxnLst>
                <a:cxn ang="0">
                  <a:pos x="0" y="24"/>
                </a:cxn>
                <a:cxn ang="0">
                  <a:pos x="10" y="24"/>
                </a:cxn>
                <a:cxn ang="0">
                  <a:pos x="10" y="89"/>
                </a:cxn>
                <a:cxn ang="0">
                  <a:pos x="0" y="89"/>
                </a:cxn>
                <a:cxn ang="0">
                  <a:pos x="0" y="24"/>
                </a:cxn>
                <a:cxn ang="0">
                  <a:pos x="0" y="0"/>
                </a:cxn>
                <a:cxn ang="0">
                  <a:pos x="10" y="0"/>
                </a:cxn>
                <a:cxn ang="0">
                  <a:pos x="10" y="15"/>
                </a:cxn>
                <a:cxn ang="0">
                  <a:pos x="0" y="15"/>
                </a:cxn>
                <a:cxn ang="0">
                  <a:pos x="0" y="0"/>
                </a:cxn>
              </a:cxnLst>
              <a:rect l="0" t="0" r="r" b="b"/>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w="9525">
              <a:noFill/>
              <a:round/>
              <a:headEnd/>
              <a:tailEnd/>
            </a:ln>
          </p:spPr>
          <p:txBody>
            <a:bodyPr/>
            <a:lstStyle/>
            <a:p>
              <a:pPr>
                <a:defRPr/>
              </a:pPr>
              <a:endParaRPr lang="en-US"/>
            </a:p>
          </p:txBody>
        </p:sp>
        <p:sp>
          <p:nvSpPr>
            <p:cNvPr id="36" name="Freeform 63"/>
            <p:cNvSpPr>
              <a:spLocks noEditPoints="1"/>
            </p:cNvSpPr>
            <p:nvPr userDrawn="1"/>
          </p:nvSpPr>
          <p:spPr bwMode="black">
            <a:xfrm>
              <a:off x="5407" y="4100"/>
              <a:ext cx="37" cy="35"/>
            </a:xfrm>
            <a:custGeom>
              <a:avLst/>
              <a:gdLst/>
              <a:ahLst/>
              <a:cxnLst>
                <a:cxn ang="0">
                  <a:pos x="4" y="22"/>
                </a:cxn>
                <a:cxn ang="0">
                  <a:pos x="8" y="9"/>
                </a:cxn>
                <a:cxn ang="0">
                  <a:pos x="15" y="3"/>
                </a:cxn>
                <a:cxn ang="0">
                  <a:pos x="34" y="0"/>
                </a:cxn>
                <a:cxn ang="0">
                  <a:pos x="49" y="1"/>
                </a:cxn>
                <a:cxn ang="0">
                  <a:pos x="60" y="8"/>
                </a:cxn>
                <a:cxn ang="0">
                  <a:pos x="63" y="19"/>
                </a:cxn>
                <a:cxn ang="0">
                  <a:pos x="63" y="53"/>
                </a:cxn>
                <a:cxn ang="0">
                  <a:pos x="67" y="59"/>
                </a:cxn>
                <a:cxn ang="0">
                  <a:pos x="70" y="59"/>
                </a:cxn>
                <a:cxn ang="0">
                  <a:pos x="75" y="66"/>
                </a:cxn>
                <a:cxn ang="0">
                  <a:pos x="67" y="67"/>
                </a:cxn>
                <a:cxn ang="0">
                  <a:pos x="60" y="66"/>
                </a:cxn>
                <a:cxn ang="0">
                  <a:pos x="57" y="59"/>
                </a:cxn>
                <a:cxn ang="0">
                  <a:pos x="55" y="56"/>
                </a:cxn>
                <a:cxn ang="0">
                  <a:pos x="54" y="59"/>
                </a:cxn>
                <a:cxn ang="0">
                  <a:pos x="39" y="67"/>
                </a:cxn>
                <a:cxn ang="0">
                  <a:pos x="26" y="69"/>
                </a:cxn>
                <a:cxn ang="0">
                  <a:pos x="8" y="64"/>
                </a:cxn>
                <a:cxn ang="0">
                  <a:pos x="4" y="58"/>
                </a:cxn>
                <a:cxn ang="0">
                  <a:pos x="0" y="50"/>
                </a:cxn>
                <a:cxn ang="0">
                  <a:pos x="2" y="43"/>
                </a:cxn>
                <a:cxn ang="0">
                  <a:pos x="7" y="35"/>
                </a:cxn>
                <a:cxn ang="0">
                  <a:pos x="21" y="30"/>
                </a:cxn>
                <a:cxn ang="0">
                  <a:pos x="33" y="29"/>
                </a:cxn>
                <a:cxn ang="0">
                  <a:pos x="52" y="27"/>
                </a:cxn>
                <a:cxn ang="0">
                  <a:pos x="55" y="21"/>
                </a:cxn>
                <a:cxn ang="0">
                  <a:pos x="54" y="14"/>
                </a:cxn>
                <a:cxn ang="0">
                  <a:pos x="44" y="8"/>
                </a:cxn>
                <a:cxn ang="0">
                  <a:pos x="34" y="8"/>
                </a:cxn>
                <a:cxn ang="0">
                  <a:pos x="18" y="11"/>
                </a:cxn>
                <a:cxn ang="0">
                  <a:pos x="12" y="22"/>
                </a:cxn>
                <a:cxn ang="0">
                  <a:pos x="55" y="32"/>
                </a:cxn>
                <a:cxn ang="0">
                  <a:pos x="52" y="34"/>
                </a:cxn>
                <a:cxn ang="0">
                  <a:pos x="26" y="37"/>
                </a:cxn>
                <a:cxn ang="0">
                  <a:pos x="20" y="38"/>
                </a:cxn>
                <a:cxn ang="0">
                  <a:pos x="12" y="43"/>
                </a:cxn>
                <a:cxn ang="0">
                  <a:pos x="10" y="48"/>
                </a:cxn>
                <a:cxn ang="0">
                  <a:pos x="15" y="59"/>
                </a:cxn>
                <a:cxn ang="0">
                  <a:pos x="28" y="61"/>
                </a:cxn>
                <a:cxn ang="0">
                  <a:pos x="37" y="61"/>
                </a:cxn>
                <a:cxn ang="0">
                  <a:pos x="50" y="53"/>
                </a:cxn>
                <a:cxn ang="0">
                  <a:pos x="55" y="46"/>
                </a:cxn>
                <a:cxn ang="0">
                  <a:pos x="55" y="32"/>
                </a:cxn>
              </a:cxnLst>
              <a:rect l="0" t="0" r="r" b="b"/>
              <a:pathLst>
                <a:path w="75" h="69">
                  <a:moveTo>
                    <a:pt x="4" y="22"/>
                  </a:moveTo>
                  <a:lnTo>
                    <a:pt x="4" y="22"/>
                  </a:lnTo>
                  <a:lnTo>
                    <a:pt x="5" y="13"/>
                  </a:lnTo>
                  <a:lnTo>
                    <a:pt x="8" y="9"/>
                  </a:lnTo>
                  <a:lnTo>
                    <a:pt x="12" y="6"/>
                  </a:lnTo>
                  <a:lnTo>
                    <a:pt x="15" y="3"/>
                  </a:lnTo>
                  <a:lnTo>
                    <a:pt x="20" y="1"/>
                  </a:lnTo>
                  <a:lnTo>
                    <a:pt x="34" y="0"/>
                  </a:lnTo>
                  <a:lnTo>
                    <a:pt x="34" y="0"/>
                  </a:lnTo>
                  <a:lnTo>
                    <a:pt x="49" y="1"/>
                  </a:lnTo>
                  <a:lnTo>
                    <a:pt x="57" y="4"/>
                  </a:lnTo>
                  <a:lnTo>
                    <a:pt x="60" y="8"/>
                  </a:lnTo>
                  <a:lnTo>
                    <a:pt x="62" y="11"/>
                  </a:lnTo>
                  <a:lnTo>
                    <a:pt x="63" y="19"/>
                  </a:lnTo>
                  <a:lnTo>
                    <a:pt x="63" y="53"/>
                  </a:lnTo>
                  <a:lnTo>
                    <a:pt x="63" y="53"/>
                  </a:lnTo>
                  <a:lnTo>
                    <a:pt x="65" y="58"/>
                  </a:lnTo>
                  <a:lnTo>
                    <a:pt x="67" y="59"/>
                  </a:lnTo>
                  <a:lnTo>
                    <a:pt x="70" y="59"/>
                  </a:lnTo>
                  <a:lnTo>
                    <a:pt x="70" y="59"/>
                  </a:lnTo>
                  <a:lnTo>
                    <a:pt x="75" y="59"/>
                  </a:lnTo>
                  <a:lnTo>
                    <a:pt x="75" y="66"/>
                  </a:lnTo>
                  <a:lnTo>
                    <a:pt x="75" y="66"/>
                  </a:lnTo>
                  <a:lnTo>
                    <a:pt x="67" y="67"/>
                  </a:lnTo>
                  <a:lnTo>
                    <a:pt x="67" y="67"/>
                  </a:lnTo>
                  <a:lnTo>
                    <a:pt x="60" y="66"/>
                  </a:lnTo>
                  <a:lnTo>
                    <a:pt x="58" y="63"/>
                  </a:lnTo>
                  <a:lnTo>
                    <a:pt x="57" y="59"/>
                  </a:lnTo>
                  <a:lnTo>
                    <a:pt x="57" y="56"/>
                  </a:lnTo>
                  <a:lnTo>
                    <a:pt x="55" y="56"/>
                  </a:lnTo>
                  <a:lnTo>
                    <a:pt x="55" y="56"/>
                  </a:lnTo>
                  <a:lnTo>
                    <a:pt x="54" y="59"/>
                  </a:lnTo>
                  <a:lnTo>
                    <a:pt x="47" y="64"/>
                  </a:lnTo>
                  <a:lnTo>
                    <a:pt x="39" y="67"/>
                  </a:lnTo>
                  <a:lnTo>
                    <a:pt x="26" y="69"/>
                  </a:lnTo>
                  <a:lnTo>
                    <a:pt x="26" y="69"/>
                  </a:lnTo>
                  <a:lnTo>
                    <a:pt x="16" y="67"/>
                  </a:lnTo>
                  <a:lnTo>
                    <a:pt x="8" y="64"/>
                  </a:lnTo>
                  <a:lnTo>
                    <a:pt x="5" y="61"/>
                  </a:lnTo>
                  <a:lnTo>
                    <a:pt x="4" y="58"/>
                  </a:lnTo>
                  <a:lnTo>
                    <a:pt x="2" y="55"/>
                  </a:lnTo>
                  <a:lnTo>
                    <a:pt x="0" y="50"/>
                  </a:lnTo>
                  <a:lnTo>
                    <a:pt x="0" y="50"/>
                  </a:lnTo>
                  <a:lnTo>
                    <a:pt x="2" y="43"/>
                  </a:lnTo>
                  <a:lnTo>
                    <a:pt x="4" y="38"/>
                  </a:lnTo>
                  <a:lnTo>
                    <a:pt x="7" y="35"/>
                  </a:lnTo>
                  <a:lnTo>
                    <a:pt x="12" y="32"/>
                  </a:lnTo>
                  <a:lnTo>
                    <a:pt x="21" y="30"/>
                  </a:lnTo>
                  <a:lnTo>
                    <a:pt x="33" y="29"/>
                  </a:lnTo>
                  <a:lnTo>
                    <a:pt x="33" y="29"/>
                  </a:lnTo>
                  <a:lnTo>
                    <a:pt x="46" y="29"/>
                  </a:lnTo>
                  <a:lnTo>
                    <a:pt x="52" y="27"/>
                  </a:lnTo>
                  <a:lnTo>
                    <a:pt x="55" y="24"/>
                  </a:lnTo>
                  <a:lnTo>
                    <a:pt x="55" y="21"/>
                  </a:lnTo>
                  <a:lnTo>
                    <a:pt x="55" y="21"/>
                  </a:lnTo>
                  <a:lnTo>
                    <a:pt x="54" y="14"/>
                  </a:lnTo>
                  <a:lnTo>
                    <a:pt x="50" y="11"/>
                  </a:lnTo>
                  <a:lnTo>
                    <a:pt x="44" y="8"/>
                  </a:lnTo>
                  <a:lnTo>
                    <a:pt x="34" y="8"/>
                  </a:lnTo>
                  <a:lnTo>
                    <a:pt x="34" y="8"/>
                  </a:lnTo>
                  <a:lnTo>
                    <a:pt x="25" y="8"/>
                  </a:lnTo>
                  <a:lnTo>
                    <a:pt x="18" y="11"/>
                  </a:lnTo>
                  <a:lnTo>
                    <a:pt x="13" y="16"/>
                  </a:lnTo>
                  <a:lnTo>
                    <a:pt x="12" y="22"/>
                  </a:lnTo>
                  <a:lnTo>
                    <a:pt x="4" y="22"/>
                  </a:lnTo>
                  <a:close/>
                  <a:moveTo>
                    <a:pt x="55" y="32"/>
                  </a:moveTo>
                  <a:lnTo>
                    <a:pt x="55" y="32"/>
                  </a:lnTo>
                  <a:lnTo>
                    <a:pt x="52" y="34"/>
                  </a:lnTo>
                  <a:lnTo>
                    <a:pt x="47" y="35"/>
                  </a:lnTo>
                  <a:lnTo>
                    <a:pt x="26" y="37"/>
                  </a:lnTo>
                  <a:lnTo>
                    <a:pt x="26" y="37"/>
                  </a:lnTo>
                  <a:lnTo>
                    <a:pt x="20" y="38"/>
                  </a:lnTo>
                  <a:lnTo>
                    <a:pt x="15" y="40"/>
                  </a:lnTo>
                  <a:lnTo>
                    <a:pt x="12" y="43"/>
                  </a:lnTo>
                  <a:lnTo>
                    <a:pt x="10" y="48"/>
                  </a:lnTo>
                  <a:lnTo>
                    <a:pt x="10" y="48"/>
                  </a:lnTo>
                  <a:lnTo>
                    <a:pt x="12" y="55"/>
                  </a:lnTo>
                  <a:lnTo>
                    <a:pt x="15" y="59"/>
                  </a:lnTo>
                  <a:lnTo>
                    <a:pt x="21" y="61"/>
                  </a:lnTo>
                  <a:lnTo>
                    <a:pt x="28" y="61"/>
                  </a:lnTo>
                  <a:lnTo>
                    <a:pt x="28" y="61"/>
                  </a:lnTo>
                  <a:lnTo>
                    <a:pt x="37" y="61"/>
                  </a:lnTo>
                  <a:lnTo>
                    <a:pt x="47" y="56"/>
                  </a:lnTo>
                  <a:lnTo>
                    <a:pt x="50" y="53"/>
                  </a:lnTo>
                  <a:lnTo>
                    <a:pt x="54" y="50"/>
                  </a:lnTo>
                  <a:lnTo>
                    <a:pt x="55" y="46"/>
                  </a:lnTo>
                  <a:lnTo>
                    <a:pt x="55" y="42"/>
                  </a:lnTo>
                  <a:lnTo>
                    <a:pt x="55" y="32"/>
                  </a:lnTo>
                  <a:close/>
                </a:path>
              </a:pathLst>
            </a:custGeom>
            <a:solidFill>
              <a:schemeClr val="bg1"/>
            </a:solidFill>
            <a:ln w="9525">
              <a:noFill/>
              <a:round/>
              <a:headEnd/>
              <a:tailEnd/>
            </a:ln>
          </p:spPr>
          <p:txBody>
            <a:bodyPr/>
            <a:lstStyle/>
            <a:p>
              <a:pPr>
                <a:defRPr/>
              </a:pPr>
              <a:endParaRPr lang="en-US"/>
            </a:p>
          </p:txBody>
        </p:sp>
        <p:sp>
          <p:nvSpPr>
            <p:cNvPr id="37" name="Freeform 64"/>
            <p:cNvSpPr>
              <a:spLocks/>
            </p:cNvSpPr>
            <p:nvPr userDrawn="1"/>
          </p:nvSpPr>
          <p:spPr bwMode="black">
            <a:xfrm>
              <a:off x="5443" y="4091"/>
              <a:ext cx="21" cy="43"/>
            </a:xfrm>
            <a:custGeom>
              <a:avLst/>
              <a:gdLst/>
              <a:ahLst/>
              <a:cxnLst>
                <a:cxn ang="0">
                  <a:pos x="15" y="0"/>
                </a:cxn>
                <a:cxn ang="0">
                  <a:pos x="25" y="0"/>
                </a:cxn>
                <a:cxn ang="0">
                  <a:pos x="25" y="19"/>
                </a:cxn>
                <a:cxn ang="0">
                  <a:pos x="42" y="19"/>
                </a:cxn>
                <a:cxn ang="0">
                  <a:pos x="42" y="27"/>
                </a:cxn>
                <a:cxn ang="0">
                  <a:pos x="25" y="27"/>
                </a:cxn>
                <a:cxn ang="0">
                  <a:pos x="25" y="69"/>
                </a:cxn>
                <a:cxn ang="0">
                  <a:pos x="25" y="69"/>
                </a:cxn>
                <a:cxn ang="0">
                  <a:pos x="25" y="73"/>
                </a:cxn>
                <a:cxn ang="0">
                  <a:pos x="26" y="76"/>
                </a:cxn>
                <a:cxn ang="0">
                  <a:pos x="29" y="77"/>
                </a:cxn>
                <a:cxn ang="0">
                  <a:pos x="33" y="77"/>
                </a:cxn>
                <a:cxn ang="0">
                  <a:pos x="33" y="77"/>
                </a:cxn>
                <a:cxn ang="0">
                  <a:pos x="42" y="77"/>
                </a:cxn>
                <a:cxn ang="0">
                  <a:pos x="42" y="85"/>
                </a:cxn>
                <a:cxn ang="0">
                  <a:pos x="42" y="85"/>
                </a:cxn>
                <a:cxn ang="0">
                  <a:pos x="33" y="85"/>
                </a:cxn>
                <a:cxn ang="0">
                  <a:pos x="33" y="85"/>
                </a:cxn>
                <a:cxn ang="0">
                  <a:pos x="23" y="84"/>
                </a:cxn>
                <a:cxn ang="0">
                  <a:pos x="18" y="81"/>
                </a:cxn>
                <a:cxn ang="0">
                  <a:pos x="17" y="76"/>
                </a:cxn>
                <a:cxn ang="0">
                  <a:pos x="15" y="69"/>
                </a:cxn>
                <a:cxn ang="0">
                  <a:pos x="15" y="27"/>
                </a:cxn>
                <a:cxn ang="0">
                  <a:pos x="0" y="27"/>
                </a:cxn>
                <a:cxn ang="0">
                  <a:pos x="0" y="19"/>
                </a:cxn>
                <a:cxn ang="0">
                  <a:pos x="15" y="19"/>
                </a:cxn>
                <a:cxn ang="0">
                  <a:pos x="15" y="0"/>
                </a:cxn>
              </a:cxnLst>
              <a:rect l="0" t="0" r="r" b="b"/>
              <a:pathLst>
                <a:path w="42" h="85">
                  <a:moveTo>
                    <a:pt x="15" y="0"/>
                  </a:moveTo>
                  <a:lnTo>
                    <a:pt x="25" y="0"/>
                  </a:lnTo>
                  <a:lnTo>
                    <a:pt x="25" y="19"/>
                  </a:lnTo>
                  <a:lnTo>
                    <a:pt x="42" y="19"/>
                  </a:lnTo>
                  <a:lnTo>
                    <a:pt x="42" y="27"/>
                  </a:lnTo>
                  <a:lnTo>
                    <a:pt x="25" y="27"/>
                  </a:lnTo>
                  <a:lnTo>
                    <a:pt x="25" y="69"/>
                  </a:lnTo>
                  <a:lnTo>
                    <a:pt x="25" y="69"/>
                  </a:lnTo>
                  <a:lnTo>
                    <a:pt x="25" y="73"/>
                  </a:lnTo>
                  <a:lnTo>
                    <a:pt x="26" y="76"/>
                  </a:lnTo>
                  <a:lnTo>
                    <a:pt x="29" y="77"/>
                  </a:lnTo>
                  <a:lnTo>
                    <a:pt x="33" y="77"/>
                  </a:lnTo>
                  <a:lnTo>
                    <a:pt x="33" y="77"/>
                  </a:lnTo>
                  <a:lnTo>
                    <a:pt x="42" y="77"/>
                  </a:lnTo>
                  <a:lnTo>
                    <a:pt x="42" y="85"/>
                  </a:lnTo>
                  <a:lnTo>
                    <a:pt x="42" y="85"/>
                  </a:lnTo>
                  <a:lnTo>
                    <a:pt x="33" y="85"/>
                  </a:lnTo>
                  <a:lnTo>
                    <a:pt x="33" y="85"/>
                  </a:lnTo>
                  <a:lnTo>
                    <a:pt x="23" y="84"/>
                  </a:lnTo>
                  <a:lnTo>
                    <a:pt x="18" y="81"/>
                  </a:lnTo>
                  <a:lnTo>
                    <a:pt x="17" y="76"/>
                  </a:lnTo>
                  <a:lnTo>
                    <a:pt x="15" y="69"/>
                  </a:lnTo>
                  <a:lnTo>
                    <a:pt x="15" y="27"/>
                  </a:lnTo>
                  <a:lnTo>
                    <a:pt x="0" y="27"/>
                  </a:lnTo>
                  <a:lnTo>
                    <a:pt x="0" y="19"/>
                  </a:lnTo>
                  <a:lnTo>
                    <a:pt x="15" y="19"/>
                  </a:lnTo>
                  <a:lnTo>
                    <a:pt x="15" y="0"/>
                  </a:lnTo>
                  <a:close/>
                </a:path>
              </a:pathLst>
            </a:custGeom>
            <a:solidFill>
              <a:schemeClr val="bg1"/>
            </a:solidFill>
            <a:ln w="9525">
              <a:noFill/>
              <a:round/>
              <a:headEnd/>
              <a:tailEnd/>
            </a:ln>
          </p:spPr>
          <p:txBody>
            <a:bodyPr/>
            <a:lstStyle/>
            <a:p>
              <a:pPr>
                <a:defRPr/>
              </a:pPr>
              <a:endParaRPr lang="en-US"/>
            </a:p>
          </p:txBody>
        </p:sp>
        <p:sp>
          <p:nvSpPr>
            <p:cNvPr id="38" name="Freeform 65"/>
            <p:cNvSpPr>
              <a:spLocks noEditPoints="1"/>
            </p:cNvSpPr>
            <p:nvPr userDrawn="1"/>
          </p:nvSpPr>
          <p:spPr bwMode="black">
            <a:xfrm>
              <a:off x="5469" y="4089"/>
              <a:ext cx="4" cy="44"/>
            </a:xfrm>
            <a:custGeom>
              <a:avLst/>
              <a:gdLst/>
              <a:ahLst/>
              <a:cxnLst>
                <a:cxn ang="0">
                  <a:pos x="0" y="24"/>
                </a:cxn>
                <a:cxn ang="0">
                  <a:pos x="10" y="24"/>
                </a:cxn>
                <a:cxn ang="0">
                  <a:pos x="10" y="89"/>
                </a:cxn>
                <a:cxn ang="0">
                  <a:pos x="0" y="89"/>
                </a:cxn>
                <a:cxn ang="0">
                  <a:pos x="0" y="24"/>
                </a:cxn>
                <a:cxn ang="0">
                  <a:pos x="0" y="0"/>
                </a:cxn>
                <a:cxn ang="0">
                  <a:pos x="10" y="0"/>
                </a:cxn>
                <a:cxn ang="0">
                  <a:pos x="10" y="15"/>
                </a:cxn>
                <a:cxn ang="0">
                  <a:pos x="0" y="15"/>
                </a:cxn>
                <a:cxn ang="0">
                  <a:pos x="0" y="0"/>
                </a:cxn>
              </a:cxnLst>
              <a:rect l="0" t="0" r="r" b="b"/>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w="9525">
              <a:noFill/>
              <a:round/>
              <a:headEnd/>
              <a:tailEnd/>
            </a:ln>
          </p:spPr>
          <p:txBody>
            <a:bodyPr/>
            <a:lstStyle/>
            <a:p>
              <a:pPr>
                <a:defRPr/>
              </a:pPr>
              <a:endParaRPr lang="en-US"/>
            </a:p>
          </p:txBody>
        </p:sp>
        <p:sp>
          <p:nvSpPr>
            <p:cNvPr id="39" name="Freeform 66"/>
            <p:cNvSpPr>
              <a:spLocks noEditPoints="1"/>
            </p:cNvSpPr>
            <p:nvPr userDrawn="1"/>
          </p:nvSpPr>
          <p:spPr bwMode="black">
            <a:xfrm>
              <a:off x="5479" y="4100"/>
              <a:ext cx="36" cy="35"/>
            </a:xfrm>
            <a:custGeom>
              <a:avLst/>
              <a:gdLst/>
              <a:ahLst/>
              <a:cxnLst>
                <a:cxn ang="0">
                  <a:pos x="37" y="0"/>
                </a:cxn>
                <a:cxn ang="0">
                  <a:pos x="53" y="3"/>
                </a:cxn>
                <a:cxn ang="0">
                  <a:pos x="65" y="11"/>
                </a:cxn>
                <a:cxn ang="0">
                  <a:pos x="71" y="21"/>
                </a:cxn>
                <a:cxn ang="0">
                  <a:pos x="73" y="34"/>
                </a:cxn>
                <a:cxn ang="0">
                  <a:pos x="73" y="42"/>
                </a:cxn>
                <a:cxn ang="0">
                  <a:pos x="68" y="53"/>
                </a:cxn>
                <a:cxn ang="0">
                  <a:pos x="60" y="63"/>
                </a:cxn>
                <a:cxn ang="0">
                  <a:pos x="45" y="67"/>
                </a:cxn>
                <a:cxn ang="0">
                  <a:pos x="37" y="69"/>
                </a:cxn>
                <a:cxn ang="0">
                  <a:pos x="21" y="66"/>
                </a:cxn>
                <a:cxn ang="0">
                  <a:pos x="10" y="58"/>
                </a:cxn>
                <a:cxn ang="0">
                  <a:pos x="2" y="46"/>
                </a:cxn>
                <a:cxn ang="0">
                  <a:pos x="0" y="34"/>
                </a:cxn>
                <a:cxn ang="0">
                  <a:pos x="0" y="27"/>
                </a:cxn>
                <a:cxn ang="0">
                  <a:pos x="5" y="16"/>
                </a:cxn>
                <a:cxn ang="0">
                  <a:pos x="15" y="6"/>
                </a:cxn>
                <a:cxn ang="0">
                  <a:pos x="28" y="1"/>
                </a:cxn>
                <a:cxn ang="0">
                  <a:pos x="37" y="0"/>
                </a:cxn>
                <a:cxn ang="0">
                  <a:pos x="37" y="61"/>
                </a:cxn>
                <a:cxn ang="0">
                  <a:pos x="49" y="59"/>
                </a:cxn>
                <a:cxn ang="0">
                  <a:pos x="57" y="53"/>
                </a:cxn>
                <a:cxn ang="0">
                  <a:pos x="62" y="45"/>
                </a:cxn>
                <a:cxn ang="0">
                  <a:pos x="65" y="34"/>
                </a:cxn>
                <a:cxn ang="0">
                  <a:pos x="63" y="29"/>
                </a:cxn>
                <a:cxn ang="0">
                  <a:pos x="60" y="19"/>
                </a:cxn>
                <a:cxn ang="0">
                  <a:pos x="53" y="13"/>
                </a:cxn>
                <a:cxn ang="0">
                  <a:pos x="42" y="8"/>
                </a:cxn>
                <a:cxn ang="0">
                  <a:pos x="37" y="8"/>
                </a:cxn>
                <a:cxn ang="0">
                  <a:pos x="24" y="9"/>
                </a:cxn>
                <a:cxn ang="0">
                  <a:pos x="16" y="16"/>
                </a:cxn>
                <a:cxn ang="0">
                  <a:pos x="11" y="24"/>
                </a:cxn>
                <a:cxn ang="0">
                  <a:pos x="10" y="34"/>
                </a:cxn>
                <a:cxn ang="0">
                  <a:pos x="10" y="40"/>
                </a:cxn>
                <a:cxn ang="0">
                  <a:pos x="13" y="50"/>
                </a:cxn>
                <a:cxn ang="0">
                  <a:pos x="21" y="56"/>
                </a:cxn>
                <a:cxn ang="0">
                  <a:pos x="31" y="61"/>
                </a:cxn>
                <a:cxn ang="0">
                  <a:pos x="37" y="61"/>
                </a:cxn>
              </a:cxnLst>
              <a:rect l="0" t="0" r="r" b="b"/>
              <a:pathLst>
                <a:path w="73" h="69">
                  <a:moveTo>
                    <a:pt x="37" y="0"/>
                  </a:moveTo>
                  <a:lnTo>
                    <a:pt x="37" y="0"/>
                  </a:lnTo>
                  <a:lnTo>
                    <a:pt x="45" y="1"/>
                  </a:lnTo>
                  <a:lnTo>
                    <a:pt x="53" y="3"/>
                  </a:lnTo>
                  <a:lnTo>
                    <a:pt x="60" y="6"/>
                  </a:lnTo>
                  <a:lnTo>
                    <a:pt x="65" y="11"/>
                  </a:lnTo>
                  <a:lnTo>
                    <a:pt x="68" y="16"/>
                  </a:lnTo>
                  <a:lnTo>
                    <a:pt x="71" y="21"/>
                  </a:lnTo>
                  <a:lnTo>
                    <a:pt x="73" y="27"/>
                  </a:lnTo>
                  <a:lnTo>
                    <a:pt x="73" y="34"/>
                  </a:lnTo>
                  <a:lnTo>
                    <a:pt x="73" y="34"/>
                  </a:lnTo>
                  <a:lnTo>
                    <a:pt x="73" y="42"/>
                  </a:lnTo>
                  <a:lnTo>
                    <a:pt x="71" y="46"/>
                  </a:lnTo>
                  <a:lnTo>
                    <a:pt x="68" y="53"/>
                  </a:lnTo>
                  <a:lnTo>
                    <a:pt x="65" y="58"/>
                  </a:lnTo>
                  <a:lnTo>
                    <a:pt x="60" y="63"/>
                  </a:lnTo>
                  <a:lnTo>
                    <a:pt x="53" y="66"/>
                  </a:lnTo>
                  <a:lnTo>
                    <a:pt x="45" y="67"/>
                  </a:lnTo>
                  <a:lnTo>
                    <a:pt x="37" y="69"/>
                  </a:lnTo>
                  <a:lnTo>
                    <a:pt x="37" y="69"/>
                  </a:lnTo>
                  <a:lnTo>
                    <a:pt x="28" y="67"/>
                  </a:lnTo>
                  <a:lnTo>
                    <a:pt x="21" y="66"/>
                  </a:lnTo>
                  <a:lnTo>
                    <a:pt x="15" y="63"/>
                  </a:lnTo>
                  <a:lnTo>
                    <a:pt x="10" y="58"/>
                  </a:lnTo>
                  <a:lnTo>
                    <a:pt x="5" y="53"/>
                  </a:lnTo>
                  <a:lnTo>
                    <a:pt x="2" y="46"/>
                  </a:lnTo>
                  <a:lnTo>
                    <a:pt x="0" y="42"/>
                  </a:lnTo>
                  <a:lnTo>
                    <a:pt x="0" y="34"/>
                  </a:lnTo>
                  <a:lnTo>
                    <a:pt x="0" y="34"/>
                  </a:lnTo>
                  <a:lnTo>
                    <a:pt x="0" y="27"/>
                  </a:lnTo>
                  <a:lnTo>
                    <a:pt x="2" y="21"/>
                  </a:lnTo>
                  <a:lnTo>
                    <a:pt x="5" y="16"/>
                  </a:lnTo>
                  <a:lnTo>
                    <a:pt x="10" y="11"/>
                  </a:lnTo>
                  <a:lnTo>
                    <a:pt x="15" y="6"/>
                  </a:lnTo>
                  <a:lnTo>
                    <a:pt x="21" y="3"/>
                  </a:lnTo>
                  <a:lnTo>
                    <a:pt x="28" y="1"/>
                  </a:lnTo>
                  <a:lnTo>
                    <a:pt x="37" y="0"/>
                  </a:lnTo>
                  <a:lnTo>
                    <a:pt x="37" y="0"/>
                  </a:lnTo>
                  <a:close/>
                  <a:moveTo>
                    <a:pt x="37" y="61"/>
                  </a:moveTo>
                  <a:lnTo>
                    <a:pt x="37" y="61"/>
                  </a:lnTo>
                  <a:lnTo>
                    <a:pt x="42" y="61"/>
                  </a:lnTo>
                  <a:lnTo>
                    <a:pt x="49" y="59"/>
                  </a:lnTo>
                  <a:lnTo>
                    <a:pt x="53" y="56"/>
                  </a:lnTo>
                  <a:lnTo>
                    <a:pt x="57" y="53"/>
                  </a:lnTo>
                  <a:lnTo>
                    <a:pt x="60" y="50"/>
                  </a:lnTo>
                  <a:lnTo>
                    <a:pt x="62" y="45"/>
                  </a:lnTo>
                  <a:lnTo>
                    <a:pt x="63" y="40"/>
                  </a:lnTo>
                  <a:lnTo>
                    <a:pt x="65" y="34"/>
                  </a:lnTo>
                  <a:lnTo>
                    <a:pt x="65" y="34"/>
                  </a:lnTo>
                  <a:lnTo>
                    <a:pt x="63" y="29"/>
                  </a:lnTo>
                  <a:lnTo>
                    <a:pt x="62" y="24"/>
                  </a:lnTo>
                  <a:lnTo>
                    <a:pt x="60" y="19"/>
                  </a:lnTo>
                  <a:lnTo>
                    <a:pt x="57" y="16"/>
                  </a:lnTo>
                  <a:lnTo>
                    <a:pt x="53" y="13"/>
                  </a:lnTo>
                  <a:lnTo>
                    <a:pt x="49" y="9"/>
                  </a:lnTo>
                  <a:lnTo>
                    <a:pt x="42" y="8"/>
                  </a:lnTo>
                  <a:lnTo>
                    <a:pt x="37" y="8"/>
                  </a:lnTo>
                  <a:lnTo>
                    <a:pt x="37" y="8"/>
                  </a:lnTo>
                  <a:lnTo>
                    <a:pt x="31" y="8"/>
                  </a:lnTo>
                  <a:lnTo>
                    <a:pt x="24" y="9"/>
                  </a:lnTo>
                  <a:lnTo>
                    <a:pt x="21" y="13"/>
                  </a:lnTo>
                  <a:lnTo>
                    <a:pt x="16" y="16"/>
                  </a:lnTo>
                  <a:lnTo>
                    <a:pt x="13" y="19"/>
                  </a:lnTo>
                  <a:lnTo>
                    <a:pt x="11" y="24"/>
                  </a:lnTo>
                  <a:lnTo>
                    <a:pt x="10" y="29"/>
                  </a:lnTo>
                  <a:lnTo>
                    <a:pt x="10" y="34"/>
                  </a:lnTo>
                  <a:lnTo>
                    <a:pt x="10" y="34"/>
                  </a:lnTo>
                  <a:lnTo>
                    <a:pt x="10" y="40"/>
                  </a:lnTo>
                  <a:lnTo>
                    <a:pt x="11" y="45"/>
                  </a:lnTo>
                  <a:lnTo>
                    <a:pt x="13" y="50"/>
                  </a:lnTo>
                  <a:lnTo>
                    <a:pt x="16" y="53"/>
                  </a:lnTo>
                  <a:lnTo>
                    <a:pt x="21" y="56"/>
                  </a:lnTo>
                  <a:lnTo>
                    <a:pt x="24" y="59"/>
                  </a:lnTo>
                  <a:lnTo>
                    <a:pt x="31" y="61"/>
                  </a:lnTo>
                  <a:lnTo>
                    <a:pt x="37" y="61"/>
                  </a:lnTo>
                  <a:lnTo>
                    <a:pt x="37" y="61"/>
                  </a:lnTo>
                  <a:close/>
                </a:path>
              </a:pathLst>
            </a:custGeom>
            <a:solidFill>
              <a:schemeClr val="bg1"/>
            </a:solidFill>
            <a:ln w="9525">
              <a:noFill/>
              <a:round/>
              <a:headEnd/>
              <a:tailEnd/>
            </a:ln>
          </p:spPr>
          <p:txBody>
            <a:bodyPr/>
            <a:lstStyle/>
            <a:p>
              <a:pPr>
                <a:defRPr/>
              </a:pPr>
              <a:endParaRPr lang="en-US"/>
            </a:p>
          </p:txBody>
        </p:sp>
        <p:sp>
          <p:nvSpPr>
            <p:cNvPr id="40" name="Freeform 67"/>
            <p:cNvSpPr>
              <a:spLocks/>
            </p:cNvSpPr>
            <p:nvPr userDrawn="1"/>
          </p:nvSpPr>
          <p:spPr bwMode="black">
            <a:xfrm>
              <a:off x="5522" y="4100"/>
              <a:ext cx="31" cy="33"/>
            </a:xfrm>
            <a:custGeom>
              <a:avLst/>
              <a:gdLst/>
              <a:ahLst/>
              <a:cxnLst>
                <a:cxn ang="0">
                  <a:pos x="55" y="25"/>
                </a:cxn>
                <a:cxn ang="0">
                  <a:pos x="55" y="25"/>
                </a:cxn>
                <a:cxn ang="0">
                  <a:pos x="53" y="17"/>
                </a:cxn>
                <a:cxn ang="0">
                  <a:pos x="48" y="11"/>
                </a:cxn>
                <a:cxn ang="0">
                  <a:pos x="43" y="9"/>
                </a:cxn>
                <a:cxn ang="0">
                  <a:pos x="35" y="8"/>
                </a:cxn>
                <a:cxn ang="0">
                  <a:pos x="35" y="8"/>
                </a:cxn>
                <a:cxn ang="0">
                  <a:pos x="22" y="9"/>
                </a:cxn>
                <a:cxn ang="0">
                  <a:pos x="19" y="11"/>
                </a:cxn>
                <a:cxn ang="0">
                  <a:pos x="14" y="14"/>
                </a:cxn>
                <a:cxn ang="0">
                  <a:pos x="13" y="17"/>
                </a:cxn>
                <a:cxn ang="0">
                  <a:pos x="9" y="22"/>
                </a:cxn>
                <a:cxn ang="0">
                  <a:pos x="8" y="32"/>
                </a:cxn>
                <a:cxn ang="0">
                  <a:pos x="8" y="66"/>
                </a:cxn>
                <a:cxn ang="0">
                  <a:pos x="0" y="66"/>
                </a:cxn>
                <a:cxn ang="0">
                  <a:pos x="0" y="1"/>
                </a:cxn>
                <a:cxn ang="0">
                  <a:pos x="8" y="1"/>
                </a:cxn>
                <a:cxn ang="0">
                  <a:pos x="8" y="14"/>
                </a:cxn>
                <a:cxn ang="0">
                  <a:pos x="9" y="14"/>
                </a:cxn>
                <a:cxn ang="0">
                  <a:pos x="9" y="14"/>
                </a:cxn>
                <a:cxn ang="0">
                  <a:pos x="13" y="9"/>
                </a:cxn>
                <a:cxn ang="0">
                  <a:pos x="18" y="4"/>
                </a:cxn>
                <a:cxn ang="0">
                  <a:pos x="26" y="1"/>
                </a:cxn>
                <a:cxn ang="0">
                  <a:pos x="35" y="0"/>
                </a:cxn>
                <a:cxn ang="0">
                  <a:pos x="35" y="0"/>
                </a:cxn>
                <a:cxn ang="0">
                  <a:pos x="43" y="1"/>
                </a:cxn>
                <a:cxn ang="0">
                  <a:pos x="48" y="1"/>
                </a:cxn>
                <a:cxn ang="0">
                  <a:pos x="53" y="4"/>
                </a:cxn>
                <a:cxn ang="0">
                  <a:pos x="58" y="8"/>
                </a:cxn>
                <a:cxn ang="0">
                  <a:pos x="60" y="11"/>
                </a:cxn>
                <a:cxn ang="0">
                  <a:pos x="61" y="16"/>
                </a:cxn>
                <a:cxn ang="0">
                  <a:pos x="63" y="27"/>
                </a:cxn>
                <a:cxn ang="0">
                  <a:pos x="63" y="66"/>
                </a:cxn>
                <a:cxn ang="0">
                  <a:pos x="55" y="66"/>
                </a:cxn>
                <a:cxn ang="0">
                  <a:pos x="55" y="25"/>
                </a:cxn>
              </a:cxnLst>
              <a:rect l="0" t="0" r="r" b="b"/>
              <a:pathLst>
                <a:path w="63" h="66">
                  <a:moveTo>
                    <a:pt x="55" y="25"/>
                  </a:moveTo>
                  <a:lnTo>
                    <a:pt x="55" y="25"/>
                  </a:lnTo>
                  <a:lnTo>
                    <a:pt x="53" y="17"/>
                  </a:lnTo>
                  <a:lnTo>
                    <a:pt x="48" y="11"/>
                  </a:lnTo>
                  <a:lnTo>
                    <a:pt x="43" y="9"/>
                  </a:lnTo>
                  <a:lnTo>
                    <a:pt x="35" y="8"/>
                  </a:lnTo>
                  <a:lnTo>
                    <a:pt x="35" y="8"/>
                  </a:lnTo>
                  <a:lnTo>
                    <a:pt x="22" y="9"/>
                  </a:lnTo>
                  <a:lnTo>
                    <a:pt x="19" y="11"/>
                  </a:lnTo>
                  <a:lnTo>
                    <a:pt x="14" y="14"/>
                  </a:lnTo>
                  <a:lnTo>
                    <a:pt x="13" y="17"/>
                  </a:lnTo>
                  <a:lnTo>
                    <a:pt x="9" y="22"/>
                  </a:lnTo>
                  <a:lnTo>
                    <a:pt x="8" y="32"/>
                  </a:lnTo>
                  <a:lnTo>
                    <a:pt x="8" y="66"/>
                  </a:lnTo>
                  <a:lnTo>
                    <a:pt x="0" y="66"/>
                  </a:lnTo>
                  <a:lnTo>
                    <a:pt x="0" y="1"/>
                  </a:lnTo>
                  <a:lnTo>
                    <a:pt x="8" y="1"/>
                  </a:lnTo>
                  <a:lnTo>
                    <a:pt x="8" y="14"/>
                  </a:lnTo>
                  <a:lnTo>
                    <a:pt x="9" y="14"/>
                  </a:lnTo>
                  <a:lnTo>
                    <a:pt x="9" y="14"/>
                  </a:lnTo>
                  <a:lnTo>
                    <a:pt x="13" y="9"/>
                  </a:lnTo>
                  <a:lnTo>
                    <a:pt x="18" y="4"/>
                  </a:lnTo>
                  <a:lnTo>
                    <a:pt x="26" y="1"/>
                  </a:lnTo>
                  <a:lnTo>
                    <a:pt x="35" y="0"/>
                  </a:lnTo>
                  <a:lnTo>
                    <a:pt x="35" y="0"/>
                  </a:lnTo>
                  <a:lnTo>
                    <a:pt x="43" y="1"/>
                  </a:lnTo>
                  <a:lnTo>
                    <a:pt x="48" y="1"/>
                  </a:lnTo>
                  <a:lnTo>
                    <a:pt x="53" y="4"/>
                  </a:lnTo>
                  <a:lnTo>
                    <a:pt x="58" y="8"/>
                  </a:lnTo>
                  <a:lnTo>
                    <a:pt x="60" y="11"/>
                  </a:lnTo>
                  <a:lnTo>
                    <a:pt x="61" y="16"/>
                  </a:lnTo>
                  <a:lnTo>
                    <a:pt x="63" y="27"/>
                  </a:lnTo>
                  <a:lnTo>
                    <a:pt x="63" y="66"/>
                  </a:lnTo>
                  <a:lnTo>
                    <a:pt x="55" y="66"/>
                  </a:lnTo>
                  <a:lnTo>
                    <a:pt x="55" y="25"/>
                  </a:lnTo>
                  <a:close/>
                </a:path>
              </a:pathLst>
            </a:custGeom>
            <a:solidFill>
              <a:schemeClr val="bg1"/>
            </a:solidFill>
            <a:ln w="9525">
              <a:noFill/>
              <a:round/>
              <a:headEnd/>
              <a:tailEnd/>
            </a:ln>
          </p:spPr>
          <p:txBody>
            <a:bodyPr/>
            <a:lstStyle/>
            <a:p>
              <a:pPr>
                <a:defRPr/>
              </a:pPr>
              <a:endParaRPr lang="en-US"/>
            </a:p>
          </p:txBody>
        </p:sp>
      </p:grpSp>
      <p:pic>
        <p:nvPicPr>
          <p:cNvPr id="41" name="Picture 27" descr="ACPA_VERSITILITY_AD_3L"/>
          <p:cNvPicPr>
            <a:picLocks noChangeAspect="1" noChangeArrowheads="1"/>
          </p:cNvPicPr>
          <p:nvPr userDrawn="1"/>
        </p:nvPicPr>
        <p:blipFill>
          <a:blip r:embed="rId3" cstate="print"/>
          <a:srcRect r="42857"/>
          <a:stretch>
            <a:fillRect/>
          </a:stretch>
        </p:blipFill>
        <p:spPr bwMode="auto">
          <a:xfrm>
            <a:off x="0" y="4395788"/>
            <a:ext cx="1828800" cy="2462212"/>
          </a:xfrm>
          <a:prstGeom prst="rect">
            <a:avLst/>
          </a:prstGeom>
          <a:noFill/>
          <a:ln w="9525">
            <a:noFill/>
            <a:miter lim="800000"/>
            <a:headEnd/>
            <a:tailEnd/>
          </a:ln>
        </p:spPr>
      </p:pic>
      <p:pic>
        <p:nvPicPr>
          <p:cNvPr id="42" name="Picture 28" descr="ACPA_DURABILITY_AD_1L"/>
          <p:cNvPicPr>
            <a:picLocks noChangeAspect="1" noChangeArrowheads="1"/>
          </p:cNvPicPr>
          <p:nvPr userDrawn="1"/>
        </p:nvPicPr>
        <p:blipFill>
          <a:blip r:embed="rId4" cstate="print"/>
          <a:srcRect r="17241"/>
          <a:stretch>
            <a:fillRect/>
          </a:stretch>
        </p:blipFill>
        <p:spPr bwMode="auto">
          <a:xfrm>
            <a:off x="0" y="0"/>
            <a:ext cx="1828800" cy="2209800"/>
          </a:xfrm>
          <a:prstGeom prst="rect">
            <a:avLst/>
          </a:prstGeom>
          <a:noFill/>
          <a:ln w="9525">
            <a:noFill/>
            <a:miter lim="800000"/>
            <a:headEnd/>
            <a:tailEnd/>
          </a:ln>
        </p:spPr>
      </p:pic>
      <p:sp>
        <p:nvSpPr>
          <p:cNvPr id="43" name="Line 21"/>
          <p:cNvSpPr>
            <a:spLocks noChangeShapeType="1"/>
          </p:cNvSpPr>
          <p:nvPr userDrawn="1"/>
        </p:nvSpPr>
        <p:spPr bwMode="white">
          <a:xfrm>
            <a:off x="0" y="4419600"/>
            <a:ext cx="1905000" cy="0"/>
          </a:xfrm>
          <a:prstGeom prst="line">
            <a:avLst/>
          </a:prstGeom>
          <a:noFill/>
          <a:ln w="50800">
            <a:solidFill>
              <a:schemeClr val="bg1"/>
            </a:solidFill>
            <a:round/>
            <a:headEnd/>
            <a:tailEnd/>
          </a:ln>
          <a:effectLst/>
        </p:spPr>
        <p:txBody>
          <a:bodyPr wrap="none" anchor="ctr"/>
          <a:lstStyle/>
          <a:p>
            <a:pPr>
              <a:defRPr/>
            </a:pPr>
            <a:endParaRPr lang="en-US"/>
          </a:p>
        </p:txBody>
      </p:sp>
      <p:sp>
        <p:nvSpPr>
          <p:cNvPr id="44" name="Line 22"/>
          <p:cNvSpPr>
            <a:spLocks noChangeShapeType="1"/>
          </p:cNvSpPr>
          <p:nvPr userDrawn="1"/>
        </p:nvSpPr>
        <p:spPr bwMode="white">
          <a:xfrm>
            <a:off x="0" y="2209800"/>
            <a:ext cx="1905000" cy="0"/>
          </a:xfrm>
          <a:prstGeom prst="line">
            <a:avLst/>
          </a:prstGeom>
          <a:noFill/>
          <a:ln w="50800">
            <a:solidFill>
              <a:schemeClr val="bg1"/>
            </a:solidFill>
            <a:round/>
            <a:headEnd/>
            <a:tailEnd/>
          </a:ln>
          <a:effectLst/>
        </p:spPr>
        <p:txBody>
          <a:bodyPr wrap="none" anchor="ctr"/>
          <a:lstStyle/>
          <a:p>
            <a:pPr>
              <a:defRPr/>
            </a:pPr>
            <a:endParaRPr lang="en-US"/>
          </a:p>
        </p:txBody>
      </p:sp>
      <p:sp>
        <p:nvSpPr>
          <p:cNvPr id="45" name="Freeform 69"/>
          <p:cNvSpPr>
            <a:spLocks/>
          </p:cNvSpPr>
          <p:nvPr userDrawn="1"/>
        </p:nvSpPr>
        <p:spPr bwMode="white">
          <a:xfrm>
            <a:off x="1203325" y="-4763"/>
            <a:ext cx="1563688" cy="6870701"/>
          </a:xfrm>
          <a:custGeom>
            <a:avLst/>
            <a:gdLst/>
            <a:ahLst/>
            <a:cxnLst>
              <a:cxn ang="0">
                <a:pos x="16" y="4328"/>
              </a:cxn>
              <a:cxn ang="0">
                <a:pos x="624" y="4328"/>
              </a:cxn>
              <a:cxn ang="0">
                <a:pos x="979" y="2122"/>
              </a:cxn>
              <a:cxn ang="0">
                <a:pos x="589" y="3"/>
              </a:cxn>
              <a:cxn ang="0">
                <a:pos x="0" y="1"/>
              </a:cxn>
              <a:cxn ang="0">
                <a:pos x="294" y="2160"/>
              </a:cxn>
              <a:cxn ang="0">
                <a:pos x="16" y="4328"/>
              </a:cxn>
            </a:cxnLst>
            <a:rect l="0" t="0" r="r" b="b"/>
            <a:pathLst>
              <a:path w="985" h="4328">
                <a:moveTo>
                  <a:pt x="16" y="4328"/>
                </a:moveTo>
                <a:lnTo>
                  <a:pt x="624" y="4328"/>
                </a:lnTo>
                <a:cubicBezTo>
                  <a:pt x="784" y="3960"/>
                  <a:pt x="985" y="2843"/>
                  <a:pt x="979" y="2122"/>
                </a:cubicBezTo>
                <a:cubicBezTo>
                  <a:pt x="923" y="932"/>
                  <a:pt x="750" y="349"/>
                  <a:pt x="589" y="3"/>
                </a:cubicBezTo>
                <a:cubicBezTo>
                  <a:pt x="591" y="0"/>
                  <a:pt x="0" y="3"/>
                  <a:pt x="0" y="1"/>
                </a:cubicBezTo>
                <a:cubicBezTo>
                  <a:pt x="63" y="366"/>
                  <a:pt x="275" y="1177"/>
                  <a:pt x="294" y="2160"/>
                </a:cubicBezTo>
                <a:cubicBezTo>
                  <a:pt x="266" y="3294"/>
                  <a:pt x="16" y="4328"/>
                  <a:pt x="16" y="4328"/>
                </a:cubicBezTo>
                <a:close/>
              </a:path>
            </a:pathLst>
          </a:custGeom>
          <a:solidFill>
            <a:srgbClr val="F08F49"/>
          </a:solidFill>
          <a:ln w="9525">
            <a:noFill/>
            <a:round/>
            <a:headEnd/>
            <a:tailEnd/>
          </a:ln>
          <a:effectLst/>
        </p:spPr>
        <p:txBody>
          <a:bodyPr/>
          <a:lstStyle/>
          <a:p>
            <a:pPr>
              <a:defRPr/>
            </a:pPr>
            <a:endParaRPr lang="en-US"/>
          </a:p>
        </p:txBody>
      </p:sp>
      <p:sp>
        <p:nvSpPr>
          <p:cNvPr id="8207" name="Rectangle 15"/>
          <p:cNvSpPr>
            <a:spLocks noGrp="1" noChangeArrowheads="1"/>
          </p:cNvSpPr>
          <p:nvPr>
            <p:ph type="ctrTitle" sz="quarter"/>
          </p:nvPr>
        </p:nvSpPr>
        <p:spPr>
          <a:xfrm>
            <a:off x="1828800" y="1141413"/>
            <a:ext cx="7315200" cy="1470025"/>
          </a:xfrm>
        </p:spPr>
        <p:txBody>
          <a:bodyPr anchor="t"/>
          <a:lstStyle>
            <a:lvl1pPr>
              <a:defRPr sz="4800">
                <a:solidFill>
                  <a:schemeClr val="bg1"/>
                </a:solidFill>
              </a:defRPr>
            </a:lvl1pPr>
          </a:lstStyle>
          <a:p>
            <a:r>
              <a:rPr lang="en-US"/>
              <a:t>Click to edit Master title style</a:t>
            </a:r>
          </a:p>
        </p:txBody>
      </p:sp>
      <p:sp>
        <p:nvSpPr>
          <p:cNvPr id="8209" name="Rectangle 17"/>
          <p:cNvSpPr>
            <a:spLocks noGrp="1" noChangeArrowheads="1"/>
          </p:cNvSpPr>
          <p:nvPr>
            <p:ph type="subTitle" sz="quarter" idx="1"/>
          </p:nvPr>
        </p:nvSpPr>
        <p:spPr>
          <a:xfrm>
            <a:off x="1828800" y="757238"/>
            <a:ext cx="7315200" cy="385762"/>
          </a:xfrm>
        </p:spPr>
        <p:txBody>
          <a:bodyPr/>
          <a:lstStyle>
            <a:lvl1pPr marL="0" indent="0">
              <a:buFontTx/>
              <a:buNone/>
              <a:defRPr sz="2000"/>
            </a:lvl1pPr>
          </a:lstStyle>
          <a:p>
            <a:r>
              <a:rPr lang="en-US"/>
              <a:t>Click to edit Master subtitle style</a:t>
            </a:r>
          </a:p>
        </p:txBody>
      </p:sp>
      <p:sp>
        <p:nvSpPr>
          <p:cNvPr id="46" name="Rectangle 23"/>
          <p:cNvSpPr>
            <a:spLocks noGrp="1" noChangeArrowheads="1"/>
          </p:cNvSpPr>
          <p:nvPr>
            <p:ph type="ftr" sz="quarter" idx="10"/>
          </p:nvPr>
        </p:nvSpPr>
        <p:spPr/>
        <p:txBody>
          <a:bodyPr/>
          <a:lstStyle>
            <a:lvl1pPr>
              <a:defRPr>
                <a:solidFill>
                  <a:schemeClr val="bg1"/>
                </a:solidFill>
              </a:defRPr>
            </a:lvl1pPr>
          </a:lstStyle>
          <a:p>
            <a:pPr>
              <a:defRPr/>
            </a:pPr>
            <a:r>
              <a:rPr lang="en-US"/>
              <a:t>www.concrete-pipe.org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15200" y="1141413"/>
            <a:ext cx="1828800" cy="4984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1141413"/>
            <a:ext cx="5334000" cy="4984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141413"/>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8800" y="2514600"/>
            <a:ext cx="3581400" cy="361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2514600"/>
            <a:ext cx="3581400" cy="361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extLst>
      <p:ext uri="{BB962C8B-B14F-4D97-AF65-F5344CB8AC3E}">
        <p14:creationId xmlns:p14="http://schemas.microsoft.com/office/powerpoint/2010/main" val="295849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3152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828800" y="1600200"/>
            <a:ext cx="7315200" cy="3611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315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2514600"/>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2514600"/>
            <a:ext cx="3581400" cy="3611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1"/>
          <p:cNvSpPr>
            <a:spLocks noGrp="1" noChangeArrowheads="1"/>
          </p:cNvSpPr>
          <p:nvPr>
            <p:ph type="ftr" sz="quarter" idx="10"/>
          </p:nvPr>
        </p:nvSpPr>
        <p:spPr>
          <a:ln/>
        </p:spPr>
        <p:txBody>
          <a:bodyPr/>
          <a:lstStyle>
            <a:lvl1pPr>
              <a:defRPr/>
            </a:lvl1pPr>
          </a:lstStyle>
          <a:p>
            <a:pPr>
              <a:defRPr/>
            </a:pPr>
            <a:r>
              <a:rPr lang="en-US"/>
              <a:t>www.concrete-pipe.org</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0" descr="Copy of ACPA_CP_INSTALL_1H"/>
          <p:cNvPicPr>
            <a:picLocks noChangeAspect="1" noChangeArrowheads="1"/>
          </p:cNvPicPr>
          <p:nvPr userDrawn="1"/>
        </p:nvPicPr>
        <p:blipFill>
          <a:blip r:embed="rId14" cstate="print"/>
          <a:srcRect/>
          <a:stretch>
            <a:fillRect/>
          </a:stretch>
        </p:blipFill>
        <p:spPr bwMode="auto">
          <a:xfrm>
            <a:off x="0" y="0"/>
            <a:ext cx="1828800" cy="5241925"/>
          </a:xfrm>
          <a:prstGeom prst="rect">
            <a:avLst/>
          </a:prstGeom>
          <a:noFill/>
          <a:ln w="9525">
            <a:noFill/>
            <a:miter lim="800000"/>
            <a:headEnd/>
            <a:tailEnd/>
          </a:ln>
        </p:spPr>
      </p:pic>
      <p:sp>
        <p:nvSpPr>
          <p:cNvPr id="1049" name="Rectangle 25"/>
          <p:cNvSpPr>
            <a:spLocks noChangeArrowheads="1"/>
          </p:cNvSpPr>
          <p:nvPr userDrawn="1"/>
        </p:nvSpPr>
        <p:spPr bwMode="ltGray">
          <a:xfrm>
            <a:off x="0" y="5257800"/>
            <a:ext cx="1828800" cy="1600200"/>
          </a:xfrm>
          <a:prstGeom prst="rect">
            <a:avLst/>
          </a:prstGeom>
          <a:solidFill>
            <a:srgbClr val="F08F49"/>
          </a:solidFill>
          <a:ln w="9525">
            <a:noFill/>
            <a:miter lim="800000"/>
            <a:headEnd/>
            <a:tailEnd/>
          </a:ln>
          <a:effectLst/>
        </p:spPr>
        <p:txBody>
          <a:bodyPr wrap="none" anchor="ctr"/>
          <a:lstStyle/>
          <a:p>
            <a:pPr>
              <a:defRPr/>
            </a:pPr>
            <a:endParaRPr lang="en-US"/>
          </a:p>
        </p:txBody>
      </p:sp>
      <p:sp>
        <p:nvSpPr>
          <p:cNvPr id="1039" name="Line 15"/>
          <p:cNvSpPr>
            <a:spLocks noChangeShapeType="1"/>
          </p:cNvSpPr>
          <p:nvPr/>
        </p:nvSpPr>
        <p:spPr bwMode="white">
          <a:xfrm>
            <a:off x="0" y="5257800"/>
            <a:ext cx="1628775" cy="0"/>
          </a:xfrm>
          <a:prstGeom prst="line">
            <a:avLst/>
          </a:prstGeom>
          <a:noFill/>
          <a:ln w="50800">
            <a:solidFill>
              <a:schemeClr val="bg1"/>
            </a:solidFill>
            <a:round/>
            <a:headEnd/>
            <a:tailEnd/>
          </a:ln>
          <a:effectLst/>
        </p:spPr>
        <p:txBody>
          <a:bodyPr wrap="none" anchor="ctr"/>
          <a:lstStyle/>
          <a:p>
            <a:pPr>
              <a:defRPr/>
            </a:pPr>
            <a:endParaRPr lang="en-US"/>
          </a:p>
        </p:txBody>
      </p:sp>
      <p:sp>
        <p:nvSpPr>
          <p:cNvPr id="1063" name="Freeform 39"/>
          <p:cNvSpPr>
            <a:spLocks/>
          </p:cNvSpPr>
          <p:nvPr userDrawn="1"/>
        </p:nvSpPr>
        <p:spPr bwMode="white">
          <a:xfrm>
            <a:off x="1214438" y="0"/>
            <a:ext cx="1549400" cy="6865938"/>
          </a:xfrm>
          <a:custGeom>
            <a:avLst/>
            <a:gdLst/>
            <a:ahLst/>
            <a:cxnLst>
              <a:cxn ang="0">
                <a:pos x="3" y="4325"/>
              </a:cxn>
              <a:cxn ang="0">
                <a:pos x="615" y="4325"/>
              </a:cxn>
              <a:cxn ang="0">
                <a:pos x="972" y="2113"/>
              </a:cxn>
              <a:cxn ang="0">
                <a:pos x="591" y="2"/>
              </a:cxn>
              <a:cxn ang="0">
                <a:pos x="0" y="2"/>
              </a:cxn>
              <a:cxn ang="0">
                <a:pos x="283" y="2151"/>
              </a:cxn>
              <a:cxn ang="0">
                <a:pos x="3" y="4325"/>
              </a:cxn>
            </a:cxnLst>
            <a:rect l="0" t="0" r="r" b="b"/>
            <a:pathLst>
              <a:path w="976" h="4325">
                <a:moveTo>
                  <a:pt x="3" y="4325"/>
                </a:moveTo>
                <a:lnTo>
                  <a:pt x="615" y="4325"/>
                </a:lnTo>
                <a:cubicBezTo>
                  <a:pt x="776" y="3956"/>
                  <a:pt x="976" y="2833"/>
                  <a:pt x="972" y="2113"/>
                </a:cubicBezTo>
                <a:cubicBezTo>
                  <a:pt x="916" y="920"/>
                  <a:pt x="753" y="349"/>
                  <a:pt x="591" y="2"/>
                </a:cubicBezTo>
                <a:cubicBezTo>
                  <a:pt x="578" y="0"/>
                  <a:pt x="3" y="1"/>
                  <a:pt x="0" y="2"/>
                </a:cubicBezTo>
                <a:cubicBezTo>
                  <a:pt x="63" y="368"/>
                  <a:pt x="264" y="1165"/>
                  <a:pt x="283" y="2151"/>
                </a:cubicBezTo>
                <a:cubicBezTo>
                  <a:pt x="255" y="3288"/>
                  <a:pt x="3" y="4325"/>
                  <a:pt x="3" y="4325"/>
                </a:cubicBezTo>
                <a:close/>
              </a:path>
            </a:pathLst>
          </a:custGeom>
          <a:solidFill>
            <a:schemeClr val="bg1"/>
          </a:solidFill>
          <a:ln w="9525">
            <a:noFill/>
            <a:round/>
            <a:headEnd/>
            <a:tailEnd/>
          </a:ln>
          <a:effectLst/>
        </p:spPr>
        <p:txBody>
          <a:bodyPr/>
          <a:lstStyle/>
          <a:p>
            <a:pPr>
              <a:defRPr/>
            </a:pPr>
            <a:endParaRPr lang="en-US"/>
          </a:p>
        </p:txBody>
      </p:sp>
      <p:sp>
        <p:nvSpPr>
          <p:cNvPr id="1030" name="Rectangle 28"/>
          <p:cNvSpPr>
            <a:spLocks noGrp="1" noChangeArrowheads="1"/>
          </p:cNvSpPr>
          <p:nvPr>
            <p:ph type="title"/>
          </p:nvPr>
        </p:nvSpPr>
        <p:spPr bwMode="auto">
          <a:xfrm>
            <a:off x="1828800" y="1141413"/>
            <a:ext cx="73152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1" name="Rectangle 29"/>
          <p:cNvSpPr>
            <a:spLocks noGrp="1" noChangeArrowheads="1"/>
          </p:cNvSpPr>
          <p:nvPr>
            <p:ph type="body" idx="1"/>
          </p:nvPr>
        </p:nvSpPr>
        <p:spPr bwMode="auto">
          <a:xfrm>
            <a:off x="1828800" y="2514600"/>
            <a:ext cx="7315200" cy="3611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 name="Rectangle 31"/>
          <p:cNvSpPr>
            <a:spLocks noGrp="1" noChangeArrowheads="1"/>
          </p:cNvSpPr>
          <p:nvPr>
            <p:ph type="ftr" sz="quarter" idx="3"/>
          </p:nvPr>
        </p:nvSpPr>
        <p:spPr bwMode="auto">
          <a:xfrm>
            <a:off x="1828800" y="638016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08F49"/>
                </a:solidFill>
              </a:defRPr>
            </a:lvl1pPr>
          </a:lstStyle>
          <a:p>
            <a:pPr>
              <a:defRPr/>
            </a:pPr>
            <a:r>
              <a:rPr lang="en-US"/>
              <a:t>www.concrete-pipe.org</a:t>
            </a:r>
          </a:p>
        </p:txBody>
      </p:sp>
      <p:pic>
        <p:nvPicPr>
          <p:cNvPr id="1033" name="Picture 33" descr="ACPA Horiz LOGO gray"/>
          <p:cNvPicPr>
            <a:picLocks noChangeAspect="1" noChangeArrowheads="1"/>
          </p:cNvPicPr>
          <p:nvPr userDrawn="1"/>
        </p:nvPicPr>
        <p:blipFill>
          <a:blip r:embed="rId15" cstate="print"/>
          <a:srcRect/>
          <a:stretch>
            <a:fillRect/>
          </a:stretch>
        </p:blipFill>
        <p:spPr bwMode="auto">
          <a:xfrm>
            <a:off x="6869113" y="6156325"/>
            <a:ext cx="1949450" cy="423863"/>
          </a:xfrm>
          <a:prstGeom prst="rect">
            <a:avLst/>
          </a:prstGeom>
          <a:noFill/>
          <a:ln w="9525">
            <a:noFill/>
            <a:miter lim="800000"/>
            <a:headEnd/>
            <a:tailEnd/>
          </a:ln>
        </p:spPr>
      </p:pic>
      <p:sp>
        <p:nvSpPr>
          <p:cNvPr id="1061" name="Rectangle 37"/>
          <p:cNvSpPr>
            <a:spLocks noChangeArrowheads="1"/>
          </p:cNvSpPr>
          <p:nvPr userDrawn="1"/>
        </p:nvSpPr>
        <p:spPr bwMode="auto">
          <a:xfrm>
            <a:off x="6858000" y="152400"/>
            <a:ext cx="2133600" cy="476250"/>
          </a:xfrm>
          <a:prstGeom prst="rect">
            <a:avLst/>
          </a:prstGeom>
          <a:noFill/>
          <a:ln w="9525">
            <a:noFill/>
            <a:miter lim="800000"/>
            <a:headEnd/>
            <a:tailEnd/>
          </a:ln>
          <a:effectLst/>
        </p:spPr>
        <p:txBody>
          <a:bodyPr/>
          <a:lstStyle/>
          <a:p>
            <a:pPr algn="r">
              <a:defRPr/>
            </a:pPr>
            <a:fld id="{2DD5D3E6-983E-489D-B99A-517198D528C1}" type="slidenum">
              <a:rPr lang="en-US" sz="1200"/>
              <a:pPr algn="r">
                <a:defRPr/>
              </a:pPr>
              <a:t>‹#›</a:t>
            </a:fld>
            <a:endParaRPr lang="en-US" sz="1200"/>
          </a:p>
        </p:txBody>
      </p:sp>
    </p:spTree>
  </p:cSld>
  <p:clrMap bg1="lt1" tx1="dk1" bg2="lt2" tx2="dk2" accent1="accent1" accent2="accent2" accent3="accent3" accent4="accent4" accent5="accent5" accent6="accent6" hlink="hlink" folHlink="folHlink"/>
  <p:sldLayoutIdLst>
    <p:sldLayoutId id="2147483819"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820" r:id="rId12"/>
  </p:sldLayoutIdLst>
  <p:hf sldNum="0" hdr="0" dt="0"/>
  <p:txStyles>
    <p:titleStyle>
      <a:lvl1pPr algn="l" rtl="0" eaLnBrk="0" fontAlgn="base" hangingPunct="0">
        <a:spcBef>
          <a:spcPct val="0"/>
        </a:spcBef>
        <a:spcAft>
          <a:spcPct val="0"/>
        </a:spcAft>
        <a:defRPr sz="3600" b="1">
          <a:solidFill>
            <a:srgbClr val="F08F49"/>
          </a:solidFill>
          <a:latin typeface="+mj-lt"/>
          <a:ea typeface="+mj-ea"/>
          <a:cs typeface="+mj-cs"/>
        </a:defRPr>
      </a:lvl1pPr>
      <a:lvl2pPr algn="l" rtl="0" eaLnBrk="0" fontAlgn="base" hangingPunct="0">
        <a:spcBef>
          <a:spcPct val="0"/>
        </a:spcBef>
        <a:spcAft>
          <a:spcPct val="0"/>
        </a:spcAft>
        <a:defRPr sz="3600" b="1">
          <a:solidFill>
            <a:srgbClr val="F08F49"/>
          </a:solidFill>
          <a:latin typeface="Arial" charset="0"/>
        </a:defRPr>
      </a:lvl2pPr>
      <a:lvl3pPr algn="l" rtl="0" eaLnBrk="0" fontAlgn="base" hangingPunct="0">
        <a:spcBef>
          <a:spcPct val="0"/>
        </a:spcBef>
        <a:spcAft>
          <a:spcPct val="0"/>
        </a:spcAft>
        <a:defRPr sz="3600" b="1">
          <a:solidFill>
            <a:srgbClr val="F08F49"/>
          </a:solidFill>
          <a:latin typeface="Arial" charset="0"/>
        </a:defRPr>
      </a:lvl3pPr>
      <a:lvl4pPr algn="l" rtl="0" eaLnBrk="0" fontAlgn="base" hangingPunct="0">
        <a:spcBef>
          <a:spcPct val="0"/>
        </a:spcBef>
        <a:spcAft>
          <a:spcPct val="0"/>
        </a:spcAft>
        <a:defRPr sz="3600" b="1">
          <a:solidFill>
            <a:srgbClr val="F08F49"/>
          </a:solidFill>
          <a:latin typeface="Arial" charset="0"/>
        </a:defRPr>
      </a:lvl4pPr>
      <a:lvl5pPr algn="l" rtl="0" eaLnBrk="0" fontAlgn="base" hangingPunct="0">
        <a:spcBef>
          <a:spcPct val="0"/>
        </a:spcBef>
        <a:spcAft>
          <a:spcPct val="0"/>
        </a:spcAft>
        <a:defRPr sz="3600" b="1">
          <a:solidFill>
            <a:srgbClr val="F08F49"/>
          </a:solidFill>
          <a:latin typeface="Arial" charset="0"/>
        </a:defRPr>
      </a:lvl5pPr>
      <a:lvl6pPr marL="457200" algn="l" rtl="0" fontAlgn="base">
        <a:spcBef>
          <a:spcPct val="0"/>
        </a:spcBef>
        <a:spcAft>
          <a:spcPct val="0"/>
        </a:spcAft>
        <a:defRPr sz="3600" b="1">
          <a:solidFill>
            <a:srgbClr val="F08F49"/>
          </a:solidFill>
          <a:latin typeface="Arial" charset="0"/>
        </a:defRPr>
      </a:lvl6pPr>
      <a:lvl7pPr marL="914400" algn="l" rtl="0" fontAlgn="base">
        <a:spcBef>
          <a:spcPct val="0"/>
        </a:spcBef>
        <a:spcAft>
          <a:spcPct val="0"/>
        </a:spcAft>
        <a:defRPr sz="3600" b="1">
          <a:solidFill>
            <a:srgbClr val="F08F49"/>
          </a:solidFill>
          <a:latin typeface="Arial" charset="0"/>
        </a:defRPr>
      </a:lvl7pPr>
      <a:lvl8pPr marL="1371600" algn="l" rtl="0" fontAlgn="base">
        <a:spcBef>
          <a:spcPct val="0"/>
        </a:spcBef>
        <a:spcAft>
          <a:spcPct val="0"/>
        </a:spcAft>
        <a:defRPr sz="3600" b="1">
          <a:solidFill>
            <a:srgbClr val="F08F49"/>
          </a:solidFill>
          <a:latin typeface="Arial" charset="0"/>
        </a:defRPr>
      </a:lvl8pPr>
      <a:lvl9pPr marL="1828800" algn="l" rtl="0" fontAlgn="base">
        <a:spcBef>
          <a:spcPct val="0"/>
        </a:spcBef>
        <a:spcAft>
          <a:spcPct val="0"/>
        </a:spcAft>
        <a:defRPr sz="3600" b="1">
          <a:solidFill>
            <a:srgbClr val="F08F49"/>
          </a:solidFill>
          <a:latin typeface="Arial" charset="0"/>
        </a:defRPr>
      </a:lvl9pPr>
    </p:titleStyle>
    <p:bodyStyle>
      <a:lvl1pPr marL="342900" indent="-342900" algn="l" rtl="0" eaLnBrk="0" fontAlgn="base" hangingPunct="0">
        <a:lnSpc>
          <a:spcPct val="90000"/>
        </a:lnSpc>
        <a:spcBef>
          <a:spcPct val="0"/>
        </a:spcBef>
        <a:spcAft>
          <a:spcPct val="25000"/>
        </a:spcAft>
        <a:buChar char="•"/>
        <a:defRPr sz="3200">
          <a:solidFill>
            <a:schemeClr val="tx1"/>
          </a:solidFill>
          <a:latin typeface="+mn-lt"/>
          <a:ea typeface="+mn-ea"/>
          <a:cs typeface="+mn-cs"/>
        </a:defRPr>
      </a:lvl1pPr>
      <a:lvl2pPr marL="742950" indent="-285750" algn="l" rtl="0" eaLnBrk="0" fontAlgn="base" hangingPunct="0">
        <a:lnSpc>
          <a:spcPct val="90000"/>
        </a:lnSpc>
        <a:spcBef>
          <a:spcPct val="0"/>
        </a:spcBef>
        <a:spcAft>
          <a:spcPct val="25000"/>
        </a:spcAft>
        <a:buFont typeface="Wingdings" pitchFamily="2" charset="2"/>
        <a:buChar char="§"/>
        <a:defRPr sz="2800">
          <a:solidFill>
            <a:schemeClr val="tx1"/>
          </a:solidFill>
          <a:latin typeface="+mn-lt"/>
        </a:defRPr>
      </a:lvl2pPr>
      <a:lvl3pPr marL="1143000" indent="-228600" algn="l" rtl="0" eaLnBrk="0" fontAlgn="base" hangingPunct="0">
        <a:lnSpc>
          <a:spcPct val="90000"/>
        </a:lnSpc>
        <a:spcBef>
          <a:spcPct val="0"/>
        </a:spcBef>
        <a:spcAft>
          <a:spcPct val="25000"/>
        </a:spcAft>
        <a:buChar char="•"/>
        <a:defRPr sz="2400">
          <a:solidFill>
            <a:schemeClr val="tx1"/>
          </a:solidFill>
          <a:latin typeface="+mn-lt"/>
        </a:defRPr>
      </a:lvl3pPr>
      <a:lvl4pPr marL="1600200" indent="-228600" algn="l" rtl="0" eaLnBrk="0" fontAlgn="base" hangingPunct="0">
        <a:lnSpc>
          <a:spcPct val="90000"/>
        </a:lnSpc>
        <a:spcBef>
          <a:spcPct val="0"/>
        </a:spcBef>
        <a:spcAft>
          <a:spcPct val="25000"/>
        </a:spcAft>
        <a:buFont typeface="Wingdings" pitchFamily="2" charset="2"/>
        <a:buChar char="§"/>
        <a:defRPr sz="2000">
          <a:solidFill>
            <a:schemeClr val="tx1"/>
          </a:solidFill>
          <a:latin typeface="+mn-lt"/>
        </a:defRPr>
      </a:lvl4pPr>
      <a:lvl5pPr marL="2057400" indent="-228600" algn="l" rtl="0" eaLnBrk="0" fontAlgn="base" hangingPunct="0">
        <a:lnSpc>
          <a:spcPct val="90000"/>
        </a:lnSpc>
        <a:spcBef>
          <a:spcPct val="0"/>
        </a:spcBef>
        <a:spcAft>
          <a:spcPct val="25000"/>
        </a:spcAft>
        <a:buChar char="•"/>
        <a:defRPr sz="2000">
          <a:solidFill>
            <a:schemeClr val="tx1"/>
          </a:solidFill>
          <a:latin typeface="+mn-lt"/>
        </a:defRPr>
      </a:lvl5pPr>
      <a:lvl6pPr marL="2514600" indent="-228600" algn="l" rtl="0" fontAlgn="base">
        <a:lnSpc>
          <a:spcPct val="90000"/>
        </a:lnSpc>
        <a:spcBef>
          <a:spcPct val="0"/>
        </a:spcBef>
        <a:spcAft>
          <a:spcPct val="25000"/>
        </a:spcAft>
        <a:buChar char="•"/>
        <a:defRPr sz="2000">
          <a:solidFill>
            <a:schemeClr val="tx1"/>
          </a:solidFill>
          <a:latin typeface="+mn-lt"/>
        </a:defRPr>
      </a:lvl6pPr>
      <a:lvl7pPr marL="2971800" indent="-228600" algn="l" rtl="0" fontAlgn="base">
        <a:lnSpc>
          <a:spcPct val="90000"/>
        </a:lnSpc>
        <a:spcBef>
          <a:spcPct val="0"/>
        </a:spcBef>
        <a:spcAft>
          <a:spcPct val="25000"/>
        </a:spcAft>
        <a:buChar char="•"/>
        <a:defRPr sz="2000">
          <a:solidFill>
            <a:schemeClr val="tx1"/>
          </a:solidFill>
          <a:latin typeface="+mn-lt"/>
        </a:defRPr>
      </a:lvl7pPr>
      <a:lvl8pPr marL="3429000" indent="-228600" algn="l" rtl="0" fontAlgn="base">
        <a:lnSpc>
          <a:spcPct val="90000"/>
        </a:lnSpc>
        <a:spcBef>
          <a:spcPct val="0"/>
        </a:spcBef>
        <a:spcAft>
          <a:spcPct val="25000"/>
        </a:spcAft>
        <a:buChar char="•"/>
        <a:defRPr sz="2000">
          <a:solidFill>
            <a:schemeClr val="tx1"/>
          </a:solidFill>
          <a:latin typeface="+mn-lt"/>
        </a:defRPr>
      </a:lvl8pPr>
      <a:lvl9pPr marL="3886200" indent="-228600" algn="l" rtl="0" fontAlgn="base">
        <a:lnSpc>
          <a:spcPct val="90000"/>
        </a:lnSpc>
        <a:spcBef>
          <a:spcPct val="0"/>
        </a:spcBef>
        <a:spcAft>
          <a:spcPct val="25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Soil" TargetMode="External"/><Relationship Id="rId4" Type="http://schemas.openxmlformats.org/officeDocument/2006/relationships/hyperlink" Target="http://en.wikipedia.org/wiki/Aggregate" TargetMode="External"/><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Bulk_density" TargetMode="External"/><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6.xml"/><Relationship Id="rId5" Type="http://schemas.openxmlformats.org/officeDocument/2006/relationships/image" Target="../media/image59.png"/><Relationship Id="rId1" Type="http://schemas.microsoft.com/office/2007/relationships/media" Target="../media/media1.mp4"/><Relationship Id="rId2" Type="http://schemas.openxmlformats.org/officeDocument/2006/relationships/video" Target="../media/media1.mp4"/></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0.jpeg"/><Relationship Id="rId7"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1.emf"/><Relationship Id="rId6" Type="http://schemas.openxmlformats.org/officeDocument/2006/relationships/image" Target="../media/image12.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1676400" y="1141413"/>
            <a:ext cx="7315200" cy="1470025"/>
          </a:xfrm>
        </p:spPr>
        <p:txBody>
          <a:bodyPr/>
          <a:lstStyle/>
          <a:p>
            <a:pPr algn="ctr"/>
            <a:r>
              <a:rPr lang="en-US" dirty="0"/>
              <a:t>Embedment </a:t>
            </a:r>
            <a:r>
              <a:rPr lang="en-US" dirty="0" smtClean="0"/>
              <a:t>&amp; Backfill,</a:t>
            </a:r>
            <a:br>
              <a:rPr lang="en-US" dirty="0" smtClean="0"/>
            </a:br>
            <a:r>
              <a:rPr lang="en-US" dirty="0" smtClean="0"/>
              <a:t>the Final Chapter? </a:t>
            </a:r>
            <a:endParaRPr lang="en-US" dirty="0"/>
          </a:p>
        </p:txBody>
      </p:sp>
      <p:sp>
        <p:nvSpPr>
          <p:cNvPr id="6" name="Subtitle 5"/>
          <p:cNvSpPr>
            <a:spLocks noGrp="1"/>
          </p:cNvSpPr>
          <p:nvPr>
            <p:ph type="subTitle" sz="quarter" idx="1"/>
          </p:nvPr>
        </p:nvSpPr>
        <p:spPr>
          <a:xfrm>
            <a:off x="1676400" y="4648200"/>
            <a:ext cx="7315200" cy="385762"/>
          </a:xfrm>
        </p:spPr>
        <p:txBody>
          <a:bodyPr/>
          <a:lstStyle/>
          <a:p>
            <a:r>
              <a:rPr lang="en-US" dirty="0" smtClean="0"/>
              <a:t>Get it “perfect” the first time so there will not be a second time</a:t>
            </a:r>
            <a:endParaRPr lang="en-US" dirty="0"/>
          </a:p>
        </p:txBody>
      </p:sp>
      <p:sp>
        <p:nvSpPr>
          <p:cNvPr id="5124" name="Rectangle 23"/>
          <p:cNvSpPr>
            <a:spLocks noGrp="1" noChangeArrowheads="1"/>
          </p:cNvSpPr>
          <p:nvPr>
            <p:ph type="ftr" sz="quarter" idx="10"/>
          </p:nvPr>
        </p:nvSpPr>
        <p:spPr>
          <a:noFill/>
        </p:spPr>
        <p:txBody>
          <a:bodyPr/>
          <a:lstStyle/>
          <a:p>
            <a:r>
              <a:rPr lang="en-US" dirty="0" err="1" smtClean="0"/>
              <a:t>www.concretepipe.org</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safe4"/>
          <p:cNvPicPr>
            <a:picLocks noChangeAspect="1" noChangeArrowheads="1"/>
          </p:cNvPicPr>
          <p:nvPr/>
        </p:nvPicPr>
        <p:blipFill>
          <a:blip r:embed="rId3" cstate="print"/>
          <a:srcRect/>
          <a:stretch>
            <a:fillRect/>
          </a:stretch>
        </p:blipFill>
        <p:spPr bwMode="auto">
          <a:xfrm>
            <a:off x="1066800" y="0"/>
            <a:ext cx="7543800" cy="6856413"/>
          </a:xfrm>
          <a:prstGeom prst="rect">
            <a:avLst/>
          </a:prstGeom>
          <a:noFill/>
          <a:ln w="9525">
            <a:noFill/>
            <a:miter lim="800000"/>
            <a:headEnd/>
            <a:tailEnd/>
          </a:ln>
          <a:scene3d>
            <a:camera prst="orthographicFront"/>
            <a:lightRig rig="threePt" dir="t"/>
          </a:scene3d>
          <a:sp3d>
            <a:bevelT prst="angle"/>
          </a:sp3d>
        </p:spPr>
      </p:pic>
      <p:pic>
        <p:nvPicPr>
          <p:cNvPr id="3" name="Picture 4" descr="mktype2,3"/>
          <p:cNvPicPr>
            <a:picLocks noChangeAspect="1" noChangeArrowheads="1"/>
          </p:cNvPicPr>
          <p:nvPr/>
        </p:nvPicPr>
        <p:blipFill>
          <a:blip r:embed="rId4" cstate="print"/>
          <a:srcRect/>
          <a:stretch>
            <a:fillRect/>
          </a:stretch>
        </p:blipFill>
        <p:spPr>
          <a:xfrm>
            <a:off x="5029200" y="829729"/>
            <a:ext cx="3221038" cy="5196953"/>
          </a:xfrm>
          <a:prstGeom prst="rect">
            <a:avLst/>
          </a:prstGeom>
          <a:noFill/>
          <a:scene3d>
            <a:camera prst="orthographicFront"/>
            <a:lightRig rig="threePt" dir="t"/>
          </a:scene3d>
          <a:sp3d>
            <a:bevelT w="152400" h="50800" prst="softRound"/>
            <a:bevelB/>
          </a:sp3d>
        </p:spPr>
      </p:pic>
      <p:pic>
        <p:nvPicPr>
          <p:cNvPr id="4" name="Picture 7" descr="Man in Trench"/>
          <p:cNvPicPr>
            <a:picLocks noChangeAspect="1" noChangeArrowheads="1"/>
          </p:cNvPicPr>
          <p:nvPr/>
        </p:nvPicPr>
        <p:blipFill>
          <a:blip r:embed="rId5" cstate="print"/>
          <a:srcRect/>
          <a:stretch>
            <a:fillRect/>
          </a:stretch>
        </p:blipFill>
        <p:spPr bwMode="auto">
          <a:xfrm>
            <a:off x="685800" y="1828800"/>
            <a:ext cx="3919886" cy="3581400"/>
          </a:xfrm>
          <a:prstGeom prst="rect">
            <a:avLst/>
          </a:prstGeom>
          <a:noFill/>
          <a:ln w="9525">
            <a:noFill/>
            <a:miter lim="800000"/>
            <a:headEnd/>
            <a:tailEnd/>
          </a:ln>
          <a:scene3d>
            <a:camera prst="orthographicFront"/>
            <a:lightRig rig="threePt" dir="t"/>
          </a:scene3d>
          <a:sp3d>
            <a:bevelT w="165100" prst="coolSlant"/>
          </a:sp3d>
        </p:spPr>
      </p:pic>
      <p:sp>
        <p:nvSpPr>
          <p:cNvPr id="2" name="Rectangle 1"/>
          <p:cNvSpPr/>
          <p:nvPr/>
        </p:nvSpPr>
        <p:spPr>
          <a:xfrm>
            <a:off x="1415881" y="183398"/>
            <a:ext cx="2775119" cy="646331"/>
          </a:xfrm>
          <a:prstGeom prst="rect">
            <a:avLst/>
          </a:prstGeom>
        </p:spPr>
        <p:txBody>
          <a:bodyPr wrap="none">
            <a:spAutoFit/>
          </a:bodyPr>
          <a:lstStyle/>
          <a:p>
            <a:r>
              <a:rPr lang="en-US" sz="3600" b="1" dirty="0" smtClean="0">
                <a:solidFill>
                  <a:srgbClr val="F08F49"/>
                </a:solidFill>
              </a:rPr>
              <a:t>Laying Pipe</a:t>
            </a:r>
            <a:endParaRPr lang="en-US" sz="3600" b="1" dirty="0">
              <a:solidFill>
                <a:srgbClr val="F08F49"/>
              </a:solidFill>
            </a:endParaRPr>
          </a:p>
        </p:txBody>
      </p:sp>
    </p:spTree>
    <p:extLst>
      <p:ext uri="{BB962C8B-B14F-4D97-AF65-F5344CB8AC3E}">
        <p14:creationId xmlns:p14="http://schemas.microsoft.com/office/powerpoint/2010/main" val="88839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0"/>
            <a:ext cx="7315200" cy="762000"/>
          </a:xfrm>
        </p:spPr>
        <p:txBody>
          <a:bodyPr/>
          <a:lstStyle/>
          <a:p>
            <a:r>
              <a:rPr lang="en-US" dirty="0" smtClean="0"/>
              <a:t>Types of Joint Systems</a:t>
            </a:r>
            <a:endParaRPr lang="en-US" dirty="0"/>
          </a:p>
        </p:txBody>
      </p:sp>
      <p:graphicFrame>
        <p:nvGraphicFramePr>
          <p:cNvPr id="5" name="Content Placeholder 4"/>
          <p:cNvGraphicFramePr>
            <a:graphicFrameLocks noGrp="1"/>
          </p:cNvGraphicFramePr>
          <p:nvPr>
            <p:ph idx="1"/>
          </p:nvPr>
        </p:nvGraphicFramePr>
        <p:xfrm>
          <a:off x="1828800" y="871538"/>
          <a:ext cx="5257800" cy="5529261"/>
        </p:xfrm>
        <a:graphic>
          <a:graphicData uri="http://schemas.openxmlformats.org/drawingml/2006/table">
            <a:tbl>
              <a:tblPr/>
              <a:tblGrid>
                <a:gridCol w="2018147"/>
                <a:gridCol w="3239653"/>
              </a:tblGrid>
              <a:tr h="1238792">
                <a:tc>
                  <a:txBody>
                    <a:bodyPr/>
                    <a:lstStyle/>
                    <a:p>
                      <a:pPr marL="0" marR="0" algn="ctr">
                        <a:spcBef>
                          <a:spcPts val="0"/>
                        </a:spcBef>
                        <a:spcAft>
                          <a:spcPts val="0"/>
                        </a:spcAft>
                      </a:pPr>
                      <a:r>
                        <a:rPr lang="en-US" sz="1800" b="1" kern="1400" dirty="0" smtClean="0">
                          <a:solidFill>
                            <a:srgbClr val="000000"/>
                          </a:solidFill>
                          <a:latin typeface="Arial"/>
                          <a:ea typeface="Times New Roman"/>
                          <a:cs typeface="Times New Roman"/>
                        </a:rPr>
                        <a:t>Performance </a:t>
                      </a:r>
                      <a:r>
                        <a:rPr lang="en-US" sz="1800" b="1" kern="1400" dirty="0">
                          <a:solidFill>
                            <a:srgbClr val="000000"/>
                          </a:solidFill>
                          <a:latin typeface="Arial"/>
                          <a:ea typeface="Times New Roman"/>
                          <a:cs typeface="Times New Roman"/>
                        </a:rPr>
                        <a:t>Type</a:t>
                      </a:r>
                      <a:endParaRPr lang="en-US" sz="1800" kern="1400" dirty="0">
                        <a:solidFill>
                          <a:srgbClr val="000000"/>
                        </a:solidFill>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kern="1400" dirty="0" smtClean="0">
                          <a:solidFill>
                            <a:srgbClr val="000000"/>
                          </a:solidFill>
                          <a:latin typeface="Arial"/>
                          <a:ea typeface="Times New Roman"/>
                          <a:cs typeface="Times New Roman"/>
                        </a:rPr>
                        <a:t>Sealant</a:t>
                      </a:r>
                      <a:endParaRPr lang="en-US" sz="1800" kern="1400" dirty="0">
                        <a:solidFill>
                          <a:srgbClr val="000000"/>
                        </a:solidFill>
                        <a:latin typeface="Times New Roman"/>
                        <a:ea typeface="Times New Roman"/>
                        <a:cs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r h="1640832">
                <a:tc>
                  <a:txBody>
                    <a:bodyPr/>
                    <a:lstStyle/>
                    <a:p>
                      <a:pPr marL="0" marR="0">
                        <a:spcBef>
                          <a:spcPts val="0"/>
                        </a:spcBef>
                        <a:spcAft>
                          <a:spcPts val="0"/>
                        </a:spcAft>
                      </a:pPr>
                      <a:endParaRPr lang="en-US" sz="1800" kern="1400">
                        <a:solidFill>
                          <a:srgbClr val="000000"/>
                        </a:solidFill>
                        <a:latin typeface="Arial"/>
                        <a:ea typeface="Times New Roman"/>
                        <a:cs typeface="Times New Roman"/>
                      </a:endParaRPr>
                    </a:p>
                    <a:p>
                      <a:pPr marL="0" marR="0">
                        <a:spcBef>
                          <a:spcPts val="0"/>
                        </a:spcBef>
                        <a:spcAft>
                          <a:spcPts val="0"/>
                        </a:spcAft>
                      </a:pPr>
                      <a:r>
                        <a:rPr lang="en-US" sz="1800" kern="1400">
                          <a:solidFill>
                            <a:srgbClr val="000000"/>
                          </a:solidFill>
                          <a:latin typeface="Arial"/>
                          <a:ea typeface="Times New Roman"/>
                          <a:cs typeface="Times New Roman"/>
                        </a:rPr>
                        <a:t>Soil Tight</a:t>
                      </a:r>
                      <a:endParaRPr lang="en-US" sz="1800" kern="14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800" kern="1400" dirty="0">
                        <a:solidFill>
                          <a:srgbClr val="000000"/>
                        </a:solidFill>
                        <a:latin typeface="Arial"/>
                        <a:ea typeface="Times New Roman"/>
                        <a:cs typeface="Times New Roman"/>
                      </a:endParaRPr>
                    </a:p>
                    <a:p>
                      <a:pPr marL="0" marR="0">
                        <a:spcBef>
                          <a:spcPts val="0"/>
                        </a:spcBef>
                        <a:spcAft>
                          <a:spcPts val="0"/>
                        </a:spcAft>
                      </a:pPr>
                      <a:r>
                        <a:rPr lang="en-US" sz="1800" kern="1400" dirty="0">
                          <a:solidFill>
                            <a:srgbClr val="000000"/>
                          </a:solidFill>
                          <a:latin typeface="Arial"/>
                          <a:ea typeface="Times New Roman"/>
                          <a:cs typeface="Times New Roman"/>
                        </a:rPr>
                        <a:t>Mastic filler</a:t>
                      </a:r>
                      <a:endParaRPr lang="en-US" sz="1800" kern="1400" dirty="0">
                        <a:solidFill>
                          <a:srgbClr val="000000"/>
                        </a:solidFill>
                        <a:latin typeface="Times New Roman"/>
                        <a:ea typeface="Times New Roman"/>
                        <a:cs typeface="Times New Roman"/>
                      </a:endParaRPr>
                    </a:p>
                    <a:p>
                      <a:pPr marL="0" marR="0">
                        <a:spcBef>
                          <a:spcPts val="0"/>
                        </a:spcBef>
                        <a:spcAft>
                          <a:spcPts val="0"/>
                        </a:spcAft>
                      </a:pPr>
                      <a:r>
                        <a:rPr lang="en-US" sz="1800" kern="1400" dirty="0">
                          <a:solidFill>
                            <a:srgbClr val="000000"/>
                          </a:solidFill>
                          <a:latin typeface="Arial"/>
                          <a:ea typeface="Times New Roman"/>
                          <a:cs typeface="Times New Roman"/>
                        </a:rPr>
                        <a:t>External </a:t>
                      </a:r>
                      <a:r>
                        <a:rPr lang="en-US" sz="1800" kern="1400" dirty="0" err="1">
                          <a:solidFill>
                            <a:srgbClr val="000000"/>
                          </a:solidFill>
                          <a:latin typeface="Arial"/>
                          <a:ea typeface="Times New Roman"/>
                          <a:cs typeface="Times New Roman"/>
                        </a:rPr>
                        <a:t>Geotextile</a:t>
                      </a:r>
                      <a:r>
                        <a:rPr lang="en-US" sz="1800" kern="1400" dirty="0">
                          <a:solidFill>
                            <a:srgbClr val="000000"/>
                          </a:solidFill>
                          <a:latin typeface="Arial"/>
                          <a:ea typeface="Times New Roman"/>
                          <a:cs typeface="Times New Roman"/>
                        </a:rPr>
                        <a:t> Wrap</a:t>
                      </a:r>
                      <a:endParaRPr lang="en-US" sz="1800" kern="1400" dirty="0">
                        <a:solidFill>
                          <a:srgbClr val="000000"/>
                        </a:solidFill>
                        <a:latin typeface="Times New Roman"/>
                        <a:ea typeface="Times New Roman"/>
                        <a:cs typeface="Times New Roman"/>
                      </a:endParaRPr>
                    </a:p>
                    <a:p>
                      <a:pPr marL="0" marR="0">
                        <a:spcBef>
                          <a:spcPts val="0"/>
                        </a:spcBef>
                        <a:spcAft>
                          <a:spcPts val="0"/>
                        </a:spcAft>
                      </a:pPr>
                      <a:r>
                        <a:rPr lang="en-US" sz="1800" kern="1400" dirty="0">
                          <a:solidFill>
                            <a:srgbClr val="000000"/>
                          </a:solidFill>
                          <a:latin typeface="Arial"/>
                          <a:ea typeface="Times New Roman"/>
                          <a:cs typeface="Times New Roman"/>
                        </a:rPr>
                        <a:t>External Sealing Bands</a:t>
                      </a:r>
                      <a:endParaRPr lang="en-US" sz="1800" kern="1400" dirty="0">
                        <a:solidFill>
                          <a:srgbClr val="000000"/>
                        </a:solidFill>
                        <a:latin typeface="Times New Roman"/>
                        <a:ea typeface="Times New Roman"/>
                        <a:cs typeface="Times New Roman"/>
                      </a:endParaRPr>
                    </a:p>
                    <a:p>
                      <a:pPr marL="0" marR="0">
                        <a:spcBef>
                          <a:spcPts val="0"/>
                        </a:spcBef>
                        <a:spcAft>
                          <a:spcPts val="0"/>
                        </a:spcAft>
                      </a:pPr>
                      <a:r>
                        <a:rPr lang="en-US" sz="1800" kern="1400" dirty="0">
                          <a:solidFill>
                            <a:srgbClr val="000000"/>
                          </a:solidFill>
                          <a:latin typeface="Arial"/>
                          <a:ea typeface="Times New Roman"/>
                          <a:cs typeface="Times New Roman"/>
                        </a:rPr>
                        <a:t>Rubber Gasket</a:t>
                      </a:r>
                      <a:endParaRPr lang="en-US" sz="1800" kern="1400" dirty="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8489">
                <a:tc>
                  <a:txBody>
                    <a:bodyPr/>
                    <a:lstStyle/>
                    <a:p>
                      <a:pPr marL="0" marR="0">
                        <a:spcBef>
                          <a:spcPts val="0"/>
                        </a:spcBef>
                        <a:spcAft>
                          <a:spcPts val="0"/>
                        </a:spcAft>
                      </a:pPr>
                      <a:endParaRPr lang="en-US" sz="1800" kern="1400">
                        <a:solidFill>
                          <a:srgbClr val="000000"/>
                        </a:solidFill>
                        <a:latin typeface="Arial"/>
                        <a:ea typeface="Times New Roman"/>
                        <a:cs typeface="Times New Roman"/>
                      </a:endParaRPr>
                    </a:p>
                    <a:p>
                      <a:pPr marL="0" marR="0">
                        <a:spcBef>
                          <a:spcPts val="0"/>
                        </a:spcBef>
                        <a:spcAft>
                          <a:spcPts val="0"/>
                        </a:spcAft>
                      </a:pPr>
                      <a:r>
                        <a:rPr lang="en-US" sz="1800" kern="1400">
                          <a:solidFill>
                            <a:srgbClr val="000000"/>
                          </a:solidFill>
                          <a:latin typeface="Arial"/>
                          <a:ea typeface="Times New Roman"/>
                          <a:cs typeface="Times New Roman"/>
                        </a:rPr>
                        <a:t>Silt Tight</a:t>
                      </a:r>
                      <a:endParaRPr lang="en-US" sz="1800" kern="14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800" kern="1400">
                        <a:solidFill>
                          <a:srgbClr val="000000"/>
                        </a:solidFill>
                        <a:latin typeface="Arial"/>
                        <a:ea typeface="Times New Roman"/>
                        <a:cs typeface="Times New Roman"/>
                      </a:endParaRPr>
                    </a:p>
                    <a:p>
                      <a:pPr marL="0" marR="0">
                        <a:spcBef>
                          <a:spcPts val="0"/>
                        </a:spcBef>
                        <a:spcAft>
                          <a:spcPts val="0"/>
                        </a:spcAft>
                      </a:pPr>
                      <a:r>
                        <a:rPr lang="en-US" sz="1800" kern="1400">
                          <a:solidFill>
                            <a:srgbClr val="000000"/>
                          </a:solidFill>
                          <a:latin typeface="Arial"/>
                          <a:ea typeface="Times New Roman"/>
                          <a:cs typeface="Times New Roman"/>
                        </a:rPr>
                        <a:t>Mastic Filler</a:t>
                      </a:r>
                      <a:endParaRPr lang="en-US" sz="1800" kern="1400">
                        <a:solidFill>
                          <a:srgbClr val="000000"/>
                        </a:solidFill>
                        <a:latin typeface="Times New Roman"/>
                        <a:ea typeface="Times New Roman"/>
                        <a:cs typeface="Times New Roman"/>
                      </a:endParaRPr>
                    </a:p>
                    <a:p>
                      <a:pPr marL="0" marR="0">
                        <a:spcBef>
                          <a:spcPts val="0"/>
                        </a:spcBef>
                        <a:spcAft>
                          <a:spcPts val="0"/>
                        </a:spcAft>
                      </a:pPr>
                      <a:r>
                        <a:rPr lang="en-US" sz="1800" kern="1400">
                          <a:solidFill>
                            <a:srgbClr val="000000"/>
                          </a:solidFill>
                          <a:latin typeface="Arial"/>
                          <a:ea typeface="Times New Roman"/>
                          <a:cs typeface="Times New Roman"/>
                        </a:rPr>
                        <a:t>External Sealing Bands</a:t>
                      </a:r>
                      <a:endParaRPr lang="en-US" sz="1800" kern="1400">
                        <a:solidFill>
                          <a:srgbClr val="000000"/>
                        </a:solidFill>
                        <a:latin typeface="Times New Roman"/>
                        <a:ea typeface="Times New Roman"/>
                        <a:cs typeface="Times New Roman"/>
                      </a:endParaRPr>
                    </a:p>
                    <a:p>
                      <a:pPr marL="0" marR="0">
                        <a:spcBef>
                          <a:spcPts val="0"/>
                        </a:spcBef>
                        <a:spcAft>
                          <a:spcPts val="0"/>
                        </a:spcAft>
                      </a:pPr>
                      <a:r>
                        <a:rPr lang="en-US" sz="1800" kern="1400">
                          <a:solidFill>
                            <a:srgbClr val="000000"/>
                          </a:solidFill>
                          <a:latin typeface="Arial"/>
                          <a:ea typeface="Times New Roman"/>
                          <a:cs typeface="Times New Roman"/>
                        </a:rPr>
                        <a:t>Rubber Gasket</a:t>
                      </a:r>
                      <a:endParaRPr lang="en-US" sz="1800" kern="14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1148">
                <a:tc>
                  <a:txBody>
                    <a:bodyPr/>
                    <a:lstStyle/>
                    <a:p>
                      <a:pPr marL="0" marR="0">
                        <a:spcBef>
                          <a:spcPts val="0"/>
                        </a:spcBef>
                        <a:spcAft>
                          <a:spcPts val="0"/>
                        </a:spcAft>
                      </a:pPr>
                      <a:r>
                        <a:rPr lang="en-US" sz="1800" kern="1400">
                          <a:solidFill>
                            <a:srgbClr val="000000"/>
                          </a:solidFill>
                          <a:latin typeface="Arial"/>
                          <a:ea typeface="Times New Roman"/>
                          <a:cs typeface="Times New Roman"/>
                        </a:rPr>
                        <a:t>Leak Resistant</a:t>
                      </a:r>
                      <a:endParaRPr lang="en-US" sz="1800" kern="140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kern="1400" dirty="0" smtClean="0">
                          <a:solidFill>
                            <a:srgbClr val="000000"/>
                          </a:solidFill>
                          <a:latin typeface="Arial"/>
                          <a:ea typeface="Times New Roman"/>
                          <a:cs typeface="Times New Roman"/>
                        </a:rPr>
                        <a:t>Rubber </a:t>
                      </a:r>
                      <a:r>
                        <a:rPr lang="en-US" sz="1800" kern="1400" dirty="0">
                          <a:solidFill>
                            <a:srgbClr val="000000"/>
                          </a:solidFill>
                          <a:latin typeface="Arial"/>
                          <a:ea typeface="Times New Roman"/>
                          <a:cs typeface="Times New Roman"/>
                        </a:rPr>
                        <a:t>Gasket</a:t>
                      </a:r>
                      <a:endParaRPr lang="en-US" sz="1800" kern="1400" dirty="0">
                        <a:solidFill>
                          <a:srgbClr val="00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Tree>
    <p:extLst>
      <p:ext uri="{BB962C8B-B14F-4D97-AF65-F5344CB8AC3E}">
        <p14:creationId xmlns:p14="http://schemas.microsoft.com/office/powerpoint/2010/main" val="811437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2286000" y="1447800"/>
            <a:ext cx="5265738" cy="3859213"/>
          </a:xfrm>
          <a:prstGeom prst="rect">
            <a:avLst/>
          </a:prstGeom>
          <a:noFill/>
          <a:ln w="9525">
            <a:noFill/>
            <a:miter lim="800000"/>
            <a:headEnd/>
            <a:tailEnd/>
          </a:ln>
          <a:scene3d>
            <a:camera prst="orthographicFront"/>
            <a:lightRig rig="threePt" dir="t"/>
          </a:scene3d>
          <a:sp3d>
            <a:bevelT w="114300" prst="artDeco"/>
          </a:sp3d>
        </p:spPr>
      </p:pic>
      <p:sp>
        <p:nvSpPr>
          <p:cNvPr id="28675" name="Rectangle 3"/>
          <p:cNvSpPr>
            <a:spLocks noChangeArrowheads="1"/>
          </p:cNvSpPr>
          <p:nvPr/>
        </p:nvSpPr>
        <p:spPr bwMode="auto">
          <a:xfrm>
            <a:off x="1371600" y="5562600"/>
            <a:ext cx="7086600" cy="584775"/>
          </a:xfrm>
          <a:prstGeom prst="rect">
            <a:avLst/>
          </a:prstGeom>
          <a:noFill/>
          <a:ln w="9525">
            <a:noFill/>
            <a:miter lim="800000"/>
            <a:headEnd/>
            <a:tailEnd/>
          </a:ln>
        </p:spPr>
        <p:txBody>
          <a:bodyPr wrap="square">
            <a:spAutoFit/>
          </a:bodyPr>
          <a:lstStyle/>
          <a:p>
            <a:pPr algn="ctr" eaLnBrk="1" hangingPunct="1"/>
            <a:r>
              <a:rPr lang="en-US" sz="3200" b="1" dirty="0"/>
              <a:t>Equalize gasket </a:t>
            </a:r>
            <a:r>
              <a:rPr lang="en-US" sz="3200" b="1" dirty="0" smtClean="0"/>
              <a:t>stretch</a:t>
            </a:r>
          </a:p>
        </p:txBody>
      </p:sp>
      <p:sp>
        <p:nvSpPr>
          <p:cNvPr id="5" name="Rectangle 4"/>
          <p:cNvSpPr>
            <a:spLocks noChangeArrowheads="1"/>
          </p:cNvSpPr>
          <p:nvPr/>
        </p:nvSpPr>
        <p:spPr bwMode="auto">
          <a:xfrm>
            <a:off x="762000" y="349250"/>
            <a:ext cx="7772400" cy="641350"/>
          </a:xfrm>
          <a:prstGeom prst="rect">
            <a:avLst/>
          </a:prstGeom>
          <a:noFill/>
          <a:ln w="9525">
            <a:noFill/>
            <a:miter lim="800000"/>
            <a:headEnd/>
            <a:tailEnd/>
          </a:ln>
        </p:spPr>
        <p:txBody>
          <a:bodyPr anchor="ctr">
            <a:spAutoFit/>
          </a:bodyPr>
          <a:lstStyle/>
          <a:p>
            <a:pPr algn="ctr" eaLnBrk="1" hangingPunct="1"/>
            <a:r>
              <a:rPr lang="en-US" sz="3600" b="1" dirty="0" smtClean="0">
                <a:solidFill>
                  <a:srgbClr val="F08F49"/>
                </a:solidFill>
              </a:rPr>
              <a:t>Gasket Installation</a:t>
            </a:r>
            <a:endParaRPr lang="en-US" sz="3600" b="1" dirty="0">
              <a:solidFill>
                <a:srgbClr val="F08F49"/>
              </a:solidFill>
            </a:endParaRPr>
          </a:p>
        </p:txBody>
      </p:sp>
      <p:sp>
        <p:nvSpPr>
          <p:cNvPr id="7"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extLst>
      <p:ext uri="{BB962C8B-B14F-4D97-AF65-F5344CB8AC3E}">
        <p14:creationId xmlns:p14="http://schemas.microsoft.com/office/powerpoint/2010/main" val="4068471967"/>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295400"/>
            <a:ext cx="66008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5"/>
          <p:cNvSpPr txBox="1">
            <a:spLocks noChangeArrowheads="1"/>
          </p:cNvSpPr>
          <p:nvPr/>
        </p:nvSpPr>
        <p:spPr bwMode="auto">
          <a:xfrm>
            <a:off x="7848600" y="4114800"/>
            <a:ext cx="914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p>
        </p:txBody>
      </p:sp>
      <p:sp>
        <p:nvSpPr>
          <p:cNvPr id="4" name="Rectangle 3"/>
          <p:cNvSpPr/>
          <p:nvPr/>
        </p:nvSpPr>
        <p:spPr>
          <a:xfrm>
            <a:off x="2209800" y="609600"/>
            <a:ext cx="6032421" cy="646331"/>
          </a:xfrm>
          <a:prstGeom prst="rect">
            <a:avLst/>
          </a:prstGeom>
        </p:spPr>
        <p:txBody>
          <a:bodyPr wrap="none">
            <a:spAutoFit/>
          </a:bodyPr>
          <a:lstStyle/>
          <a:p>
            <a:r>
              <a:rPr lang="en-US" sz="3600" b="1" dirty="0" smtClean="0">
                <a:solidFill>
                  <a:srgbClr val="F08F49"/>
                </a:solidFill>
                <a:ea typeface="ＭＳ Ｐゴシック" pitchFamily="34" charset="-128"/>
              </a:rPr>
              <a:t>Where is the Weakest Link</a:t>
            </a:r>
            <a:endParaRPr lang="en-US" sz="3600" b="1" dirty="0">
              <a:solidFill>
                <a:srgbClr val="F08F49"/>
              </a:solidFill>
            </a:endParaRPr>
          </a:p>
        </p:txBody>
      </p:sp>
      <p:pic>
        <p:nvPicPr>
          <p:cNvPr id="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28600"/>
            <a:ext cx="5873710" cy="6538232"/>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51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041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1371600" y="381000"/>
            <a:ext cx="7315200" cy="836613"/>
          </a:xfrm>
        </p:spPr>
        <p:txBody>
          <a:bodyPr/>
          <a:lstStyle/>
          <a:p>
            <a:pPr algn="ctr"/>
            <a:r>
              <a:rPr lang="en-US" dirty="0" smtClean="0">
                <a:ea typeface="ＭＳ Ｐゴシック" pitchFamily="34" charset="-128"/>
              </a:rPr>
              <a:t>Options to Meet the Challenge</a:t>
            </a:r>
          </a:p>
        </p:txBody>
      </p:sp>
      <p:sp>
        <p:nvSpPr>
          <p:cNvPr id="77826" name="Content Placeholder 2"/>
          <p:cNvSpPr>
            <a:spLocks noGrp="1"/>
          </p:cNvSpPr>
          <p:nvPr>
            <p:ph idx="1"/>
          </p:nvPr>
        </p:nvSpPr>
        <p:spPr>
          <a:xfrm>
            <a:off x="2209800" y="1493837"/>
            <a:ext cx="7315200" cy="1935163"/>
          </a:xfrm>
        </p:spPr>
        <p:txBody>
          <a:bodyPr/>
          <a:lstStyle/>
          <a:p>
            <a:pPr>
              <a:buFont typeface="Arial" pitchFamily="34" charset="0"/>
              <a:buChar char="•"/>
            </a:pPr>
            <a:r>
              <a:rPr lang="en-US" dirty="0" smtClean="0">
                <a:ea typeface="ＭＳ Ｐゴシック" pitchFamily="34" charset="-128"/>
              </a:rPr>
              <a:t>Mortar Connection</a:t>
            </a:r>
          </a:p>
          <a:p>
            <a:pPr>
              <a:buFont typeface="Arial" pitchFamily="34" charset="0"/>
              <a:buChar char="•"/>
            </a:pPr>
            <a:r>
              <a:rPr lang="en-US" dirty="0" smtClean="0">
                <a:ea typeface="ＭＳ Ｐゴシック" pitchFamily="34" charset="-128"/>
              </a:rPr>
              <a:t>Booted/Compression</a:t>
            </a:r>
          </a:p>
          <a:p>
            <a:pPr>
              <a:buFont typeface="Arial" pitchFamily="34" charset="0"/>
              <a:buChar char="•"/>
            </a:pPr>
            <a:r>
              <a:rPr lang="en-US" dirty="0" smtClean="0">
                <a:ea typeface="ＭＳ Ｐゴシック" pitchFamily="34" charset="-128"/>
              </a:rPr>
              <a:t>Pipe Stub</a:t>
            </a:r>
          </a:p>
        </p:txBody>
      </p:sp>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200400"/>
            <a:ext cx="660082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7231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idx="1"/>
          </p:nvPr>
        </p:nvSpPr>
        <p:spPr>
          <a:xfrm>
            <a:off x="1574800" y="1035050"/>
            <a:ext cx="7269163" cy="4479925"/>
          </a:xfrm>
        </p:spPr>
        <p:txBody>
          <a:bodyPr/>
          <a:lstStyle/>
          <a:p>
            <a:pPr eaLnBrk="1" hangingPunct="1">
              <a:buFontTx/>
              <a:buNone/>
            </a:pPr>
            <a:r>
              <a:rPr lang="en-US" dirty="0" smtClean="0"/>
              <a:t>   </a:t>
            </a:r>
            <a:r>
              <a:rPr lang="en-US" dirty="0" smtClean="0">
                <a:solidFill>
                  <a:srgbClr val="BF4C08"/>
                </a:solidFill>
              </a:rPr>
              <a:t>A Buried Pipeline is a </a:t>
            </a:r>
            <a:r>
              <a:rPr lang="en-US" b="1" u="sng" dirty="0" smtClean="0">
                <a:solidFill>
                  <a:srgbClr val="FF6600"/>
                </a:solidFill>
              </a:rPr>
              <a:t>Structural System that Incorporates</a:t>
            </a:r>
            <a:r>
              <a:rPr lang="en-US" dirty="0" smtClean="0">
                <a:solidFill>
                  <a:srgbClr val="BF4C08"/>
                </a:solidFill>
              </a:rPr>
              <a:t> BOTH the </a:t>
            </a:r>
            <a:r>
              <a:rPr lang="en-US" b="1" u="sng" dirty="0" smtClean="0">
                <a:solidFill>
                  <a:srgbClr val="FF6600"/>
                </a:solidFill>
              </a:rPr>
              <a:t>Properties of the Pipe</a:t>
            </a:r>
            <a:r>
              <a:rPr lang="en-US" dirty="0" smtClean="0">
                <a:solidFill>
                  <a:srgbClr val="BF4C08"/>
                </a:solidFill>
              </a:rPr>
              <a:t> and the </a:t>
            </a:r>
            <a:r>
              <a:rPr lang="en-US" b="1" u="sng" dirty="0" smtClean="0">
                <a:solidFill>
                  <a:srgbClr val="FF6600"/>
                </a:solidFill>
              </a:rPr>
              <a:t>Properties of the Soil</a:t>
            </a:r>
            <a:r>
              <a:rPr lang="en-US" dirty="0" smtClean="0">
                <a:solidFill>
                  <a:srgbClr val="BF4C08"/>
                </a:solidFill>
              </a:rPr>
              <a:t>…</a:t>
            </a:r>
          </a:p>
        </p:txBody>
      </p:sp>
      <p:pic>
        <p:nvPicPr>
          <p:cNvPr id="34819" name="Picture 6" descr="Untitled1"/>
          <p:cNvPicPr>
            <a:picLocks noChangeAspect="1" noChangeArrowheads="1"/>
          </p:cNvPicPr>
          <p:nvPr/>
        </p:nvPicPr>
        <p:blipFill>
          <a:blip r:embed="rId3" cstate="print"/>
          <a:srcRect/>
          <a:stretch>
            <a:fillRect/>
          </a:stretch>
        </p:blipFill>
        <p:spPr bwMode="auto">
          <a:xfrm>
            <a:off x="0" y="3451225"/>
            <a:ext cx="9144000" cy="2798763"/>
          </a:xfrm>
          <a:prstGeom prst="rect">
            <a:avLst/>
          </a:prstGeom>
          <a:noFill/>
          <a:ln w="9525">
            <a:noFill/>
            <a:miter lim="800000"/>
            <a:headEnd/>
            <a:tailEnd/>
          </a:ln>
        </p:spPr>
      </p:pic>
      <p:sp>
        <p:nvSpPr>
          <p:cNvPr id="4"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2027238" y="223838"/>
            <a:ext cx="6448425" cy="6310312"/>
          </a:xfrm>
          <a:prstGeom prst="rect">
            <a:avLst/>
          </a:prstGeom>
          <a:noFill/>
          <a:ln w="9525">
            <a:noFill/>
            <a:miter lim="800000"/>
            <a:headEnd/>
            <a:tailEnd/>
          </a:ln>
        </p:spPr>
      </p:pic>
      <p:sp>
        <p:nvSpPr>
          <p:cNvPr id="573443" name="Oval 3"/>
          <p:cNvSpPr>
            <a:spLocks noChangeArrowheads="1"/>
          </p:cNvSpPr>
          <p:nvPr/>
        </p:nvSpPr>
        <p:spPr bwMode="auto">
          <a:xfrm>
            <a:off x="3429000" y="1403905"/>
            <a:ext cx="1265237" cy="4495800"/>
          </a:xfrm>
          <a:prstGeom prst="ellipse">
            <a:avLst/>
          </a:prstGeom>
          <a:noFill/>
          <a:ln w="28575">
            <a:solidFill>
              <a:srgbClr val="FF0000"/>
            </a:solidFill>
            <a:round/>
            <a:headEnd/>
            <a:tailEnd/>
          </a:ln>
        </p:spPr>
        <p:txBody>
          <a:bodyPr wrap="none" anchor="ctr"/>
          <a:lstStyle/>
          <a:p>
            <a:endParaRPr lang="en-US" dirty="0"/>
          </a:p>
        </p:txBody>
      </p:sp>
      <p:sp>
        <p:nvSpPr>
          <p:cNvPr id="7" name="Oval 3"/>
          <p:cNvSpPr>
            <a:spLocks noChangeArrowheads="1"/>
          </p:cNvSpPr>
          <p:nvPr/>
        </p:nvSpPr>
        <p:spPr bwMode="auto">
          <a:xfrm>
            <a:off x="2133600" y="4419600"/>
            <a:ext cx="4572000" cy="895350"/>
          </a:xfrm>
          <a:prstGeom prst="ellipse">
            <a:avLst/>
          </a:prstGeom>
          <a:noFill/>
          <a:ln w="28575">
            <a:solidFill>
              <a:srgbClr val="FF0000"/>
            </a:solidFill>
            <a:round/>
            <a:headEnd/>
            <a:tailEnd/>
          </a:ln>
        </p:spPr>
        <p:txBody>
          <a:bodyPr wrap="none" anchor="ctr"/>
          <a:lstStyle/>
          <a:p>
            <a:endParaRPr lang="en-US" dirty="0"/>
          </a:p>
        </p:txBody>
      </p:sp>
    </p:spTree>
    <p:extLst>
      <p:ext uri="{BB962C8B-B14F-4D97-AF65-F5344CB8AC3E}">
        <p14:creationId xmlns:p14="http://schemas.microsoft.com/office/powerpoint/2010/main" val="163840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73443"/>
                                        </p:tgtEl>
                                        <p:attrNameLst>
                                          <p:attrName>style.visibility</p:attrName>
                                        </p:attrNameLst>
                                      </p:cBhvr>
                                      <p:to>
                                        <p:strVal val="visible"/>
                                      </p:to>
                                    </p:set>
                                    <p:animEffect transition="in" filter="fade">
                                      <p:cBhvr>
                                        <p:cTn id="7" dur="385" decel="100000"/>
                                        <p:tgtEl>
                                          <p:spTgt spid="573443"/>
                                        </p:tgtEl>
                                      </p:cBhvr>
                                    </p:animEffect>
                                    <p:animScale>
                                      <p:cBhvr>
                                        <p:cTn id="8" dur="385" decel="100000"/>
                                        <p:tgtEl>
                                          <p:spTgt spid="573443"/>
                                        </p:tgtEl>
                                      </p:cBhvr>
                                      <p:from x="10000" y="10000"/>
                                      <p:to x="200000" y="450000"/>
                                    </p:animScale>
                                    <p:animScale>
                                      <p:cBhvr>
                                        <p:cTn id="9" dur="615" accel="100000" fill="hold">
                                          <p:stCondLst>
                                            <p:cond delay="385"/>
                                          </p:stCondLst>
                                        </p:cTn>
                                        <p:tgtEl>
                                          <p:spTgt spid="573443"/>
                                        </p:tgtEl>
                                      </p:cBhvr>
                                      <p:from x="200000" y="450000"/>
                                      <p:to x="100000" y="100000"/>
                                    </p:animScale>
                                    <p:set>
                                      <p:cBhvr>
                                        <p:cTn id="10" dur="385" fill="hold"/>
                                        <p:tgtEl>
                                          <p:spTgt spid="573443"/>
                                        </p:tgtEl>
                                        <p:attrNameLst>
                                          <p:attrName>ppt_x</p:attrName>
                                        </p:attrNameLst>
                                      </p:cBhvr>
                                      <p:to>
                                        <p:strVal val="(0.5)"/>
                                      </p:to>
                                    </p:set>
                                    <p:anim from="(0.5)" to="(#ppt_x)" calcmode="lin" valueType="num">
                                      <p:cBhvr>
                                        <p:cTn id="11" dur="615" accel="100000" fill="hold">
                                          <p:stCondLst>
                                            <p:cond delay="385"/>
                                          </p:stCondLst>
                                        </p:cTn>
                                        <p:tgtEl>
                                          <p:spTgt spid="573443"/>
                                        </p:tgtEl>
                                        <p:attrNameLst>
                                          <p:attrName>ppt_x</p:attrName>
                                        </p:attrNameLst>
                                      </p:cBhvr>
                                    </p:anim>
                                    <p:set>
                                      <p:cBhvr>
                                        <p:cTn id="12" dur="385" fill="hold"/>
                                        <p:tgtEl>
                                          <p:spTgt spid="573443"/>
                                        </p:tgtEl>
                                        <p:attrNameLst>
                                          <p:attrName>ppt_y</p:attrName>
                                        </p:attrNameLst>
                                      </p:cBhvr>
                                      <p:to>
                                        <p:strVal val="(#ppt_y+0.4)"/>
                                      </p:to>
                                    </p:set>
                                    <p:anim from="(#ppt_y+0.4)" to="(#ppt_y)" calcmode="lin" valueType="num">
                                      <p:cBhvr>
                                        <p:cTn id="13" dur="615" accel="100000" fill="hold">
                                          <p:stCondLst>
                                            <p:cond delay="385"/>
                                          </p:stCondLst>
                                        </p:cTn>
                                        <p:tgtEl>
                                          <p:spTgt spid="57344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93" decel="100000"/>
                                        <p:tgtEl>
                                          <p:spTgt spid="7"/>
                                        </p:tgtEl>
                                      </p:cBhvr>
                                    </p:animEffect>
                                    <p:animScale>
                                      <p:cBhvr>
                                        <p:cTn id="19" dur="193" decel="100000"/>
                                        <p:tgtEl>
                                          <p:spTgt spid="7"/>
                                        </p:tgtEl>
                                      </p:cBhvr>
                                      <p:from x="10000" y="10000"/>
                                      <p:to x="200000" y="450000"/>
                                    </p:animScale>
                                    <p:animScale>
                                      <p:cBhvr>
                                        <p:cTn id="20" dur="308" accel="100000" fill="hold">
                                          <p:stCondLst>
                                            <p:cond delay="193"/>
                                          </p:stCondLst>
                                        </p:cTn>
                                        <p:tgtEl>
                                          <p:spTgt spid="7"/>
                                        </p:tgtEl>
                                      </p:cBhvr>
                                      <p:from x="200000" y="450000"/>
                                      <p:to x="100000" y="100000"/>
                                    </p:animScale>
                                    <p:set>
                                      <p:cBhvr>
                                        <p:cTn id="21" dur="193" fill="hold"/>
                                        <p:tgtEl>
                                          <p:spTgt spid="7"/>
                                        </p:tgtEl>
                                        <p:attrNameLst>
                                          <p:attrName>ppt_x</p:attrName>
                                        </p:attrNameLst>
                                      </p:cBhvr>
                                      <p:to>
                                        <p:strVal val="(0.5)"/>
                                      </p:to>
                                    </p:set>
                                    <p:anim from="(0.5)" to="(#ppt_x)" calcmode="lin" valueType="num">
                                      <p:cBhvr>
                                        <p:cTn id="22" dur="308" accel="100000" fill="hold">
                                          <p:stCondLst>
                                            <p:cond delay="193"/>
                                          </p:stCondLst>
                                        </p:cTn>
                                        <p:tgtEl>
                                          <p:spTgt spid="7"/>
                                        </p:tgtEl>
                                        <p:attrNameLst>
                                          <p:attrName>ppt_x</p:attrName>
                                        </p:attrNameLst>
                                      </p:cBhvr>
                                    </p:anim>
                                    <p:set>
                                      <p:cBhvr>
                                        <p:cTn id="23" dur="193" fill="hold"/>
                                        <p:tgtEl>
                                          <p:spTgt spid="7"/>
                                        </p:tgtEl>
                                        <p:attrNameLst>
                                          <p:attrName>ppt_y</p:attrName>
                                        </p:attrNameLst>
                                      </p:cBhvr>
                                      <p:to>
                                        <p:strVal val="(#ppt_y+0.4)"/>
                                      </p:to>
                                    </p:set>
                                    <p:anim from="(#ppt_y+0.4)" to="(#ppt_y)" calcmode="lin" valueType="num">
                                      <p:cBhvr>
                                        <p:cTn id="24" dur="308" accel="100000" fill="hold">
                                          <p:stCondLst>
                                            <p:cond delay="193"/>
                                          </p:stCondLst>
                                        </p:cTn>
                                        <p:tgtEl>
                                          <p:spTgt spid="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3"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533400"/>
            <a:ext cx="5867400" cy="1143000"/>
          </a:xfrm>
        </p:spPr>
        <p:txBody>
          <a:bodyPr/>
          <a:lstStyle/>
          <a:p>
            <a:r>
              <a:rPr lang="en-US" dirty="0" smtClean="0"/>
              <a:t>Can you identify the backfill material type</a:t>
            </a:r>
            <a:endParaRPr lang="en-US" dirty="0"/>
          </a:p>
        </p:txBody>
      </p:sp>
      <p:pic>
        <p:nvPicPr>
          <p:cNvPr id="1028" name="Picture 4" descr="C:\Users\russell\Desktop\2014_PS_Houston\TrippPres\PixForPres\dark soil.JPG"/>
          <p:cNvPicPr>
            <a:picLocks noGrp="1" noChangeAspect="1" noChangeArrowheads="1"/>
          </p:cNvPicPr>
          <p:nvPr>
            <p:ph idx="1"/>
          </p:nvPr>
        </p:nvPicPr>
        <p:blipFill>
          <a:blip r:embed="rId3" cstate="print"/>
          <a:srcRect/>
          <a:stretch>
            <a:fillRect/>
          </a:stretch>
        </p:blipFill>
        <p:spPr bwMode="auto">
          <a:xfrm>
            <a:off x="0" y="0"/>
            <a:ext cx="4053417" cy="3040063"/>
          </a:xfrm>
          <a:prstGeom prst="rect">
            <a:avLst/>
          </a:prstGeom>
          <a:noFill/>
          <a:scene3d>
            <a:camera prst="orthographicFront"/>
            <a:lightRig rig="threePt" dir="t"/>
          </a:scene3d>
          <a:sp3d>
            <a:bevelT prst="convex"/>
          </a:sp3d>
        </p:spPr>
      </p:pic>
      <p:pic>
        <p:nvPicPr>
          <p:cNvPr id="1029" name="Picture 5" descr="C:\Users\russell\Desktop\2014_PS_Houston\TrippPres\PixForPres\ClaySoil.JPG"/>
          <p:cNvPicPr>
            <a:picLocks noChangeAspect="1" noChangeArrowheads="1"/>
          </p:cNvPicPr>
          <p:nvPr/>
        </p:nvPicPr>
        <p:blipFill>
          <a:blip r:embed="rId4" cstate="print"/>
          <a:srcRect/>
          <a:stretch>
            <a:fillRect/>
          </a:stretch>
        </p:blipFill>
        <p:spPr bwMode="auto">
          <a:xfrm>
            <a:off x="0" y="3048000"/>
            <a:ext cx="4368800" cy="3276600"/>
          </a:xfrm>
          <a:prstGeom prst="rect">
            <a:avLst/>
          </a:prstGeom>
          <a:noFill/>
          <a:scene3d>
            <a:camera prst="orthographicFront"/>
            <a:lightRig rig="threePt" dir="t"/>
          </a:scene3d>
          <a:sp3d>
            <a:bevelT prst="convex"/>
          </a:sp3d>
        </p:spPr>
      </p:pic>
      <p:pic>
        <p:nvPicPr>
          <p:cNvPr id="7" name="Picture 3" descr="C:\Users\russell\Desktop\2014_PS_Houston\TrippPres\PixForPres\Gravel.JPG"/>
          <p:cNvPicPr>
            <a:picLocks noChangeAspect="1" noChangeArrowheads="1"/>
          </p:cNvPicPr>
          <p:nvPr/>
        </p:nvPicPr>
        <p:blipFill>
          <a:blip r:embed="rId5" cstate="print"/>
          <a:srcRect/>
          <a:stretch>
            <a:fillRect/>
          </a:stretch>
        </p:blipFill>
        <p:spPr bwMode="auto">
          <a:xfrm>
            <a:off x="4495800" y="2590800"/>
            <a:ext cx="3835400" cy="2876550"/>
          </a:xfrm>
          <a:prstGeom prst="rect">
            <a:avLst/>
          </a:prstGeom>
          <a:noFill/>
          <a:scene3d>
            <a:camera prst="orthographicFront"/>
            <a:lightRig rig="threePt" dir="t"/>
          </a:scene3d>
          <a:sp3d>
            <a:bevelT w="114300" prst="artDeco"/>
          </a:sp3d>
        </p:spPr>
      </p:pic>
      <p:sp>
        <p:nvSpPr>
          <p:cNvPr id="8"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209800" y="533400"/>
            <a:ext cx="6819900" cy="838200"/>
          </a:xfrm>
        </p:spPr>
        <p:txBody>
          <a:bodyPr/>
          <a:lstStyle/>
          <a:p>
            <a:pPr eaLnBrk="1" hangingPunct="1">
              <a:buFont typeface="Wingdings" pitchFamily="2" charset="2"/>
              <a:buNone/>
            </a:pPr>
            <a:r>
              <a:rPr lang="en-US" sz="2800" dirty="0" smtClean="0"/>
              <a:t>What is it really?</a:t>
            </a:r>
          </a:p>
        </p:txBody>
      </p:sp>
      <p:pic>
        <p:nvPicPr>
          <p:cNvPr id="48131" name="Picture 5" descr="Soil-Test2_300x200"/>
          <p:cNvPicPr>
            <a:picLocks noChangeAspect="1" noChangeArrowheads="1"/>
          </p:cNvPicPr>
          <p:nvPr/>
        </p:nvPicPr>
        <p:blipFill>
          <a:blip r:embed="rId3" cstate="print"/>
          <a:srcRect/>
          <a:stretch>
            <a:fillRect/>
          </a:stretch>
        </p:blipFill>
        <p:spPr bwMode="auto">
          <a:xfrm>
            <a:off x="2209800" y="1752600"/>
            <a:ext cx="5486400" cy="3657600"/>
          </a:xfrm>
          <a:prstGeom prst="rect">
            <a:avLst/>
          </a:prstGeom>
          <a:noFill/>
          <a:ln w="9525">
            <a:noFill/>
            <a:miter lim="800000"/>
            <a:headEnd/>
            <a:tailEnd/>
          </a:ln>
          <a:scene3d>
            <a:camera prst="orthographicFront"/>
            <a:lightRig rig="threePt" dir="t"/>
          </a:scene3d>
          <a:sp3d>
            <a:bevelT prst="convex"/>
          </a:sp3d>
        </p:spPr>
      </p:pic>
      <p:sp>
        <p:nvSpPr>
          <p:cNvPr id="4"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1828800" y="-304800"/>
            <a:ext cx="7315200" cy="1143000"/>
          </a:xfrm>
        </p:spPr>
        <p:txBody>
          <a:bodyPr/>
          <a:lstStyle/>
          <a:p>
            <a:pPr algn="ctr" eaLnBrk="1" hangingPunct="1"/>
            <a:r>
              <a:rPr lang="en-US" dirty="0" smtClean="0"/>
              <a:t>Trench Width	</a:t>
            </a:r>
          </a:p>
        </p:txBody>
      </p:sp>
      <p:sp>
        <p:nvSpPr>
          <p:cNvPr id="154627" name="Rectangle 3"/>
          <p:cNvSpPr>
            <a:spLocks noGrp="1" noChangeArrowheads="1"/>
          </p:cNvSpPr>
          <p:nvPr>
            <p:ph idx="1"/>
          </p:nvPr>
        </p:nvSpPr>
        <p:spPr>
          <a:xfrm>
            <a:off x="1531938" y="1855788"/>
            <a:ext cx="7358062" cy="4479925"/>
          </a:xfrm>
        </p:spPr>
        <p:txBody>
          <a:bodyPr/>
          <a:lstStyle/>
          <a:p>
            <a:pPr eaLnBrk="1" hangingPunct="1">
              <a:buFontTx/>
              <a:buNone/>
            </a:pPr>
            <a:r>
              <a:rPr lang="en-US" dirty="0" smtClean="0"/>
              <a:t>   The trench width shall be </a:t>
            </a:r>
            <a:r>
              <a:rPr lang="en-US" dirty="0" smtClean="0">
                <a:solidFill>
                  <a:schemeClr val="accent2"/>
                </a:solidFill>
              </a:rPr>
              <a:t>wide enough</a:t>
            </a:r>
            <a:r>
              <a:rPr lang="en-US" dirty="0" smtClean="0"/>
              <a:t> for adequate space to attain the </a:t>
            </a:r>
            <a:r>
              <a:rPr lang="en-US" dirty="0" smtClean="0">
                <a:solidFill>
                  <a:schemeClr val="accent2"/>
                </a:solidFill>
              </a:rPr>
              <a:t>specified compaction</a:t>
            </a:r>
            <a:r>
              <a:rPr lang="en-US" dirty="0" smtClean="0"/>
              <a:t> in haunch and bedding</a:t>
            </a:r>
          </a:p>
        </p:txBody>
      </p:sp>
      <p:pic>
        <p:nvPicPr>
          <p:cNvPr id="154628" name="Picture 4" descr="TrackHoe"/>
          <p:cNvPicPr>
            <a:picLocks noChangeAspect="1" noChangeArrowheads="1"/>
          </p:cNvPicPr>
          <p:nvPr/>
        </p:nvPicPr>
        <p:blipFill>
          <a:blip r:embed="rId3" cstate="print"/>
          <a:srcRect/>
          <a:stretch>
            <a:fillRect/>
          </a:stretch>
        </p:blipFill>
        <p:spPr bwMode="auto">
          <a:xfrm>
            <a:off x="2133600" y="3708400"/>
            <a:ext cx="2971800" cy="29718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726077"/>
            <a:ext cx="5143500" cy="596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Effect transition="in" filter="fade">
                                      <p:cBhvr>
                                        <p:cTn id="7" dur="1000"/>
                                        <p:tgtEl>
                                          <p:spTgt spid="154627">
                                            <p:txEl>
                                              <p:pRg st="0" end="0"/>
                                            </p:txEl>
                                          </p:spTgt>
                                        </p:tgtEl>
                                      </p:cBhvr>
                                    </p:animEffect>
                                    <p:anim calcmode="lin" valueType="num">
                                      <p:cBhvr>
                                        <p:cTn id="8" dur="1000" fill="hold"/>
                                        <p:tgtEl>
                                          <p:spTgt spid="15462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4627">
                                            <p:txEl>
                                              <p:pRg st="0" end="0"/>
                                            </p:txEl>
                                          </p:spTgt>
                                        </p:tgtEl>
                                        <p:attrNameLst>
                                          <p:attrName>ppt_y</p:attrName>
                                        </p:attrNameLst>
                                      </p:cBhvr>
                                      <p:tavLst>
                                        <p:tav tm="0">
                                          <p:val>
                                            <p:strVal val="#ppt_y+.1"/>
                                          </p:val>
                                        </p:tav>
                                        <p:tav tm="100000">
                                          <p:val>
                                            <p:strVal val="#ppt_y"/>
                                          </p:val>
                                        </p:tav>
                                      </p:tavLst>
                                    </p:anim>
                                  </p:childTnLst>
                                </p:cTn>
                              </p:par>
                              <p:par>
                                <p:cTn id="10" presetID="1" presetClass="exit" presetSubtype="0" fill="hold" nodeType="withEffect">
                                  <p:stCondLst>
                                    <p:cond delay="0"/>
                                  </p:stCondLst>
                                  <p:childTnLst>
                                    <p:set>
                                      <p:cBhvr>
                                        <p:cTn id="11"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Factors…</a:t>
            </a:r>
            <a:endParaRPr lang="en-US" dirty="0"/>
          </a:p>
        </p:txBody>
      </p:sp>
      <p:sp>
        <p:nvSpPr>
          <p:cNvPr id="3" name="Content Placeholder 2"/>
          <p:cNvSpPr>
            <a:spLocks noGrp="1"/>
          </p:cNvSpPr>
          <p:nvPr>
            <p:ph idx="1"/>
          </p:nvPr>
        </p:nvSpPr>
        <p:spPr>
          <a:xfrm>
            <a:off x="1676400" y="1295400"/>
            <a:ext cx="7315200" cy="4495800"/>
          </a:xfrm>
        </p:spPr>
        <p:txBody>
          <a:bodyPr/>
          <a:lstStyle/>
          <a:p>
            <a:pPr lvl="0"/>
            <a:r>
              <a:rPr lang="en-US" dirty="0" smtClean="0"/>
              <a:t>Pipe soil interaction</a:t>
            </a:r>
          </a:p>
          <a:p>
            <a:pPr lvl="0"/>
            <a:r>
              <a:rPr lang="en-US" dirty="0" smtClean="0"/>
              <a:t>Trench width</a:t>
            </a:r>
          </a:p>
          <a:p>
            <a:pPr lvl="0"/>
            <a:r>
              <a:rPr lang="en-US" smtClean="0"/>
              <a:t>Placement techniques </a:t>
            </a:r>
            <a:r>
              <a:rPr lang="en-US" dirty="0" smtClean="0"/>
              <a:t>for embedment and backfill</a:t>
            </a:r>
          </a:p>
          <a:p>
            <a:pPr lvl="0"/>
            <a:r>
              <a:rPr lang="en-US" dirty="0" smtClean="0"/>
              <a:t>Degree of compaction / validation</a:t>
            </a:r>
          </a:p>
          <a:p>
            <a:pPr lvl="0"/>
            <a:r>
              <a:rPr lang="en-US" dirty="0" smtClean="0"/>
              <a:t>Getting past obstacles</a:t>
            </a:r>
          </a:p>
          <a:p>
            <a:r>
              <a:rPr lang="en-US" dirty="0" smtClean="0"/>
              <a:t>Protecting everyone’s interests</a:t>
            </a:r>
          </a:p>
          <a:p>
            <a:r>
              <a:rPr lang="en-US" dirty="0" smtClean="0"/>
              <a:t>By following the secret (?) recipe</a:t>
            </a:r>
          </a:p>
          <a:p>
            <a:pPr>
              <a:buNone/>
            </a:pPr>
            <a:endParaRPr lang="en-US" dirty="0"/>
          </a:p>
        </p:txBody>
      </p:sp>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Tree>
    <p:extLst>
      <p:ext uri="{BB962C8B-B14F-4D97-AF65-F5344CB8AC3E}">
        <p14:creationId xmlns:p14="http://schemas.microsoft.com/office/powerpoint/2010/main" val="3383097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315200" cy="1143000"/>
          </a:xfrm>
        </p:spPr>
        <p:txBody>
          <a:bodyPr/>
          <a:lstStyle/>
          <a:p>
            <a:r>
              <a:rPr lang="en-US" dirty="0" smtClean="0"/>
              <a:t>Solutions to place embedment?</a:t>
            </a:r>
            <a:endParaRPr lang="en-US" dirty="0"/>
          </a:p>
        </p:txBody>
      </p:sp>
      <p:pic>
        <p:nvPicPr>
          <p:cNvPr id="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828800"/>
            <a:ext cx="6287669" cy="3810000"/>
          </a:xfrm>
          <a:prstGeom prst="rect">
            <a:avLst/>
          </a:prstGeom>
          <a:noFill/>
          <a:ln>
            <a:noFill/>
          </a:ln>
          <a:effectLst/>
          <a:scene3d>
            <a:camera prst="orthographicFront"/>
            <a:lightRig rig="threePt" dir="t"/>
          </a:scene3d>
          <a:sp3d>
            <a:bevelT w="101600" prst="rible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13"/>
          <p:cNvSpPr>
            <a:spLocks noChangeArrowheads="1"/>
          </p:cNvSpPr>
          <p:nvPr/>
        </p:nvSpPr>
        <p:spPr bwMode="auto">
          <a:xfrm>
            <a:off x="5821680" y="1905000"/>
            <a:ext cx="1219200" cy="533400"/>
          </a:xfrm>
          <a:prstGeom prst="ellipse">
            <a:avLst/>
          </a:prstGeom>
          <a:noFill/>
          <a:ln w="38100">
            <a:solidFill>
              <a:srgbClr val="FF0000"/>
            </a:solidFill>
            <a:round/>
            <a:headEnd/>
            <a:tailEnd/>
          </a:ln>
        </p:spPr>
        <p:txBody>
          <a:bodyPr wrap="none" anchor="ctr"/>
          <a:lstStyle/>
          <a:p>
            <a:endParaRPr lang="en-US"/>
          </a:p>
        </p:txBody>
      </p:sp>
      <p:sp>
        <p:nvSpPr>
          <p:cNvPr id="7" name="Line 35"/>
          <p:cNvSpPr>
            <a:spLocks noChangeShapeType="1"/>
          </p:cNvSpPr>
          <p:nvPr/>
        </p:nvSpPr>
        <p:spPr bwMode="auto">
          <a:xfrm>
            <a:off x="5486399" y="953589"/>
            <a:ext cx="552767" cy="914400"/>
          </a:xfrm>
          <a:prstGeom prst="line">
            <a:avLst/>
          </a:prstGeom>
          <a:noFill/>
          <a:ln w="38100">
            <a:solidFill>
              <a:srgbClr val="FF0000"/>
            </a:solidFill>
            <a:round/>
            <a:headEnd/>
            <a:tailEnd type="arrow" w="lg" len="lg"/>
          </a:ln>
        </p:spPr>
        <p:txBody>
          <a:bodyPr/>
          <a:lstStyle/>
          <a:p>
            <a:endParaRPr lang="en-US"/>
          </a:p>
        </p:txBody>
      </p:sp>
      <p:sp>
        <p:nvSpPr>
          <p:cNvPr id="8"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extLst>
      <p:ext uri="{BB962C8B-B14F-4D97-AF65-F5344CB8AC3E}">
        <p14:creationId xmlns:p14="http://schemas.microsoft.com/office/powerpoint/2010/main" val="428665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a:xfrm>
            <a:off x="7783513" y="6400800"/>
            <a:ext cx="1360487" cy="457200"/>
          </a:xfrm>
          <a:prstGeom prst="rect">
            <a:avLst/>
          </a:prstGeom>
        </p:spPr>
        <p:txBody>
          <a:bodyPr/>
          <a:lstStyle/>
          <a:p>
            <a:fld id="{CC3DD31E-2C43-4D5C-AE24-0E6BD8518275}" type="slidenum">
              <a:rPr lang="en-US"/>
              <a:pPr/>
              <a:t>21</a:t>
            </a:fld>
            <a:endParaRPr lang="en-US"/>
          </a:p>
        </p:txBody>
      </p:sp>
      <p:pic>
        <p:nvPicPr>
          <p:cNvPr id="411652" name="Picture 4" descr="Nativesoil"/>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2286000" y="1219200"/>
            <a:ext cx="6267450" cy="4821237"/>
          </a:xfrm>
          <a:prstGeom prst="rect">
            <a:avLst/>
          </a:prstGeom>
          <a:noFill/>
          <a:ln w="9525">
            <a:noFill/>
            <a:miter lim="800000"/>
            <a:headEnd/>
            <a:tailEnd/>
          </a:ln>
          <a:effectLst/>
        </p:spPr>
      </p:pic>
      <p:sp>
        <p:nvSpPr>
          <p:cNvPr id="5"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7315200" cy="1143000"/>
          </a:xfrm>
        </p:spPr>
        <p:txBody>
          <a:bodyPr/>
          <a:lstStyle/>
          <a:p>
            <a:r>
              <a:rPr lang="en-US" dirty="0" smtClean="0"/>
              <a:t>Placing embedment made easy</a:t>
            </a:r>
            <a:endParaRPr lang="en-US" dirty="0"/>
          </a:p>
        </p:txBody>
      </p:sp>
      <p:pic>
        <p:nvPicPr>
          <p:cNvPr id="7" name="Picture 6" descr="http://www.langleyconcretegroup.com/uploads/images/Gallery/Misc.%20pipe%20installations/Pipe-installation---Hwy-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34" b="12547"/>
          <a:stretch/>
        </p:blipFill>
        <p:spPr bwMode="auto">
          <a:xfrm>
            <a:off x="1627910" y="1878106"/>
            <a:ext cx="3259282" cy="421789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1919286"/>
            <a:ext cx="3740151" cy="2805114"/>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828800" y="2179637"/>
            <a:ext cx="7315200" cy="3611563"/>
          </a:xfrm>
        </p:spPr>
        <p:txBody>
          <a:bodyPr/>
          <a:lstStyle/>
          <a:p>
            <a:endParaRPr lang="en-US" dirty="0"/>
          </a:p>
        </p:txBody>
      </p:sp>
      <p:sp>
        <p:nvSpPr>
          <p:cNvPr id="9"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extLst>
      <p:ext uri="{BB962C8B-B14F-4D97-AF65-F5344CB8AC3E}">
        <p14:creationId xmlns:p14="http://schemas.microsoft.com/office/powerpoint/2010/main" val="34764448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7315200" cy="1143000"/>
          </a:xfrm>
        </p:spPr>
        <p:txBody>
          <a:bodyPr/>
          <a:lstStyle/>
          <a:p>
            <a:r>
              <a:rPr lang="en-US" dirty="0" smtClean="0"/>
              <a:t>Embedment Placement </a:t>
            </a:r>
            <a:endParaRPr lang="en-US" dirty="0"/>
          </a:p>
        </p:txBody>
      </p:sp>
      <p:pic>
        <p:nvPicPr>
          <p:cNvPr id="5" name="Content Placeholder 4" descr="Embedment2 copy"/>
          <p:cNvPicPr>
            <a:picLocks noGrp="1" noChangeAspect="1" noChangeArrowheads="1"/>
          </p:cNvPicPr>
          <p:nvPr>
            <p:ph idx="1"/>
          </p:nvPr>
        </p:nvPicPr>
        <p:blipFill>
          <a:blip r:embed="rId3" cstate="print"/>
          <a:srcRect/>
          <a:stretch>
            <a:fillRect/>
          </a:stretch>
        </p:blipFill>
        <p:spPr bwMode="auto">
          <a:xfrm>
            <a:off x="533400" y="1219200"/>
            <a:ext cx="7848600" cy="4958848"/>
          </a:xfrm>
          <a:prstGeom prst="rect">
            <a:avLst/>
          </a:prstGeom>
          <a:noFill/>
          <a:ln w="9525">
            <a:noFill/>
            <a:miter lim="800000"/>
            <a:headEnd/>
            <a:tailEnd/>
          </a:ln>
          <a:scene3d>
            <a:camera prst="orthographicFront"/>
            <a:lightRig rig="threePt" dir="t"/>
          </a:scene3d>
          <a:sp3d>
            <a:bevelT/>
          </a:sp3d>
        </p:spPr>
      </p:pic>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2085975" y="468313"/>
            <a:ext cx="5829300" cy="584200"/>
          </a:xfrm>
          <a:noFill/>
        </p:spPr>
        <p:txBody>
          <a:bodyPr/>
          <a:lstStyle/>
          <a:p>
            <a:pPr algn="ctr" eaLnBrk="1" hangingPunct="1"/>
            <a:r>
              <a:rPr lang="en-US" sz="3200" dirty="0" smtClean="0"/>
              <a:t>Proper Placement of soils</a:t>
            </a:r>
          </a:p>
        </p:txBody>
      </p:sp>
      <p:sp>
        <p:nvSpPr>
          <p:cNvPr id="171011" name="Text Box 3"/>
          <p:cNvSpPr txBox="1">
            <a:spLocks noChangeArrowheads="1"/>
          </p:cNvSpPr>
          <p:nvPr/>
        </p:nvSpPr>
        <p:spPr bwMode="auto">
          <a:xfrm>
            <a:off x="2247900" y="1358900"/>
            <a:ext cx="6184900" cy="2400657"/>
          </a:xfrm>
          <a:prstGeom prst="rect">
            <a:avLst/>
          </a:prstGeom>
          <a:noFill/>
          <a:ln w="9525">
            <a:noFill/>
            <a:miter lim="800000"/>
            <a:headEnd/>
            <a:tailEnd/>
          </a:ln>
        </p:spPr>
        <p:txBody>
          <a:bodyPr>
            <a:spAutoFit/>
          </a:bodyPr>
          <a:lstStyle/>
          <a:p>
            <a:pPr marL="457200" indent="-457200">
              <a:spcBef>
                <a:spcPct val="50000"/>
              </a:spcBef>
              <a:buFontTx/>
              <a:buAutoNum type="arabicPeriod"/>
            </a:pPr>
            <a:r>
              <a:rPr lang="en-US" sz="2000" dirty="0">
                <a:latin typeface="Arial" pitchFamily="34" charset="0"/>
              </a:rPr>
              <a:t>Soil </a:t>
            </a:r>
            <a:r>
              <a:rPr lang="en-US" sz="2000" dirty="0" smtClean="0">
                <a:latin typeface="Arial" pitchFamily="34" charset="0"/>
              </a:rPr>
              <a:t>that supports </a:t>
            </a:r>
            <a:r>
              <a:rPr lang="en-US" sz="2000" dirty="0">
                <a:latin typeface="Arial" pitchFamily="34" charset="0"/>
              </a:rPr>
              <a:t>the </a:t>
            </a:r>
            <a:r>
              <a:rPr lang="en-US" sz="2000" dirty="0" smtClean="0">
                <a:latin typeface="Arial" pitchFamily="34" charset="0"/>
              </a:rPr>
              <a:t>pipe</a:t>
            </a:r>
          </a:p>
          <a:p>
            <a:pPr marL="457200" indent="-457200">
              <a:spcBef>
                <a:spcPct val="50000"/>
              </a:spcBef>
              <a:buFontTx/>
              <a:buAutoNum type="arabicPeriod"/>
            </a:pPr>
            <a:r>
              <a:rPr lang="en-US" sz="2000" dirty="0" smtClean="0">
                <a:latin typeface="Arial" pitchFamily="34" charset="0"/>
              </a:rPr>
              <a:t>The right trench width</a:t>
            </a:r>
          </a:p>
          <a:p>
            <a:pPr marL="457200" indent="-457200">
              <a:spcBef>
                <a:spcPct val="50000"/>
              </a:spcBef>
              <a:buFontTx/>
              <a:buAutoNum type="arabicPeriod"/>
            </a:pPr>
            <a:r>
              <a:rPr lang="en-US" sz="2000" dirty="0" smtClean="0">
                <a:latin typeface="Arial" pitchFamily="34" charset="0"/>
              </a:rPr>
              <a:t>Evenly </a:t>
            </a:r>
            <a:r>
              <a:rPr lang="en-US" sz="2000" dirty="0">
                <a:latin typeface="Arial" pitchFamily="34" charset="0"/>
              </a:rPr>
              <a:t>distribute the load and stress around the pipe outer </a:t>
            </a:r>
            <a:r>
              <a:rPr lang="en-US" sz="2000" dirty="0" smtClean="0">
                <a:latin typeface="Arial" pitchFamily="34" charset="0"/>
              </a:rPr>
              <a:t>diameter when compacting and placing soil.</a:t>
            </a:r>
            <a:endParaRPr lang="en-US" sz="2000" dirty="0">
              <a:latin typeface="Arial" pitchFamily="34" charset="0"/>
            </a:endParaRPr>
          </a:p>
          <a:p>
            <a:pPr marL="457200" indent="-457200">
              <a:spcBef>
                <a:spcPct val="50000"/>
              </a:spcBef>
              <a:buFontTx/>
              <a:buAutoNum type="arabicPeriod"/>
            </a:pPr>
            <a:r>
              <a:rPr lang="en-US" sz="2000" dirty="0" smtClean="0">
                <a:latin typeface="Arial" pitchFamily="34" charset="0"/>
              </a:rPr>
              <a:t>Must </a:t>
            </a:r>
            <a:r>
              <a:rPr lang="en-US" sz="2000" dirty="0">
                <a:latin typeface="Arial" pitchFamily="34" charset="0"/>
              </a:rPr>
              <a:t>be carried to the pipe spring line.</a:t>
            </a:r>
          </a:p>
        </p:txBody>
      </p:sp>
      <p:pic>
        <p:nvPicPr>
          <p:cNvPr id="171012" name="Picture 4" descr="Compacting2 copy"/>
          <p:cNvPicPr>
            <a:picLocks noChangeAspect="1" noChangeArrowheads="1"/>
          </p:cNvPicPr>
          <p:nvPr/>
        </p:nvPicPr>
        <p:blipFill>
          <a:blip r:embed="rId3" cstate="print"/>
          <a:srcRect/>
          <a:stretch>
            <a:fillRect/>
          </a:stretch>
        </p:blipFill>
        <p:spPr bwMode="auto">
          <a:xfrm>
            <a:off x="6200775" y="3883025"/>
            <a:ext cx="2595563" cy="2784475"/>
          </a:xfrm>
          <a:prstGeom prst="rect">
            <a:avLst/>
          </a:prstGeom>
          <a:noFill/>
          <a:ln w="9525">
            <a:noFill/>
            <a:miter lim="800000"/>
            <a:headEnd/>
            <a:tailEnd/>
          </a:ln>
        </p:spPr>
      </p:pic>
      <p:pic>
        <p:nvPicPr>
          <p:cNvPr id="171013" name="Picture 5" descr="Compacting1 copy"/>
          <p:cNvPicPr>
            <a:picLocks noChangeAspect="1" noChangeArrowheads="1"/>
          </p:cNvPicPr>
          <p:nvPr/>
        </p:nvPicPr>
        <p:blipFill>
          <a:blip r:embed="rId4" cstate="print"/>
          <a:srcRect/>
          <a:stretch>
            <a:fillRect/>
          </a:stretch>
        </p:blipFill>
        <p:spPr bwMode="auto">
          <a:xfrm>
            <a:off x="1725613" y="3884613"/>
            <a:ext cx="4402137" cy="278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6515" name="Group 3"/>
          <p:cNvGrpSpPr>
            <a:grpSpLocks/>
          </p:cNvGrpSpPr>
          <p:nvPr/>
        </p:nvGrpSpPr>
        <p:grpSpPr bwMode="auto">
          <a:xfrm>
            <a:off x="609600" y="1185184"/>
            <a:ext cx="6781800" cy="3086100"/>
            <a:chOff x="384" y="720"/>
            <a:chExt cx="4272" cy="1944"/>
          </a:xfrm>
        </p:grpSpPr>
        <p:sp>
          <p:nvSpPr>
            <p:cNvPr id="12307" name="Freeform 4" descr="Woven mat"/>
            <p:cNvSpPr>
              <a:spLocks/>
            </p:cNvSpPr>
            <p:nvPr/>
          </p:nvSpPr>
          <p:spPr bwMode="auto">
            <a:xfrm>
              <a:off x="1248" y="720"/>
              <a:ext cx="3408" cy="1944"/>
            </a:xfrm>
            <a:custGeom>
              <a:avLst/>
              <a:gdLst>
                <a:gd name="T0" fmla="*/ 1244 w 3408"/>
                <a:gd name="T1" fmla="*/ 1932 h 1944"/>
                <a:gd name="T2" fmla="*/ 960 w 3408"/>
                <a:gd name="T3" fmla="*/ 1932 h 1944"/>
                <a:gd name="T4" fmla="*/ 0 w 3408"/>
                <a:gd name="T5" fmla="*/ 12 h 1944"/>
                <a:gd name="T6" fmla="*/ 100 w 3408"/>
                <a:gd name="T7" fmla="*/ 20 h 1944"/>
                <a:gd name="T8" fmla="*/ 204 w 3408"/>
                <a:gd name="T9" fmla="*/ 16 h 1944"/>
                <a:gd name="T10" fmla="*/ 496 w 3408"/>
                <a:gd name="T11" fmla="*/ 12 h 1944"/>
                <a:gd name="T12" fmla="*/ 940 w 3408"/>
                <a:gd name="T13" fmla="*/ 12 h 1944"/>
                <a:gd name="T14" fmla="*/ 1132 w 3408"/>
                <a:gd name="T15" fmla="*/ 16 h 1944"/>
                <a:gd name="T16" fmla="*/ 1236 w 3408"/>
                <a:gd name="T17" fmla="*/ 24 h 1944"/>
                <a:gd name="T18" fmla="*/ 1360 w 3408"/>
                <a:gd name="T19" fmla="*/ 16 h 1944"/>
                <a:gd name="T20" fmla="*/ 1436 w 3408"/>
                <a:gd name="T21" fmla="*/ 16 h 1944"/>
                <a:gd name="T22" fmla="*/ 1768 w 3408"/>
                <a:gd name="T23" fmla="*/ 20 h 1944"/>
                <a:gd name="T24" fmla="*/ 1912 w 3408"/>
                <a:gd name="T25" fmla="*/ 24 h 1944"/>
                <a:gd name="T26" fmla="*/ 2112 w 3408"/>
                <a:gd name="T27" fmla="*/ 28 h 1944"/>
                <a:gd name="T28" fmla="*/ 2296 w 3408"/>
                <a:gd name="T29" fmla="*/ 4 h 1944"/>
                <a:gd name="T30" fmla="*/ 2452 w 3408"/>
                <a:gd name="T31" fmla="*/ 0 h 1944"/>
                <a:gd name="T32" fmla="*/ 2564 w 3408"/>
                <a:gd name="T33" fmla="*/ 4 h 1944"/>
                <a:gd name="T34" fmla="*/ 2640 w 3408"/>
                <a:gd name="T35" fmla="*/ 12 h 1944"/>
                <a:gd name="T36" fmla="*/ 2792 w 3408"/>
                <a:gd name="T37" fmla="*/ 8 h 1944"/>
                <a:gd name="T38" fmla="*/ 2884 w 3408"/>
                <a:gd name="T39" fmla="*/ 20 h 1944"/>
                <a:gd name="T40" fmla="*/ 3040 w 3408"/>
                <a:gd name="T41" fmla="*/ 44 h 1944"/>
                <a:gd name="T42" fmla="*/ 3180 w 3408"/>
                <a:gd name="T43" fmla="*/ 12 h 1944"/>
                <a:gd name="T44" fmla="*/ 3256 w 3408"/>
                <a:gd name="T45" fmla="*/ 8 h 1944"/>
                <a:gd name="T46" fmla="*/ 3408 w 3408"/>
                <a:gd name="T47" fmla="*/ 8 h 1944"/>
                <a:gd name="T48" fmla="*/ 2428 w 3408"/>
                <a:gd name="T49" fmla="*/ 1936 h 1944"/>
                <a:gd name="T50" fmla="*/ 2140 w 3408"/>
                <a:gd name="T51" fmla="*/ 1944 h 1944"/>
                <a:gd name="T52" fmla="*/ 2140 w 3408"/>
                <a:gd name="T53" fmla="*/ 1876 h 1944"/>
                <a:gd name="T54" fmla="*/ 2112 w 3408"/>
                <a:gd name="T55" fmla="*/ 1760 h 1944"/>
                <a:gd name="T56" fmla="*/ 2024 w 3408"/>
                <a:gd name="T57" fmla="*/ 1624 h 1944"/>
                <a:gd name="T58" fmla="*/ 1944 w 3408"/>
                <a:gd name="T59" fmla="*/ 1552 h 1944"/>
                <a:gd name="T60" fmla="*/ 1868 w 3408"/>
                <a:gd name="T61" fmla="*/ 1512 h 1944"/>
                <a:gd name="T62" fmla="*/ 1776 w 3408"/>
                <a:gd name="T63" fmla="*/ 1492 h 1944"/>
                <a:gd name="T64" fmla="*/ 1656 w 3408"/>
                <a:gd name="T65" fmla="*/ 1484 h 1944"/>
                <a:gd name="T66" fmla="*/ 1544 w 3408"/>
                <a:gd name="T67" fmla="*/ 1508 h 1944"/>
                <a:gd name="T68" fmla="*/ 1468 w 3408"/>
                <a:gd name="T69" fmla="*/ 1540 h 1944"/>
                <a:gd name="T70" fmla="*/ 1396 w 3408"/>
                <a:gd name="T71" fmla="*/ 1592 h 1944"/>
                <a:gd name="T72" fmla="*/ 1344 w 3408"/>
                <a:gd name="T73" fmla="*/ 1656 h 1944"/>
                <a:gd name="T74" fmla="*/ 1296 w 3408"/>
                <a:gd name="T75" fmla="*/ 1724 h 1944"/>
                <a:gd name="T76" fmla="*/ 1264 w 3408"/>
                <a:gd name="T77" fmla="*/ 1808 h 1944"/>
                <a:gd name="T78" fmla="*/ 1248 w 3408"/>
                <a:gd name="T79" fmla="*/ 1872 h 1944"/>
                <a:gd name="T80" fmla="*/ 1244 w 3408"/>
                <a:gd name="T81" fmla="*/ 1932 h 19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408" h="1944">
                  <a:moveTo>
                    <a:pt x="1244" y="1932"/>
                  </a:moveTo>
                  <a:lnTo>
                    <a:pt x="960" y="1932"/>
                  </a:lnTo>
                  <a:lnTo>
                    <a:pt x="0" y="12"/>
                  </a:lnTo>
                  <a:lnTo>
                    <a:pt x="100" y="20"/>
                  </a:lnTo>
                  <a:lnTo>
                    <a:pt x="204" y="16"/>
                  </a:lnTo>
                  <a:lnTo>
                    <a:pt x="496" y="12"/>
                  </a:lnTo>
                  <a:lnTo>
                    <a:pt x="940" y="12"/>
                  </a:lnTo>
                  <a:lnTo>
                    <a:pt x="1132" y="16"/>
                  </a:lnTo>
                  <a:lnTo>
                    <a:pt x="1236" y="24"/>
                  </a:lnTo>
                  <a:lnTo>
                    <a:pt x="1360" y="16"/>
                  </a:lnTo>
                  <a:lnTo>
                    <a:pt x="1436" y="16"/>
                  </a:lnTo>
                  <a:lnTo>
                    <a:pt x="1768" y="20"/>
                  </a:lnTo>
                  <a:lnTo>
                    <a:pt x="1912" y="24"/>
                  </a:lnTo>
                  <a:lnTo>
                    <a:pt x="2112" y="28"/>
                  </a:lnTo>
                  <a:lnTo>
                    <a:pt x="2296" y="4"/>
                  </a:lnTo>
                  <a:lnTo>
                    <a:pt x="2452" y="0"/>
                  </a:lnTo>
                  <a:lnTo>
                    <a:pt x="2564" y="4"/>
                  </a:lnTo>
                  <a:lnTo>
                    <a:pt x="2640" y="12"/>
                  </a:lnTo>
                  <a:lnTo>
                    <a:pt x="2792" y="8"/>
                  </a:lnTo>
                  <a:lnTo>
                    <a:pt x="2884" y="20"/>
                  </a:lnTo>
                  <a:lnTo>
                    <a:pt x="3040" y="44"/>
                  </a:lnTo>
                  <a:lnTo>
                    <a:pt x="3180" y="12"/>
                  </a:lnTo>
                  <a:lnTo>
                    <a:pt x="3256" y="8"/>
                  </a:lnTo>
                  <a:lnTo>
                    <a:pt x="3408" y="8"/>
                  </a:lnTo>
                  <a:lnTo>
                    <a:pt x="2428" y="1936"/>
                  </a:lnTo>
                  <a:lnTo>
                    <a:pt x="2140" y="1944"/>
                  </a:lnTo>
                  <a:lnTo>
                    <a:pt x="2140" y="1876"/>
                  </a:lnTo>
                  <a:lnTo>
                    <a:pt x="2112" y="1760"/>
                  </a:lnTo>
                  <a:lnTo>
                    <a:pt x="2024" y="1624"/>
                  </a:lnTo>
                  <a:lnTo>
                    <a:pt x="1944" y="1552"/>
                  </a:lnTo>
                  <a:lnTo>
                    <a:pt x="1868" y="1512"/>
                  </a:lnTo>
                  <a:lnTo>
                    <a:pt x="1776" y="1492"/>
                  </a:lnTo>
                  <a:lnTo>
                    <a:pt x="1656" y="1484"/>
                  </a:lnTo>
                  <a:lnTo>
                    <a:pt x="1544" y="1508"/>
                  </a:lnTo>
                  <a:lnTo>
                    <a:pt x="1468" y="1540"/>
                  </a:lnTo>
                  <a:lnTo>
                    <a:pt x="1396" y="1592"/>
                  </a:lnTo>
                  <a:lnTo>
                    <a:pt x="1344" y="1656"/>
                  </a:lnTo>
                  <a:lnTo>
                    <a:pt x="1296" y="1724"/>
                  </a:lnTo>
                  <a:lnTo>
                    <a:pt x="1264" y="1808"/>
                  </a:lnTo>
                  <a:lnTo>
                    <a:pt x="1248" y="1872"/>
                  </a:lnTo>
                  <a:lnTo>
                    <a:pt x="1244" y="1932"/>
                  </a:lnTo>
                  <a:close/>
                </a:path>
              </a:pathLst>
            </a:custGeom>
            <a:blipFill dpi="0" rotWithShape="0">
              <a:blip r:embed="rId3" cstate="print"/>
              <a:srcRect/>
              <a:tile tx="0" ty="0" sx="100000" sy="100000" flip="none" algn="tl"/>
            </a:blipFill>
            <a:ln w="317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17" name="AutoShape 5"/>
            <p:cNvSpPr>
              <a:spLocks/>
            </p:cNvSpPr>
            <p:nvPr/>
          </p:nvSpPr>
          <p:spPr bwMode="auto">
            <a:xfrm>
              <a:off x="384" y="915"/>
              <a:ext cx="1162" cy="330"/>
            </a:xfrm>
            <a:prstGeom prst="borderCallout2">
              <a:avLst>
                <a:gd name="adj1" fmla="val 20750"/>
                <a:gd name="adj2" fmla="val 104130"/>
                <a:gd name="adj3" fmla="val 20750"/>
                <a:gd name="adj4" fmla="val 168505"/>
                <a:gd name="adj5" fmla="val 46111"/>
                <a:gd name="adj6" fmla="val 227282"/>
              </a:avLst>
            </a:prstGeom>
            <a:noFill/>
            <a:ln w="63500">
              <a:solidFill>
                <a:schemeClr val="tx1"/>
              </a:solidFill>
              <a:miter lim="800000"/>
              <a:headEnd type="none" w="lg" len="lg"/>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800" b="1" dirty="0" smtClean="0">
                  <a:effectLst>
                    <a:outerShdw blurRad="38100" dist="38100" dir="2700000" algn="tl">
                      <a:srgbClr val="C0C0C0"/>
                    </a:outerShdw>
                  </a:effectLst>
                  <a:latin typeface="Times New Roman" pitchFamily="18" charset="0"/>
                </a:rPr>
                <a:t>Backfill</a:t>
              </a:r>
              <a:endParaRPr lang="en-US" dirty="0">
                <a:latin typeface="Times New Roman" pitchFamily="18" charset="0"/>
              </a:endParaRPr>
            </a:p>
          </p:txBody>
        </p:sp>
      </p:grpSp>
      <p:grpSp>
        <p:nvGrpSpPr>
          <p:cNvPr id="576518" name="Group 6"/>
          <p:cNvGrpSpPr>
            <a:grpSpLocks/>
          </p:cNvGrpSpPr>
          <p:nvPr/>
        </p:nvGrpSpPr>
        <p:grpSpPr bwMode="auto">
          <a:xfrm>
            <a:off x="3497262" y="2166258"/>
            <a:ext cx="2378075" cy="2786063"/>
            <a:chOff x="2208" y="1344"/>
            <a:chExt cx="1498" cy="1755"/>
          </a:xfrm>
        </p:grpSpPr>
        <p:grpSp>
          <p:nvGrpSpPr>
            <p:cNvPr id="12303" name="Group 7"/>
            <p:cNvGrpSpPr>
              <a:grpSpLocks/>
            </p:cNvGrpSpPr>
            <p:nvPr/>
          </p:nvGrpSpPr>
          <p:grpSpPr bwMode="auto">
            <a:xfrm>
              <a:off x="2208" y="2667"/>
              <a:ext cx="1461" cy="432"/>
              <a:chOff x="2208" y="2667"/>
              <a:chExt cx="1461" cy="432"/>
            </a:xfrm>
          </p:grpSpPr>
          <p:sp>
            <p:nvSpPr>
              <p:cNvPr id="12305" name="Freeform 8" descr="Sand"/>
              <p:cNvSpPr>
                <a:spLocks/>
              </p:cNvSpPr>
              <p:nvPr/>
            </p:nvSpPr>
            <p:spPr bwMode="auto">
              <a:xfrm>
                <a:off x="2208" y="2667"/>
                <a:ext cx="582" cy="429"/>
              </a:xfrm>
              <a:custGeom>
                <a:avLst/>
                <a:gdLst>
                  <a:gd name="T0" fmla="*/ 582 w 582"/>
                  <a:gd name="T1" fmla="*/ 426 h 429"/>
                  <a:gd name="T2" fmla="*/ 135 w 582"/>
                  <a:gd name="T3" fmla="*/ 429 h 429"/>
                  <a:gd name="T4" fmla="*/ 138 w 582"/>
                  <a:gd name="T5" fmla="*/ 279 h 429"/>
                  <a:gd name="T6" fmla="*/ 0 w 582"/>
                  <a:gd name="T7" fmla="*/ 0 h 429"/>
                  <a:gd name="T8" fmla="*/ 288 w 582"/>
                  <a:gd name="T9" fmla="*/ 3 h 429"/>
                  <a:gd name="T10" fmla="*/ 294 w 582"/>
                  <a:gd name="T11" fmla="*/ 66 h 429"/>
                  <a:gd name="T12" fmla="*/ 303 w 582"/>
                  <a:gd name="T13" fmla="*/ 120 h 429"/>
                  <a:gd name="T14" fmla="*/ 321 w 582"/>
                  <a:gd name="T15" fmla="*/ 174 h 429"/>
                  <a:gd name="T16" fmla="*/ 348 w 582"/>
                  <a:gd name="T17" fmla="*/ 228 h 429"/>
                  <a:gd name="T18" fmla="*/ 381 w 582"/>
                  <a:gd name="T19" fmla="*/ 279 h 429"/>
                  <a:gd name="T20" fmla="*/ 414 w 582"/>
                  <a:gd name="T21" fmla="*/ 315 h 429"/>
                  <a:gd name="T22" fmla="*/ 450 w 582"/>
                  <a:gd name="T23" fmla="*/ 348 h 429"/>
                  <a:gd name="T24" fmla="*/ 495 w 582"/>
                  <a:gd name="T25" fmla="*/ 384 h 429"/>
                  <a:gd name="T26" fmla="*/ 525 w 582"/>
                  <a:gd name="T27" fmla="*/ 402 h 429"/>
                  <a:gd name="T28" fmla="*/ 582 w 582"/>
                  <a:gd name="T29" fmla="*/ 426 h 4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2" h="429">
                    <a:moveTo>
                      <a:pt x="582" y="426"/>
                    </a:moveTo>
                    <a:lnTo>
                      <a:pt x="135" y="429"/>
                    </a:lnTo>
                    <a:lnTo>
                      <a:pt x="138" y="279"/>
                    </a:lnTo>
                    <a:lnTo>
                      <a:pt x="0" y="0"/>
                    </a:lnTo>
                    <a:lnTo>
                      <a:pt x="288" y="3"/>
                    </a:lnTo>
                    <a:lnTo>
                      <a:pt x="294" y="66"/>
                    </a:lnTo>
                    <a:lnTo>
                      <a:pt x="303" y="120"/>
                    </a:lnTo>
                    <a:lnTo>
                      <a:pt x="321" y="174"/>
                    </a:lnTo>
                    <a:lnTo>
                      <a:pt x="348" y="228"/>
                    </a:lnTo>
                    <a:lnTo>
                      <a:pt x="381" y="279"/>
                    </a:lnTo>
                    <a:lnTo>
                      <a:pt x="414" y="315"/>
                    </a:lnTo>
                    <a:lnTo>
                      <a:pt x="450" y="348"/>
                    </a:lnTo>
                    <a:lnTo>
                      <a:pt x="495" y="384"/>
                    </a:lnTo>
                    <a:lnTo>
                      <a:pt x="525" y="402"/>
                    </a:lnTo>
                    <a:lnTo>
                      <a:pt x="582" y="426"/>
                    </a:lnTo>
                    <a:close/>
                  </a:path>
                </a:pathLst>
              </a:custGeom>
              <a:blipFill dpi="0" rotWithShape="0">
                <a:blip r:embed="rId4" cstate="print"/>
                <a:srcRect/>
                <a:tile tx="0" ty="0" sx="100000" sy="100000" flip="none" algn="tl"/>
              </a:blipFill>
              <a:ln w="317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6" name="Freeform 9" descr="Sand"/>
              <p:cNvSpPr>
                <a:spLocks/>
              </p:cNvSpPr>
              <p:nvPr/>
            </p:nvSpPr>
            <p:spPr bwMode="auto">
              <a:xfrm flipH="1">
                <a:off x="3087" y="2670"/>
                <a:ext cx="582" cy="429"/>
              </a:xfrm>
              <a:custGeom>
                <a:avLst/>
                <a:gdLst>
                  <a:gd name="T0" fmla="*/ 582 w 582"/>
                  <a:gd name="T1" fmla="*/ 426 h 429"/>
                  <a:gd name="T2" fmla="*/ 135 w 582"/>
                  <a:gd name="T3" fmla="*/ 429 h 429"/>
                  <a:gd name="T4" fmla="*/ 138 w 582"/>
                  <a:gd name="T5" fmla="*/ 279 h 429"/>
                  <a:gd name="T6" fmla="*/ 0 w 582"/>
                  <a:gd name="T7" fmla="*/ 0 h 429"/>
                  <a:gd name="T8" fmla="*/ 288 w 582"/>
                  <a:gd name="T9" fmla="*/ 3 h 429"/>
                  <a:gd name="T10" fmla="*/ 294 w 582"/>
                  <a:gd name="T11" fmla="*/ 66 h 429"/>
                  <a:gd name="T12" fmla="*/ 303 w 582"/>
                  <a:gd name="T13" fmla="*/ 120 h 429"/>
                  <a:gd name="T14" fmla="*/ 321 w 582"/>
                  <a:gd name="T15" fmla="*/ 174 h 429"/>
                  <a:gd name="T16" fmla="*/ 348 w 582"/>
                  <a:gd name="T17" fmla="*/ 228 h 429"/>
                  <a:gd name="T18" fmla="*/ 381 w 582"/>
                  <a:gd name="T19" fmla="*/ 279 h 429"/>
                  <a:gd name="T20" fmla="*/ 414 w 582"/>
                  <a:gd name="T21" fmla="*/ 315 h 429"/>
                  <a:gd name="T22" fmla="*/ 450 w 582"/>
                  <a:gd name="T23" fmla="*/ 348 h 429"/>
                  <a:gd name="T24" fmla="*/ 495 w 582"/>
                  <a:gd name="T25" fmla="*/ 384 h 429"/>
                  <a:gd name="T26" fmla="*/ 525 w 582"/>
                  <a:gd name="T27" fmla="*/ 402 h 429"/>
                  <a:gd name="T28" fmla="*/ 582 w 582"/>
                  <a:gd name="T29" fmla="*/ 426 h 4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2" h="429">
                    <a:moveTo>
                      <a:pt x="582" y="426"/>
                    </a:moveTo>
                    <a:lnTo>
                      <a:pt x="135" y="429"/>
                    </a:lnTo>
                    <a:lnTo>
                      <a:pt x="138" y="279"/>
                    </a:lnTo>
                    <a:lnTo>
                      <a:pt x="0" y="0"/>
                    </a:lnTo>
                    <a:lnTo>
                      <a:pt x="288" y="3"/>
                    </a:lnTo>
                    <a:lnTo>
                      <a:pt x="294" y="66"/>
                    </a:lnTo>
                    <a:lnTo>
                      <a:pt x="303" y="120"/>
                    </a:lnTo>
                    <a:lnTo>
                      <a:pt x="321" y="174"/>
                    </a:lnTo>
                    <a:lnTo>
                      <a:pt x="348" y="228"/>
                    </a:lnTo>
                    <a:lnTo>
                      <a:pt x="381" y="279"/>
                    </a:lnTo>
                    <a:lnTo>
                      <a:pt x="414" y="315"/>
                    </a:lnTo>
                    <a:lnTo>
                      <a:pt x="450" y="348"/>
                    </a:lnTo>
                    <a:lnTo>
                      <a:pt x="495" y="384"/>
                    </a:lnTo>
                    <a:lnTo>
                      <a:pt x="525" y="402"/>
                    </a:lnTo>
                    <a:lnTo>
                      <a:pt x="582" y="426"/>
                    </a:lnTo>
                    <a:close/>
                  </a:path>
                </a:pathLst>
              </a:custGeom>
              <a:blipFill dpi="0" rotWithShape="0">
                <a:blip r:embed="rId4" cstate="print"/>
                <a:srcRect/>
                <a:tile tx="0" ty="0" sx="100000" sy="100000" flip="none" algn="tl"/>
              </a:blipFill>
              <a:ln w="317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6522" name="AutoShape 10"/>
            <p:cNvSpPr>
              <a:spLocks/>
            </p:cNvSpPr>
            <p:nvPr/>
          </p:nvSpPr>
          <p:spPr bwMode="auto">
            <a:xfrm>
              <a:off x="2208" y="1344"/>
              <a:ext cx="1498" cy="601"/>
            </a:xfrm>
            <a:prstGeom prst="borderCallout3">
              <a:avLst>
                <a:gd name="adj1" fmla="val 11690"/>
                <a:gd name="adj2" fmla="val 103204"/>
                <a:gd name="adj3" fmla="val 11690"/>
                <a:gd name="adj4" fmla="val 107278"/>
                <a:gd name="adj5" fmla="val 100000"/>
                <a:gd name="adj6" fmla="val 107278"/>
                <a:gd name="adj7" fmla="val 250162"/>
                <a:gd name="adj8" fmla="val 83310"/>
              </a:avLst>
            </a:prstGeom>
            <a:solidFill>
              <a:schemeClr val="tx2"/>
            </a:solidFill>
            <a:ln w="63500">
              <a:solidFill>
                <a:schemeClr val="tx1"/>
              </a:solidFill>
              <a:miter lim="800000"/>
              <a:headEnd/>
              <a:tailEnd type="stealth"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800" b="1" dirty="0">
                  <a:solidFill>
                    <a:schemeClr val="bg1"/>
                  </a:solidFill>
                  <a:effectLst>
                    <a:outerShdw blurRad="38100" dist="38100" dir="2700000" algn="tl">
                      <a:srgbClr val="FFFFFF"/>
                    </a:outerShdw>
                  </a:effectLst>
                  <a:latin typeface="Times New Roman" pitchFamily="18" charset="0"/>
                </a:rPr>
                <a:t>Haunch Compaction</a:t>
              </a:r>
              <a:endParaRPr lang="en-US" dirty="0">
                <a:solidFill>
                  <a:schemeClr val="bg1"/>
                </a:solidFill>
                <a:latin typeface="Times New Roman" pitchFamily="18" charset="0"/>
              </a:endParaRPr>
            </a:p>
          </p:txBody>
        </p:sp>
      </p:grpSp>
      <p:grpSp>
        <p:nvGrpSpPr>
          <p:cNvPr id="12297" name="Group 12"/>
          <p:cNvGrpSpPr>
            <a:grpSpLocks/>
          </p:cNvGrpSpPr>
          <p:nvPr/>
        </p:nvGrpSpPr>
        <p:grpSpPr bwMode="auto">
          <a:xfrm>
            <a:off x="2295525" y="4238628"/>
            <a:ext cx="4757738" cy="833438"/>
            <a:chOff x="1446" y="2670"/>
            <a:chExt cx="2997" cy="525"/>
          </a:xfrm>
        </p:grpSpPr>
        <p:sp>
          <p:nvSpPr>
            <p:cNvPr id="12301" name="Freeform 13" descr="Cork"/>
            <p:cNvSpPr>
              <a:spLocks/>
            </p:cNvSpPr>
            <p:nvPr/>
          </p:nvSpPr>
          <p:spPr bwMode="auto">
            <a:xfrm>
              <a:off x="1446" y="2670"/>
              <a:ext cx="903" cy="525"/>
            </a:xfrm>
            <a:custGeom>
              <a:avLst/>
              <a:gdLst>
                <a:gd name="T0" fmla="*/ 897 w 903"/>
                <a:gd name="T1" fmla="*/ 525 h 525"/>
                <a:gd name="T2" fmla="*/ 0 w 903"/>
                <a:gd name="T3" fmla="*/ 525 h 525"/>
                <a:gd name="T4" fmla="*/ 6 w 903"/>
                <a:gd name="T5" fmla="*/ 6 h 525"/>
                <a:gd name="T6" fmla="*/ 765 w 903"/>
                <a:gd name="T7" fmla="*/ 0 h 525"/>
                <a:gd name="T8" fmla="*/ 903 w 903"/>
                <a:gd name="T9" fmla="*/ 282 h 525"/>
                <a:gd name="T10" fmla="*/ 897 w 903"/>
                <a:gd name="T11" fmla="*/ 525 h 5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3" h="525">
                  <a:moveTo>
                    <a:pt x="897" y="525"/>
                  </a:moveTo>
                  <a:lnTo>
                    <a:pt x="0" y="525"/>
                  </a:lnTo>
                  <a:lnTo>
                    <a:pt x="6" y="6"/>
                  </a:lnTo>
                  <a:lnTo>
                    <a:pt x="765" y="0"/>
                  </a:lnTo>
                  <a:lnTo>
                    <a:pt x="903" y="282"/>
                  </a:lnTo>
                  <a:lnTo>
                    <a:pt x="897" y="525"/>
                  </a:lnTo>
                  <a:close/>
                </a:path>
              </a:pathLst>
            </a:custGeom>
            <a:blipFill dpi="0" rotWithShape="0">
              <a:blip r:embed="rId5" cstate="print"/>
              <a:srcRect/>
              <a:tile tx="0" ty="0" sx="100000" sy="100000" flip="none" algn="tl"/>
            </a:blipFill>
            <a:ln w="317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2" name="Freeform 14" descr="Cork"/>
            <p:cNvSpPr>
              <a:spLocks/>
            </p:cNvSpPr>
            <p:nvPr/>
          </p:nvSpPr>
          <p:spPr bwMode="auto">
            <a:xfrm>
              <a:off x="3534" y="2670"/>
              <a:ext cx="909" cy="519"/>
            </a:xfrm>
            <a:custGeom>
              <a:avLst/>
              <a:gdLst>
                <a:gd name="T0" fmla="*/ 0 w 909"/>
                <a:gd name="T1" fmla="*/ 285 h 519"/>
                <a:gd name="T2" fmla="*/ 0 w 909"/>
                <a:gd name="T3" fmla="*/ 519 h 519"/>
                <a:gd name="T4" fmla="*/ 900 w 909"/>
                <a:gd name="T5" fmla="*/ 519 h 519"/>
                <a:gd name="T6" fmla="*/ 909 w 909"/>
                <a:gd name="T7" fmla="*/ 0 h 519"/>
                <a:gd name="T8" fmla="*/ 144 w 909"/>
                <a:gd name="T9" fmla="*/ 3 h 519"/>
                <a:gd name="T10" fmla="*/ 0 w 909"/>
                <a:gd name="T11" fmla="*/ 285 h 5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9" h="519">
                  <a:moveTo>
                    <a:pt x="0" y="285"/>
                  </a:moveTo>
                  <a:lnTo>
                    <a:pt x="0" y="519"/>
                  </a:lnTo>
                  <a:lnTo>
                    <a:pt x="900" y="519"/>
                  </a:lnTo>
                  <a:lnTo>
                    <a:pt x="909" y="0"/>
                  </a:lnTo>
                  <a:lnTo>
                    <a:pt x="144" y="3"/>
                  </a:lnTo>
                  <a:lnTo>
                    <a:pt x="0" y="285"/>
                  </a:lnTo>
                  <a:close/>
                </a:path>
              </a:pathLst>
            </a:custGeom>
            <a:blipFill dpi="0" rotWithShape="0">
              <a:blip r:embed="rId5" cstate="print"/>
              <a:srcRect/>
              <a:tile tx="0" ty="0" sx="100000" sy="100000" flip="none" algn="tl"/>
            </a:blipFill>
            <a:ln w="31750" cap="flat" cmpd="sng">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294" name="Group 18"/>
          <p:cNvGrpSpPr>
            <a:grpSpLocks/>
          </p:cNvGrpSpPr>
          <p:nvPr/>
        </p:nvGrpSpPr>
        <p:grpSpPr bwMode="auto">
          <a:xfrm>
            <a:off x="3714750" y="4914899"/>
            <a:ext cx="2381250" cy="1612900"/>
            <a:chOff x="2340" y="3096"/>
            <a:chExt cx="1500" cy="1016"/>
          </a:xfrm>
        </p:grpSpPr>
        <p:sp>
          <p:nvSpPr>
            <p:cNvPr id="12295" name="Rectangle 19" descr="Granite"/>
            <p:cNvSpPr>
              <a:spLocks noChangeArrowheads="1"/>
            </p:cNvSpPr>
            <p:nvPr/>
          </p:nvSpPr>
          <p:spPr bwMode="auto">
            <a:xfrm>
              <a:off x="2340" y="3096"/>
              <a:ext cx="1194" cy="96"/>
            </a:xfrm>
            <a:prstGeom prst="rect">
              <a:avLst/>
            </a:prstGeom>
            <a:blipFill dpi="0" rotWithShape="0">
              <a:blip r:embed="rId6" cstate="print"/>
              <a:srcRect/>
              <a:tile tx="0" ty="0" sx="100000" sy="100000" flip="none" algn="tl"/>
            </a:blipFill>
            <a:ln w="31750">
              <a:solidFill>
                <a:srgbClr val="FFFF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6532" name="AutoShape 20"/>
            <p:cNvSpPr>
              <a:spLocks/>
            </p:cNvSpPr>
            <p:nvPr/>
          </p:nvSpPr>
          <p:spPr bwMode="auto">
            <a:xfrm>
              <a:off x="2736" y="3744"/>
              <a:ext cx="1104" cy="368"/>
            </a:xfrm>
            <a:prstGeom prst="borderCallout2">
              <a:avLst>
                <a:gd name="adj1" fmla="val 17778"/>
                <a:gd name="adj2" fmla="val -1819"/>
                <a:gd name="adj3" fmla="val 17778"/>
                <a:gd name="adj4" fmla="val -3181"/>
                <a:gd name="adj5" fmla="val -146912"/>
                <a:gd name="adj6" fmla="val -3259"/>
              </a:avLst>
            </a:prstGeom>
            <a:noFill/>
            <a:ln w="63500">
              <a:solidFill>
                <a:schemeClr val="tx1"/>
              </a:solidFill>
              <a:miter lim="800000"/>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200" b="1" dirty="0" smtClean="0">
                  <a:effectLst>
                    <a:outerShdw blurRad="38100" dist="38100" dir="2700000" algn="tl">
                      <a:srgbClr val="C0C0C0"/>
                    </a:outerShdw>
                  </a:effectLst>
                  <a:latin typeface="Times New Roman" pitchFamily="18" charset="0"/>
                </a:rPr>
                <a:t>Bedding</a:t>
              </a:r>
              <a:endParaRPr lang="en-US" sz="3200" b="1" dirty="0">
                <a:effectLst>
                  <a:outerShdw blurRad="38100" dist="38100" dir="2700000" algn="tl">
                    <a:srgbClr val="C0C0C0"/>
                  </a:outerShdw>
                </a:effectLst>
                <a:latin typeface="Times New Roman" pitchFamily="18" charset="0"/>
              </a:endParaRPr>
            </a:p>
          </p:txBody>
        </p:sp>
      </p:grpSp>
      <p:sp>
        <p:nvSpPr>
          <p:cNvPr id="3" name="Rectangle 2"/>
          <p:cNvSpPr/>
          <p:nvPr/>
        </p:nvSpPr>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 name="Line 20"/>
          <p:cNvSpPr>
            <a:spLocks noChangeShapeType="1"/>
          </p:cNvSpPr>
          <p:nvPr/>
        </p:nvSpPr>
        <p:spPr bwMode="auto">
          <a:xfrm>
            <a:off x="2295525" y="2166258"/>
            <a:ext cx="1419225" cy="1585459"/>
          </a:xfrm>
          <a:prstGeom prst="line">
            <a:avLst/>
          </a:prstGeom>
          <a:noFill/>
          <a:ln w="50800">
            <a:solidFill>
              <a:schemeClr val="tx1"/>
            </a:solidFill>
            <a:round/>
            <a:headEnd/>
            <a:tailEnd type="stealth" w="lg" len="lg"/>
          </a:ln>
        </p:spPr>
        <p:txBody>
          <a:bodyPr/>
          <a:lstStyle/>
          <a:p>
            <a:endParaRPr lang="en-US"/>
          </a:p>
        </p:txBody>
      </p:sp>
      <p:sp>
        <p:nvSpPr>
          <p:cNvPr id="25" name="Oval 13"/>
          <p:cNvSpPr>
            <a:spLocks noChangeArrowheads="1"/>
          </p:cNvSpPr>
          <p:nvPr/>
        </p:nvSpPr>
        <p:spPr bwMode="auto">
          <a:xfrm>
            <a:off x="3959224" y="3505200"/>
            <a:ext cx="1395413" cy="1409700"/>
          </a:xfrm>
          <a:prstGeom prst="ellipse">
            <a:avLst/>
          </a:prstGeom>
          <a:noFill/>
          <a:ln w="38100">
            <a:solidFill>
              <a:srgbClr val="FF0000"/>
            </a:solidFill>
            <a:round/>
            <a:headEnd/>
            <a:tailEnd/>
          </a:ln>
        </p:spPr>
        <p:txBody>
          <a:bodyPr wrap="none" anchor="ctr"/>
          <a:lstStyle/>
          <a:p>
            <a:endParaRPr lang="en-US"/>
          </a:p>
        </p:txBody>
      </p:sp>
      <p:sp>
        <p:nvSpPr>
          <p:cNvPr id="4" name="TextBox 3"/>
          <p:cNvSpPr txBox="1"/>
          <p:nvPr/>
        </p:nvSpPr>
        <p:spPr>
          <a:xfrm>
            <a:off x="7391401" y="4191000"/>
            <a:ext cx="1690186" cy="461665"/>
          </a:xfrm>
          <a:prstGeom prst="rect">
            <a:avLst/>
          </a:prstGeom>
          <a:noFill/>
        </p:spPr>
        <p:txBody>
          <a:bodyPr wrap="square" rtlCol="0">
            <a:spAutoFit/>
          </a:bodyPr>
          <a:lstStyle/>
          <a:p>
            <a:r>
              <a:rPr lang="en-US" b="1" dirty="0" smtClean="0"/>
              <a:t>Springline</a:t>
            </a:r>
            <a:endParaRPr lang="en-US" b="1" dirty="0"/>
          </a:p>
        </p:txBody>
      </p:sp>
      <p:sp>
        <p:nvSpPr>
          <p:cNvPr id="27" name="Rectangle 26"/>
          <p:cNvSpPr/>
          <p:nvPr/>
        </p:nvSpPr>
        <p:spPr bwMode="auto">
          <a:xfrm>
            <a:off x="7391401" y="4215221"/>
            <a:ext cx="1690186" cy="435363"/>
          </a:xfrm>
          <a:prstGeom prst="rect">
            <a:avLst/>
          </a:pr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endParaRPr>
          </a:p>
        </p:txBody>
      </p:sp>
      <p:sp>
        <p:nvSpPr>
          <p:cNvPr id="28" name="Line 20"/>
          <p:cNvSpPr>
            <a:spLocks noChangeShapeType="1"/>
          </p:cNvSpPr>
          <p:nvPr/>
        </p:nvSpPr>
        <p:spPr bwMode="auto">
          <a:xfrm flipH="1" flipV="1">
            <a:off x="7053259" y="4210050"/>
            <a:ext cx="338141" cy="5171"/>
          </a:xfrm>
          <a:prstGeom prst="line">
            <a:avLst/>
          </a:prstGeom>
          <a:noFill/>
          <a:ln w="50800">
            <a:solidFill>
              <a:schemeClr val="tx1"/>
            </a:solidFill>
            <a:round/>
            <a:headEnd/>
            <a:tailEnd type="stealth" w="lg" len="lg"/>
          </a:ln>
        </p:spPr>
        <p:txBody>
          <a:bodyPr/>
          <a:lstStyle/>
          <a:p>
            <a:endParaRPr lang="en-US"/>
          </a:p>
        </p:txBody>
      </p:sp>
      <p:sp>
        <p:nvSpPr>
          <p:cNvPr id="22"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extLst>
      <p:ext uri="{BB962C8B-B14F-4D97-AF65-F5344CB8AC3E}">
        <p14:creationId xmlns:p14="http://schemas.microsoft.com/office/powerpoint/2010/main" val="3525632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765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765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Thermoplastic Pipes</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2362200" y="1143000"/>
            <a:ext cx="5572404" cy="4648200"/>
          </a:xfrm>
          <a:prstGeom prst="rect">
            <a:avLst/>
          </a:prstGeom>
          <a:noFill/>
          <a:ln w="9525">
            <a:noFill/>
            <a:miter lim="800000"/>
            <a:headEnd/>
            <a:tailEnd/>
          </a:ln>
        </p:spPr>
      </p:pic>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
        <p:nvSpPr>
          <p:cNvPr id="5" name="Oval 13"/>
          <p:cNvSpPr>
            <a:spLocks noChangeArrowheads="1"/>
          </p:cNvSpPr>
          <p:nvPr/>
        </p:nvSpPr>
        <p:spPr bwMode="auto">
          <a:xfrm>
            <a:off x="2286000" y="3124200"/>
            <a:ext cx="457200" cy="1600200"/>
          </a:xfrm>
          <a:prstGeom prst="ellipse">
            <a:avLst/>
          </a:prstGeom>
          <a:noFill/>
          <a:ln w="38100">
            <a:solidFill>
              <a:srgbClr val="FF0000"/>
            </a:solidFill>
            <a:round/>
            <a:headEnd/>
            <a:tailEnd/>
          </a:ln>
        </p:spPr>
        <p:txBody>
          <a:bodyPr wrap="none" anchor="ctr"/>
          <a:lstStyle/>
          <a:p>
            <a:endParaRPr lang="en-US"/>
          </a:p>
        </p:txBody>
      </p:sp>
      <p:sp>
        <p:nvSpPr>
          <p:cNvPr id="6" name="Oval 13"/>
          <p:cNvSpPr>
            <a:spLocks noChangeArrowheads="1"/>
          </p:cNvSpPr>
          <p:nvPr/>
        </p:nvSpPr>
        <p:spPr bwMode="auto">
          <a:xfrm>
            <a:off x="5791200" y="3048000"/>
            <a:ext cx="1219200" cy="533400"/>
          </a:xfrm>
          <a:prstGeom prst="ellipse">
            <a:avLst/>
          </a:prstGeom>
          <a:noFill/>
          <a:ln w="38100">
            <a:solidFill>
              <a:srgbClr val="FF0000"/>
            </a:solidFill>
            <a:round/>
            <a:headEnd/>
            <a:tailEnd/>
          </a:ln>
        </p:spPr>
        <p:txBody>
          <a:bodyPr wrap="none" anchor="ctr"/>
          <a:lstStyle/>
          <a:p>
            <a:endParaRPr lang="en-US"/>
          </a:p>
        </p:txBody>
      </p:sp>
      <p:sp>
        <p:nvSpPr>
          <p:cNvPr id="7" name="TextBox 6"/>
          <p:cNvSpPr txBox="1"/>
          <p:nvPr/>
        </p:nvSpPr>
        <p:spPr>
          <a:xfrm>
            <a:off x="1524000" y="5867400"/>
            <a:ext cx="7035580" cy="307777"/>
          </a:xfrm>
          <a:prstGeom prst="rect">
            <a:avLst/>
          </a:prstGeom>
          <a:noFill/>
        </p:spPr>
        <p:txBody>
          <a:bodyPr wrap="none" rtlCol="0">
            <a:spAutoFit/>
          </a:bodyPr>
          <a:lstStyle/>
          <a:p>
            <a:r>
              <a:rPr lang="en-US" sz="1400" dirty="0" smtClean="0"/>
              <a:t>Source: ASTM 2321 – installation for thermoplastic pipes and manufacture’s standards</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2476500" y="468313"/>
            <a:ext cx="5829300" cy="584200"/>
          </a:xfrm>
          <a:noFill/>
        </p:spPr>
        <p:txBody>
          <a:bodyPr/>
          <a:lstStyle/>
          <a:p>
            <a:pPr algn="ctr" eaLnBrk="1" hangingPunct="1"/>
            <a:r>
              <a:rPr lang="en-US" sz="3200" dirty="0" smtClean="0"/>
              <a:t>Backfill Requirements</a:t>
            </a:r>
            <a:endParaRPr lang="en-US" sz="3200" dirty="0" smtClean="0">
              <a:solidFill>
                <a:srgbClr val="FF0000"/>
              </a:solidFill>
            </a:endParaRPr>
          </a:p>
        </p:txBody>
      </p:sp>
      <p:sp>
        <p:nvSpPr>
          <p:cNvPr id="177155" name="Text Box 3"/>
          <p:cNvSpPr txBox="1">
            <a:spLocks noChangeArrowheads="1"/>
          </p:cNvSpPr>
          <p:nvPr/>
        </p:nvSpPr>
        <p:spPr bwMode="auto">
          <a:xfrm>
            <a:off x="2057400" y="1447800"/>
            <a:ext cx="6184900" cy="3170099"/>
          </a:xfrm>
          <a:prstGeom prst="rect">
            <a:avLst/>
          </a:prstGeom>
          <a:noFill/>
          <a:ln w="9525">
            <a:noFill/>
            <a:miter lim="800000"/>
            <a:headEnd/>
            <a:tailEnd/>
          </a:ln>
        </p:spPr>
        <p:txBody>
          <a:bodyPr wrap="square">
            <a:spAutoFit/>
          </a:bodyPr>
          <a:lstStyle/>
          <a:p>
            <a:pPr marL="457200" indent="-457200">
              <a:spcBef>
                <a:spcPct val="50000"/>
              </a:spcBef>
              <a:buFont typeface="Wingdings" pitchFamily="2" charset="2"/>
              <a:buChar char="ü"/>
            </a:pPr>
            <a:r>
              <a:rPr lang="en-US" sz="2000" dirty="0" smtClean="0">
                <a:latin typeface="Arial" pitchFamily="34" charset="0"/>
              </a:rPr>
              <a:t>Backfill shall </a:t>
            </a:r>
            <a:r>
              <a:rPr lang="en-US" sz="2000" dirty="0">
                <a:latin typeface="Arial" pitchFamily="34" charset="0"/>
              </a:rPr>
              <a:t>be constructed as specified in the project specifications</a:t>
            </a:r>
            <a:r>
              <a:rPr lang="en-US" sz="2000" dirty="0" smtClean="0">
                <a:latin typeface="Arial" pitchFamily="34" charset="0"/>
              </a:rPr>
              <a:t>.</a:t>
            </a:r>
          </a:p>
          <a:p>
            <a:pPr marL="457200" indent="-457200">
              <a:spcBef>
                <a:spcPct val="50000"/>
              </a:spcBef>
              <a:buFont typeface="Wingdings" pitchFamily="2" charset="2"/>
              <a:buChar char="ü"/>
            </a:pPr>
            <a:r>
              <a:rPr lang="en-US" sz="2000" dirty="0" smtClean="0">
                <a:latin typeface="Arial" pitchFamily="34" charset="0"/>
              </a:rPr>
              <a:t>Well graded soils are best</a:t>
            </a:r>
          </a:p>
          <a:p>
            <a:pPr marL="457200" indent="-457200">
              <a:spcBef>
                <a:spcPct val="50000"/>
              </a:spcBef>
              <a:buFont typeface="Wingdings" pitchFamily="2" charset="2"/>
              <a:buChar char="ü"/>
            </a:pPr>
            <a:r>
              <a:rPr lang="en-US" sz="2000" dirty="0" smtClean="0">
                <a:latin typeface="Arial" pitchFamily="34" charset="0"/>
              </a:rPr>
              <a:t>Take care to avoid damaging the pipe</a:t>
            </a:r>
          </a:p>
          <a:p>
            <a:pPr marL="457200" indent="-457200">
              <a:spcBef>
                <a:spcPct val="50000"/>
              </a:spcBef>
              <a:buFont typeface="Wingdings" pitchFamily="2" charset="2"/>
              <a:buChar char="ü"/>
            </a:pPr>
            <a:r>
              <a:rPr lang="en-US" sz="2000" dirty="0" smtClean="0">
                <a:latin typeface="Arial" pitchFamily="34" charset="0"/>
              </a:rPr>
              <a:t>No large </a:t>
            </a:r>
            <a:r>
              <a:rPr lang="en-US" sz="2000" dirty="0">
                <a:latin typeface="Arial" pitchFamily="34" charset="0"/>
              </a:rPr>
              <a:t>debris, organic matter, frozen lumps, or large stones.</a:t>
            </a:r>
          </a:p>
          <a:p>
            <a:pPr marL="457200" indent="-457200">
              <a:spcBef>
                <a:spcPct val="50000"/>
              </a:spcBef>
              <a:buFont typeface="Wingdings" pitchFamily="2" charset="2"/>
              <a:buChar char="ü"/>
            </a:pPr>
            <a:r>
              <a:rPr lang="en-US" sz="2000" dirty="0" smtClean="0">
                <a:latin typeface="Arial" pitchFamily="34" charset="0"/>
              </a:rPr>
              <a:t>Soil shall </a:t>
            </a:r>
            <a:r>
              <a:rPr lang="en-US" sz="2000" dirty="0">
                <a:latin typeface="Arial" pitchFamily="34" charset="0"/>
              </a:rPr>
              <a:t>be compacted to the specified density requirements.  </a:t>
            </a:r>
          </a:p>
        </p:txBody>
      </p:sp>
      <p:pic>
        <p:nvPicPr>
          <p:cNvPr id="4" name="Picture 14"/>
          <p:cNvPicPr>
            <a:picLocks noChangeAspect="1" noChangeArrowheads="1"/>
          </p:cNvPicPr>
          <p:nvPr/>
        </p:nvPicPr>
        <p:blipFill>
          <a:blip r:embed="rId3" cstate="print"/>
          <a:srcRect/>
          <a:stretch>
            <a:fillRect/>
          </a:stretch>
        </p:blipFill>
        <p:spPr bwMode="auto">
          <a:xfrm>
            <a:off x="1843298" y="4953001"/>
            <a:ext cx="6538702" cy="1629000"/>
          </a:xfrm>
          <a:prstGeom prst="rect">
            <a:avLst/>
          </a:prstGeom>
          <a:noFill/>
          <a:ln w="9525">
            <a:noFill/>
            <a:miter lim="800000"/>
            <a:headEnd/>
            <a:tailEnd/>
          </a:ln>
        </p:spPr>
      </p:pic>
      <p:sp>
        <p:nvSpPr>
          <p:cNvPr id="5"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77155">
                                            <p:txEl>
                                              <p:pRg st="0" end="0"/>
                                            </p:txEl>
                                          </p:spTgt>
                                        </p:tgtEl>
                                        <p:attrNameLst>
                                          <p:attrName>ppt_w</p:attrName>
                                        </p:attrNameLst>
                                      </p:cBhvr>
                                      <p:tavLst>
                                        <p:tav tm="0">
                                          <p:val>
                                            <p:strVal val="ppt_w"/>
                                          </p:val>
                                        </p:tav>
                                        <p:tav tm="100000">
                                          <p:val>
                                            <p:fltVal val="0"/>
                                          </p:val>
                                        </p:tav>
                                      </p:tavLst>
                                    </p:anim>
                                    <p:anim calcmode="lin" valueType="num">
                                      <p:cBhvr>
                                        <p:cTn id="7" dur="500"/>
                                        <p:tgtEl>
                                          <p:spTgt spid="177155">
                                            <p:txEl>
                                              <p:pRg st="0" end="0"/>
                                            </p:txEl>
                                          </p:spTgt>
                                        </p:tgtEl>
                                        <p:attrNameLst>
                                          <p:attrName>ppt_h</p:attrName>
                                        </p:attrNameLst>
                                      </p:cBhvr>
                                      <p:tavLst>
                                        <p:tav tm="0">
                                          <p:val>
                                            <p:strVal val="ppt_h"/>
                                          </p:val>
                                        </p:tav>
                                        <p:tav tm="100000">
                                          <p:val>
                                            <p:fltVal val="0"/>
                                          </p:val>
                                        </p:tav>
                                      </p:tavLst>
                                    </p:anim>
                                    <p:animEffect transition="out" filter="fade">
                                      <p:cBhvr>
                                        <p:cTn id="8" dur="500"/>
                                        <p:tgtEl>
                                          <p:spTgt spid="177155">
                                            <p:txEl>
                                              <p:pRg st="0" end="0"/>
                                            </p:txEl>
                                          </p:spTgt>
                                        </p:tgtEl>
                                      </p:cBhvr>
                                    </p:animEffect>
                                    <p:set>
                                      <p:cBhvr>
                                        <p:cTn id="9" dur="1" fill="hold">
                                          <p:stCondLst>
                                            <p:cond delay="499"/>
                                          </p:stCondLst>
                                        </p:cTn>
                                        <p:tgtEl>
                                          <p:spTgt spid="177155">
                                            <p:txEl>
                                              <p:pRg st="0" end="0"/>
                                            </p:txEl>
                                          </p:spTgt>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177155">
                                            <p:txEl>
                                              <p:pRg st="2" end="2"/>
                                            </p:txEl>
                                          </p:spTgt>
                                        </p:tgtEl>
                                        <p:attrNameLst>
                                          <p:attrName>ppt_w</p:attrName>
                                        </p:attrNameLst>
                                      </p:cBhvr>
                                      <p:tavLst>
                                        <p:tav tm="0">
                                          <p:val>
                                            <p:strVal val="ppt_w"/>
                                          </p:val>
                                        </p:tav>
                                        <p:tav tm="100000">
                                          <p:val>
                                            <p:fltVal val="0"/>
                                          </p:val>
                                        </p:tav>
                                      </p:tavLst>
                                    </p:anim>
                                    <p:anim calcmode="lin" valueType="num">
                                      <p:cBhvr>
                                        <p:cTn id="12" dur="500"/>
                                        <p:tgtEl>
                                          <p:spTgt spid="177155">
                                            <p:txEl>
                                              <p:pRg st="2" end="2"/>
                                            </p:txEl>
                                          </p:spTgt>
                                        </p:tgtEl>
                                        <p:attrNameLst>
                                          <p:attrName>ppt_h</p:attrName>
                                        </p:attrNameLst>
                                      </p:cBhvr>
                                      <p:tavLst>
                                        <p:tav tm="0">
                                          <p:val>
                                            <p:strVal val="ppt_h"/>
                                          </p:val>
                                        </p:tav>
                                        <p:tav tm="100000">
                                          <p:val>
                                            <p:fltVal val="0"/>
                                          </p:val>
                                        </p:tav>
                                      </p:tavLst>
                                    </p:anim>
                                    <p:animEffect transition="out" filter="fade">
                                      <p:cBhvr>
                                        <p:cTn id="13" dur="500"/>
                                        <p:tgtEl>
                                          <p:spTgt spid="177155">
                                            <p:txEl>
                                              <p:pRg st="2" end="2"/>
                                            </p:txEl>
                                          </p:spTgt>
                                        </p:tgtEl>
                                      </p:cBhvr>
                                    </p:animEffect>
                                    <p:set>
                                      <p:cBhvr>
                                        <p:cTn id="14" dur="1" fill="hold">
                                          <p:stCondLst>
                                            <p:cond delay="499"/>
                                          </p:stCondLst>
                                        </p:cTn>
                                        <p:tgtEl>
                                          <p:spTgt spid="177155">
                                            <p:txEl>
                                              <p:pRg st="2" end="2"/>
                                            </p:txEl>
                                          </p:spTgt>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177155">
                                            <p:txEl>
                                              <p:pRg st="3" end="3"/>
                                            </p:txEl>
                                          </p:spTgt>
                                        </p:tgtEl>
                                        <p:attrNameLst>
                                          <p:attrName>ppt_w</p:attrName>
                                        </p:attrNameLst>
                                      </p:cBhvr>
                                      <p:tavLst>
                                        <p:tav tm="0">
                                          <p:val>
                                            <p:strVal val="ppt_w"/>
                                          </p:val>
                                        </p:tav>
                                        <p:tav tm="100000">
                                          <p:val>
                                            <p:fltVal val="0"/>
                                          </p:val>
                                        </p:tav>
                                      </p:tavLst>
                                    </p:anim>
                                    <p:anim calcmode="lin" valueType="num">
                                      <p:cBhvr>
                                        <p:cTn id="17" dur="500"/>
                                        <p:tgtEl>
                                          <p:spTgt spid="177155">
                                            <p:txEl>
                                              <p:pRg st="3" end="3"/>
                                            </p:txEl>
                                          </p:spTgt>
                                        </p:tgtEl>
                                        <p:attrNameLst>
                                          <p:attrName>ppt_h</p:attrName>
                                        </p:attrNameLst>
                                      </p:cBhvr>
                                      <p:tavLst>
                                        <p:tav tm="0">
                                          <p:val>
                                            <p:strVal val="ppt_h"/>
                                          </p:val>
                                        </p:tav>
                                        <p:tav tm="100000">
                                          <p:val>
                                            <p:fltVal val="0"/>
                                          </p:val>
                                        </p:tav>
                                      </p:tavLst>
                                    </p:anim>
                                    <p:animEffect transition="out" filter="fade">
                                      <p:cBhvr>
                                        <p:cTn id="18" dur="500"/>
                                        <p:tgtEl>
                                          <p:spTgt spid="177155">
                                            <p:txEl>
                                              <p:pRg st="3" end="3"/>
                                            </p:txEl>
                                          </p:spTgt>
                                        </p:tgtEl>
                                      </p:cBhvr>
                                    </p:animEffect>
                                    <p:set>
                                      <p:cBhvr>
                                        <p:cTn id="19" dur="1" fill="hold">
                                          <p:stCondLst>
                                            <p:cond delay="499"/>
                                          </p:stCondLst>
                                        </p:cTn>
                                        <p:tgtEl>
                                          <p:spTgt spid="177155">
                                            <p:txEl>
                                              <p:pRg st="3" end="3"/>
                                            </p:txEl>
                                          </p:spTgt>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177155">
                                            <p:txEl>
                                              <p:pRg st="4" end="4"/>
                                            </p:txEl>
                                          </p:spTgt>
                                        </p:tgtEl>
                                        <p:attrNameLst>
                                          <p:attrName>ppt_w</p:attrName>
                                        </p:attrNameLst>
                                      </p:cBhvr>
                                      <p:tavLst>
                                        <p:tav tm="0">
                                          <p:val>
                                            <p:strVal val="ppt_w"/>
                                          </p:val>
                                        </p:tav>
                                        <p:tav tm="100000">
                                          <p:val>
                                            <p:fltVal val="0"/>
                                          </p:val>
                                        </p:tav>
                                      </p:tavLst>
                                    </p:anim>
                                    <p:anim calcmode="lin" valueType="num">
                                      <p:cBhvr>
                                        <p:cTn id="22" dur="500"/>
                                        <p:tgtEl>
                                          <p:spTgt spid="177155">
                                            <p:txEl>
                                              <p:pRg st="4" end="4"/>
                                            </p:txEl>
                                          </p:spTgt>
                                        </p:tgtEl>
                                        <p:attrNameLst>
                                          <p:attrName>ppt_h</p:attrName>
                                        </p:attrNameLst>
                                      </p:cBhvr>
                                      <p:tavLst>
                                        <p:tav tm="0">
                                          <p:val>
                                            <p:strVal val="ppt_h"/>
                                          </p:val>
                                        </p:tav>
                                        <p:tav tm="100000">
                                          <p:val>
                                            <p:fltVal val="0"/>
                                          </p:val>
                                        </p:tav>
                                      </p:tavLst>
                                    </p:anim>
                                    <p:animEffect transition="out" filter="fade">
                                      <p:cBhvr>
                                        <p:cTn id="23" dur="500"/>
                                        <p:tgtEl>
                                          <p:spTgt spid="177155">
                                            <p:txEl>
                                              <p:pRg st="4" end="4"/>
                                            </p:txEl>
                                          </p:spTgt>
                                        </p:tgtEl>
                                      </p:cBhvr>
                                    </p:animEffect>
                                    <p:set>
                                      <p:cBhvr>
                                        <p:cTn id="24" dur="1" fill="hold">
                                          <p:stCondLst>
                                            <p:cond delay="499"/>
                                          </p:stCondLst>
                                        </p:cTn>
                                        <p:tgtEl>
                                          <p:spTgt spid="17715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p:cNvSpPr>
            <a:spLocks noChangeArrowheads="1"/>
          </p:cNvSpPr>
          <p:nvPr/>
        </p:nvSpPr>
        <p:spPr bwMode="auto">
          <a:xfrm>
            <a:off x="2286000" y="1875710"/>
            <a:ext cx="6184900" cy="1323439"/>
          </a:xfrm>
          <a:prstGeom prst="rect">
            <a:avLst/>
          </a:prstGeom>
          <a:noFill/>
          <a:ln w="9525">
            <a:noFill/>
            <a:miter lim="800000"/>
            <a:headEnd/>
            <a:tailEnd/>
          </a:ln>
        </p:spPr>
        <p:txBody>
          <a:bodyPr anchor="ctr">
            <a:spAutoFit/>
          </a:bodyPr>
          <a:lstStyle/>
          <a:p>
            <a:r>
              <a:rPr lang="en-US" sz="1600" dirty="0"/>
              <a:t>The </a:t>
            </a:r>
            <a:r>
              <a:rPr lang="en-US" sz="1600" b="1" dirty="0"/>
              <a:t>Proctor compaction test</a:t>
            </a:r>
            <a:r>
              <a:rPr lang="en-US" sz="1600" dirty="0"/>
              <a:t> and the related </a:t>
            </a:r>
            <a:r>
              <a:rPr lang="en-US" sz="1600" b="1" dirty="0"/>
              <a:t>modified Proctor compaction test</a:t>
            </a:r>
            <a:r>
              <a:rPr lang="en-US" sz="1600" dirty="0"/>
              <a:t>, named for engineer Ralph R. Proctor (1933), are tests to determine the maximum practically-achievable density of </a:t>
            </a:r>
            <a:r>
              <a:rPr lang="en-US" sz="1600" dirty="0">
                <a:hlinkClick r:id="rId3" tooltip="Soil"/>
              </a:rPr>
              <a:t>soils</a:t>
            </a:r>
            <a:r>
              <a:rPr lang="en-US" sz="1600" dirty="0"/>
              <a:t> and </a:t>
            </a:r>
            <a:r>
              <a:rPr lang="en-US" sz="1600" dirty="0" smtClean="0">
                <a:hlinkClick r:id="rId4" tooltip="Aggregate"/>
              </a:rPr>
              <a:t>aggregates</a:t>
            </a:r>
            <a:endParaRPr lang="en-US" sz="1600" dirty="0"/>
          </a:p>
          <a:p>
            <a:endParaRPr lang="en-US" sz="1600" dirty="0"/>
          </a:p>
        </p:txBody>
      </p:sp>
      <p:pic>
        <p:nvPicPr>
          <p:cNvPr id="69636" name="Picture 7"/>
          <p:cNvPicPr>
            <a:picLocks noChangeAspect="1" noChangeArrowheads="1"/>
          </p:cNvPicPr>
          <p:nvPr/>
        </p:nvPicPr>
        <p:blipFill>
          <a:blip r:embed="rId5" cstate="print"/>
          <a:srcRect/>
          <a:stretch>
            <a:fillRect/>
          </a:stretch>
        </p:blipFill>
        <p:spPr bwMode="auto">
          <a:xfrm>
            <a:off x="4343400" y="3276600"/>
            <a:ext cx="1571625" cy="2141538"/>
          </a:xfrm>
          <a:prstGeom prst="rect">
            <a:avLst/>
          </a:prstGeom>
          <a:noFill/>
          <a:ln w="28575">
            <a:solidFill>
              <a:schemeClr val="tx1"/>
            </a:solidFill>
            <a:miter lim="800000"/>
            <a:headEnd/>
            <a:tailEnd/>
          </a:ln>
        </p:spPr>
      </p:pic>
      <p:pic>
        <p:nvPicPr>
          <p:cNvPr id="69637" name="Picture 9" descr="DPW Logo"/>
          <p:cNvPicPr>
            <a:picLocks noChangeAspect="1" noChangeArrowheads="1"/>
          </p:cNvPicPr>
          <p:nvPr/>
        </p:nvPicPr>
        <p:blipFill>
          <a:blip r:embed="rId6" cstate="print"/>
          <a:srcRect/>
          <a:stretch>
            <a:fillRect/>
          </a:stretch>
        </p:blipFill>
        <p:spPr bwMode="auto">
          <a:xfrm>
            <a:off x="2133600" y="4812700"/>
            <a:ext cx="1311275" cy="1311275"/>
          </a:xfrm>
          <a:prstGeom prst="rect">
            <a:avLst/>
          </a:prstGeom>
          <a:noFill/>
          <a:ln w="9525">
            <a:noFill/>
            <a:miter lim="800000"/>
            <a:headEnd/>
            <a:tailEnd/>
          </a:ln>
        </p:spPr>
      </p:pic>
      <p:sp>
        <p:nvSpPr>
          <p:cNvPr id="69638" name="Text Box 10"/>
          <p:cNvSpPr txBox="1">
            <a:spLocks noChangeArrowheads="1"/>
          </p:cNvSpPr>
          <p:nvPr/>
        </p:nvSpPr>
        <p:spPr bwMode="auto">
          <a:xfrm>
            <a:off x="2447925" y="4117975"/>
            <a:ext cx="184150" cy="457200"/>
          </a:xfrm>
          <a:prstGeom prst="rect">
            <a:avLst/>
          </a:prstGeom>
          <a:noFill/>
          <a:ln w="9525">
            <a:noFill/>
            <a:miter lim="800000"/>
            <a:headEnd/>
            <a:tailEnd/>
          </a:ln>
        </p:spPr>
        <p:txBody>
          <a:bodyPr wrap="none">
            <a:spAutoFit/>
          </a:bodyPr>
          <a:lstStyle/>
          <a:p>
            <a:endParaRPr lang="en-US"/>
          </a:p>
        </p:txBody>
      </p:sp>
      <p:sp>
        <p:nvSpPr>
          <p:cNvPr id="69639" name="Text Box 11"/>
          <p:cNvSpPr txBox="1">
            <a:spLocks noChangeArrowheads="1"/>
          </p:cNvSpPr>
          <p:nvPr/>
        </p:nvSpPr>
        <p:spPr bwMode="auto">
          <a:xfrm>
            <a:off x="1193800" y="330200"/>
            <a:ext cx="7620000" cy="931863"/>
          </a:xfrm>
          <a:prstGeom prst="rect">
            <a:avLst/>
          </a:prstGeom>
          <a:noFill/>
          <a:ln w="9525">
            <a:noFill/>
            <a:miter lim="800000"/>
            <a:headEnd/>
            <a:tailEnd/>
          </a:ln>
        </p:spPr>
        <p:txBody>
          <a:bodyPr>
            <a:spAutoFit/>
          </a:bodyPr>
          <a:lstStyle/>
          <a:p>
            <a:pPr algn="ctr">
              <a:spcBef>
                <a:spcPct val="50000"/>
              </a:spcBef>
            </a:pPr>
            <a:r>
              <a:rPr lang="en-US" sz="2800" b="1">
                <a:solidFill>
                  <a:srgbClr val="F67B00"/>
                </a:solidFill>
                <a:latin typeface="Arial" pitchFamily="34" charset="0"/>
              </a:rPr>
              <a:t>Test Methods for Laboratory Compaction</a:t>
            </a:r>
          </a:p>
          <a:p>
            <a:pPr algn="ctr">
              <a:spcBef>
                <a:spcPct val="50000"/>
              </a:spcBef>
            </a:pPr>
            <a:r>
              <a:rPr lang="en-US" sz="1800" b="1">
                <a:solidFill>
                  <a:srgbClr val="F67B00"/>
                </a:solidFill>
                <a:latin typeface="Arial" pitchFamily="34" charset="0"/>
              </a:rPr>
              <a:t>ASTM D 698 and ASTM D 1557</a:t>
            </a:r>
          </a:p>
        </p:txBody>
      </p:sp>
      <p:sp>
        <p:nvSpPr>
          <p:cNvPr id="7"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828800" y="381000"/>
            <a:ext cx="7315200" cy="1295400"/>
          </a:xfrm>
        </p:spPr>
        <p:txBody>
          <a:bodyPr/>
          <a:lstStyle/>
          <a:p>
            <a:pPr eaLnBrk="1" hangingPunct="1"/>
            <a:endParaRPr lang="en-US" dirty="0" smtClean="0"/>
          </a:p>
        </p:txBody>
      </p:sp>
      <p:sp>
        <p:nvSpPr>
          <p:cNvPr id="68611" name="Rectangle 3"/>
          <p:cNvSpPr>
            <a:spLocks noGrp="1" noChangeArrowheads="1"/>
          </p:cNvSpPr>
          <p:nvPr>
            <p:ph idx="1"/>
          </p:nvPr>
        </p:nvSpPr>
        <p:spPr>
          <a:xfrm>
            <a:off x="1676400" y="2286000"/>
            <a:ext cx="7315200" cy="1490663"/>
          </a:xfrm>
        </p:spPr>
        <p:txBody>
          <a:bodyPr/>
          <a:lstStyle/>
          <a:p>
            <a:pPr eaLnBrk="1" hangingPunct="1"/>
            <a:r>
              <a:rPr lang="en-US" dirty="0" smtClean="0"/>
              <a:t>Compaction is the process of increasing the </a:t>
            </a:r>
            <a:r>
              <a:rPr lang="en-US" dirty="0" smtClean="0">
                <a:hlinkClick r:id="rId3" tooltip="Bulk density"/>
              </a:rPr>
              <a:t>bulk density</a:t>
            </a:r>
            <a:r>
              <a:rPr lang="en-US" dirty="0" smtClean="0"/>
              <a:t> of a soil or aggregate by driving out air.</a:t>
            </a:r>
          </a:p>
        </p:txBody>
      </p:sp>
      <p:pic>
        <p:nvPicPr>
          <p:cNvPr id="68612" name="Picture 5" descr="NZG5973"/>
          <p:cNvPicPr>
            <a:picLocks noChangeAspect="1" noChangeArrowheads="1"/>
          </p:cNvPicPr>
          <p:nvPr/>
        </p:nvPicPr>
        <p:blipFill>
          <a:blip r:embed="rId4" cstate="print"/>
          <a:srcRect/>
          <a:stretch>
            <a:fillRect/>
          </a:stretch>
        </p:blipFill>
        <p:spPr bwMode="auto">
          <a:xfrm>
            <a:off x="3581400" y="3962400"/>
            <a:ext cx="3857625" cy="2447925"/>
          </a:xfrm>
          <a:prstGeom prst="rect">
            <a:avLst/>
          </a:prstGeom>
          <a:noFill/>
          <a:ln w="9525">
            <a:noFill/>
            <a:miter lim="800000"/>
            <a:headEnd/>
            <a:tailEnd/>
          </a:ln>
        </p:spPr>
      </p:pic>
      <p:sp>
        <p:nvSpPr>
          <p:cNvPr id="5"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62225" y="290513"/>
            <a:ext cx="5321300" cy="584200"/>
          </a:xfrm>
        </p:spPr>
        <p:txBody>
          <a:bodyPr/>
          <a:lstStyle/>
          <a:p>
            <a:pPr algn="ctr" eaLnBrk="1" hangingPunct="1"/>
            <a:r>
              <a:rPr lang="en-US" sz="3200" dirty="0" smtClean="0"/>
              <a:t>Embedment &amp;Backfill</a:t>
            </a:r>
          </a:p>
        </p:txBody>
      </p:sp>
      <p:pic>
        <p:nvPicPr>
          <p:cNvPr id="176131" name="Picture 3"/>
          <p:cNvPicPr>
            <a:picLocks noChangeAspect="1" noChangeArrowheads="1"/>
          </p:cNvPicPr>
          <p:nvPr/>
        </p:nvPicPr>
        <p:blipFill>
          <a:blip r:embed="rId3" cstate="print"/>
          <a:srcRect/>
          <a:stretch>
            <a:fillRect/>
          </a:stretch>
        </p:blipFill>
        <p:spPr bwMode="auto">
          <a:xfrm>
            <a:off x="2616200" y="855663"/>
            <a:ext cx="5189538" cy="5761037"/>
          </a:xfrm>
          <a:prstGeom prst="rect">
            <a:avLst/>
          </a:prstGeom>
          <a:pattFill prst="dkUpDiag">
            <a:fgClr>
              <a:srgbClr val="408000"/>
            </a:fgClr>
            <a:bgClr>
              <a:schemeClr val="bg1"/>
            </a:bgClr>
          </a:pattFill>
          <a:ln w="9525">
            <a:noFill/>
            <a:miter lim="800000"/>
            <a:headEnd/>
            <a:tailEnd/>
          </a:ln>
        </p:spPr>
      </p:pic>
      <p:grpSp>
        <p:nvGrpSpPr>
          <p:cNvPr id="2" name="Group 4"/>
          <p:cNvGrpSpPr>
            <a:grpSpLocks/>
          </p:cNvGrpSpPr>
          <p:nvPr/>
        </p:nvGrpSpPr>
        <p:grpSpPr bwMode="auto">
          <a:xfrm>
            <a:off x="4051300" y="5600700"/>
            <a:ext cx="2298700" cy="596900"/>
            <a:chOff x="2552" y="3528"/>
            <a:chExt cx="1448" cy="376"/>
          </a:xfrm>
        </p:grpSpPr>
        <p:sp>
          <p:nvSpPr>
            <p:cNvPr id="176154" name="Rectangle 5" descr="Weave"/>
            <p:cNvSpPr>
              <a:spLocks noChangeArrowheads="1"/>
            </p:cNvSpPr>
            <p:nvPr/>
          </p:nvSpPr>
          <p:spPr bwMode="auto">
            <a:xfrm>
              <a:off x="2552" y="3528"/>
              <a:ext cx="1448" cy="376"/>
            </a:xfrm>
            <a:prstGeom prst="rect">
              <a:avLst/>
            </a:prstGeom>
            <a:pattFill prst="weave">
              <a:fgClr>
                <a:srgbClr val="FF9900"/>
              </a:fgClr>
              <a:bgClr>
                <a:schemeClr val="bg1"/>
              </a:bgClr>
            </a:pattFill>
            <a:ln w="9525">
              <a:solidFill>
                <a:schemeClr val="tx1"/>
              </a:solidFill>
              <a:miter lim="800000"/>
              <a:headEnd/>
              <a:tailEnd/>
            </a:ln>
          </p:spPr>
          <p:txBody>
            <a:bodyPr wrap="none" anchor="ctr"/>
            <a:lstStyle/>
            <a:p>
              <a:endParaRPr lang="en-US"/>
            </a:p>
          </p:txBody>
        </p:sp>
        <p:sp>
          <p:nvSpPr>
            <p:cNvPr id="176155" name="Text Box 6"/>
            <p:cNvSpPr txBox="1">
              <a:spLocks noChangeArrowheads="1"/>
            </p:cNvSpPr>
            <p:nvPr/>
          </p:nvSpPr>
          <p:spPr bwMode="auto">
            <a:xfrm>
              <a:off x="2640" y="3576"/>
              <a:ext cx="1280" cy="288"/>
            </a:xfrm>
            <a:prstGeom prst="rect">
              <a:avLst/>
            </a:prstGeom>
            <a:noFill/>
            <a:ln w="9525">
              <a:noFill/>
              <a:miter lim="800000"/>
              <a:headEnd/>
              <a:tailEnd/>
            </a:ln>
          </p:spPr>
          <p:txBody>
            <a:bodyPr>
              <a:spAutoFit/>
            </a:bodyPr>
            <a:lstStyle/>
            <a:p>
              <a:pPr algn="ctr">
                <a:spcBef>
                  <a:spcPct val="50000"/>
                </a:spcBef>
              </a:pPr>
              <a:r>
                <a:rPr lang="en-US" b="1">
                  <a:latin typeface="Arial" pitchFamily="34" charset="0"/>
                </a:rPr>
                <a:t>Foundation</a:t>
              </a:r>
            </a:p>
          </p:txBody>
        </p:sp>
      </p:grpSp>
      <p:grpSp>
        <p:nvGrpSpPr>
          <p:cNvPr id="3" name="Group 7"/>
          <p:cNvGrpSpPr>
            <a:grpSpLocks/>
          </p:cNvGrpSpPr>
          <p:nvPr/>
        </p:nvGrpSpPr>
        <p:grpSpPr bwMode="auto">
          <a:xfrm>
            <a:off x="4051300" y="5397500"/>
            <a:ext cx="4800600" cy="1003300"/>
            <a:chOff x="2552" y="3400"/>
            <a:chExt cx="3024" cy="632"/>
          </a:xfrm>
        </p:grpSpPr>
        <p:sp>
          <p:nvSpPr>
            <p:cNvPr id="176151" name="Rectangle 8" descr="30%"/>
            <p:cNvSpPr>
              <a:spLocks noChangeArrowheads="1"/>
            </p:cNvSpPr>
            <p:nvPr/>
          </p:nvSpPr>
          <p:spPr bwMode="auto">
            <a:xfrm>
              <a:off x="2552" y="3400"/>
              <a:ext cx="1432" cy="128"/>
            </a:xfrm>
            <a:prstGeom prst="rect">
              <a:avLst/>
            </a:prstGeom>
            <a:pattFill prst="pct30">
              <a:fgClr>
                <a:srgbClr val="FFFF00"/>
              </a:fgClr>
              <a:bgClr>
                <a:schemeClr val="bg1"/>
              </a:bgClr>
            </a:pattFill>
            <a:ln w="9525">
              <a:solidFill>
                <a:schemeClr val="tx1"/>
              </a:solidFill>
              <a:miter lim="800000"/>
              <a:headEnd/>
              <a:tailEnd/>
            </a:ln>
          </p:spPr>
          <p:txBody>
            <a:bodyPr wrap="none" anchor="ctr"/>
            <a:lstStyle/>
            <a:p>
              <a:endParaRPr lang="en-US"/>
            </a:p>
          </p:txBody>
        </p:sp>
        <p:sp>
          <p:nvSpPr>
            <p:cNvPr id="176152" name="Text Box 9"/>
            <p:cNvSpPr txBox="1">
              <a:spLocks noChangeArrowheads="1"/>
            </p:cNvSpPr>
            <p:nvPr/>
          </p:nvSpPr>
          <p:spPr bwMode="auto">
            <a:xfrm>
              <a:off x="4544" y="3744"/>
              <a:ext cx="1032" cy="288"/>
            </a:xfrm>
            <a:prstGeom prst="rect">
              <a:avLst/>
            </a:prstGeom>
            <a:solidFill>
              <a:schemeClr val="bg1"/>
            </a:solidFill>
            <a:ln w="9525">
              <a:noFill/>
              <a:miter lim="800000"/>
              <a:headEnd/>
              <a:tailEnd/>
            </a:ln>
          </p:spPr>
          <p:txBody>
            <a:bodyPr>
              <a:spAutoFit/>
            </a:bodyPr>
            <a:lstStyle/>
            <a:p>
              <a:pPr algn="ctr">
                <a:spcBef>
                  <a:spcPct val="50000"/>
                </a:spcBef>
              </a:pPr>
              <a:r>
                <a:rPr lang="en-US" b="1">
                  <a:latin typeface="Arial" pitchFamily="34" charset="0"/>
                </a:rPr>
                <a:t> Bedding</a:t>
              </a:r>
            </a:p>
          </p:txBody>
        </p:sp>
        <p:sp>
          <p:nvSpPr>
            <p:cNvPr id="176153" name="Line 10"/>
            <p:cNvSpPr>
              <a:spLocks noChangeShapeType="1"/>
            </p:cNvSpPr>
            <p:nvPr/>
          </p:nvSpPr>
          <p:spPr bwMode="auto">
            <a:xfrm flipH="1" flipV="1">
              <a:off x="3904" y="3464"/>
              <a:ext cx="760" cy="392"/>
            </a:xfrm>
            <a:prstGeom prst="line">
              <a:avLst/>
            </a:prstGeom>
            <a:noFill/>
            <a:ln w="28575">
              <a:solidFill>
                <a:schemeClr val="tx1"/>
              </a:solidFill>
              <a:round/>
              <a:headEnd/>
              <a:tailEnd type="stealth" w="lg" len="lg"/>
            </a:ln>
          </p:spPr>
          <p:txBody>
            <a:bodyPr/>
            <a:lstStyle/>
            <a:p>
              <a:endParaRPr lang="en-US"/>
            </a:p>
          </p:txBody>
        </p:sp>
      </p:grpSp>
      <p:sp>
        <p:nvSpPr>
          <p:cNvPr id="176134" name="Rectangle 11"/>
          <p:cNvSpPr>
            <a:spLocks noChangeArrowheads="1"/>
          </p:cNvSpPr>
          <p:nvPr/>
        </p:nvSpPr>
        <p:spPr bwMode="auto">
          <a:xfrm>
            <a:off x="4914900" y="5397500"/>
            <a:ext cx="571500" cy="203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176135" name="Rectangle 12" descr="Dark upward diagonal"/>
          <p:cNvSpPr>
            <a:spLocks noChangeArrowheads="1"/>
          </p:cNvSpPr>
          <p:nvPr/>
        </p:nvSpPr>
        <p:spPr bwMode="auto">
          <a:xfrm>
            <a:off x="4051300" y="4597400"/>
            <a:ext cx="863600" cy="800100"/>
          </a:xfrm>
          <a:prstGeom prst="rect">
            <a:avLst/>
          </a:prstGeom>
          <a:pattFill prst="dkUpDiag">
            <a:fgClr>
              <a:srgbClr val="408000"/>
            </a:fgClr>
            <a:bgClr>
              <a:schemeClr val="bg1"/>
            </a:bgClr>
          </a:pattFill>
          <a:ln w="9525">
            <a:solidFill>
              <a:schemeClr val="tx1"/>
            </a:solidFill>
            <a:miter lim="800000"/>
            <a:headEnd/>
            <a:tailEnd/>
          </a:ln>
        </p:spPr>
        <p:txBody>
          <a:bodyPr wrap="none" anchor="ctr"/>
          <a:lstStyle/>
          <a:p>
            <a:endParaRPr lang="en-US"/>
          </a:p>
        </p:txBody>
      </p:sp>
      <p:sp>
        <p:nvSpPr>
          <p:cNvPr id="176136" name="Rectangle 13" descr="Dark upward diagonal"/>
          <p:cNvSpPr>
            <a:spLocks noChangeArrowheads="1"/>
          </p:cNvSpPr>
          <p:nvPr/>
        </p:nvSpPr>
        <p:spPr bwMode="auto">
          <a:xfrm>
            <a:off x="5486400" y="4591050"/>
            <a:ext cx="838200" cy="806450"/>
          </a:xfrm>
          <a:prstGeom prst="rect">
            <a:avLst/>
          </a:prstGeom>
          <a:pattFill prst="dkUpDiag">
            <a:fgClr>
              <a:srgbClr val="408000"/>
            </a:fgClr>
            <a:bgClr>
              <a:schemeClr val="bg1"/>
            </a:bgClr>
          </a:pattFill>
          <a:ln w="9525">
            <a:solidFill>
              <a:schemeClr val="tx1"/>
            </a:solidFill>
            <a:miter lim="800000"/>
            <a:headEnd/>
            <a:tailEnd/>
          </a:ln>
        </p:spPr>
        <p:txBody>
          <a:bodyPr wrap="none" anchor="ctr"/>
          <a:lstStyle/>
          <a:p>
            <a:endParaRPr lang="en-US"/>
          </a:p>
        </p:txBody>
      </p:sp>
      <p:sp>
        <p:nvSpPr>
          <p:cNvPr id="176137" name="Text Box 14"/>
          <p:cNvSpPr txBox="1">
            <a:spLocks noChangeArrowheads="1"/>
          </p:cNvSpPr>
          <p:nvPr/>
        </p:nvSpPr>
        <p:spPr bwMode="auto">
          <a:xfrm>
            <a:off x="7658100" y="3810000"/>
            <a:ext cx="1638300" cy="457200"/>
          </a:xfrm>
          <a:prstGeom prst="rect">
            <a:avLst/>
          </a:prstGeom>
          <a:solidFill>
            <a:schemeClr val="bg1"/>
          </a:solidFill>
          <a:ln w="9525">
            <a:noFill/>
            <a:miter lim="800000"/>
            <a:headEnd/>
            <a:tailEnd/>
          </a:ln>
        </p:spPr>
        <p:txBody>
          <a:bodyPr>
            <a:spAutoFit/>
          </a:bodyPr>
          <a:lstStyle/>
          <a:p>
            <a:pPr algn="ctr">
              <a:spcBef>
                <a:spcPct val="50000"/>
              </a:spcBef>
            </a:pPr>
            <a:r>
              <a:rPr lang="en-US" b="1" dirty="0">
                <a:latin typeface="Arial" pitchFamily="34" charset="0"/>
              </a:rPr>
              <a:t>Haunch</a:t>
            </a:r>
          </a:p>
        </p:txBody>
      </p:sp>
      <p:sp>
        <p:nvSpPr>
          <p:cNvPr id="621592" name="Rectangle 24" descr="40%"/>
          <p:cNvSpPr>
            <a:spLocks noChangeArrowheads="1"/>
          </p:cNvSpPr>
          <p:nvPr/>
        </p:nvSpPr>
        <p:spPr bwMode="auto">
          <a:xfrm>
            <a:off x="2786064" y="1911350"/>
            <a:ext cx="4821236" cy="2654300"/>
          </a:xfrm>
          <a:prstGeom prst="rect">
            <a:avLst/>
          </a:prstGeom>
          <a:pattFill prst="pct40">
            <a:fgClr>
              <a:schemeClr val="tx1"/>
            </a:fgClr>
            <a:bgClr>
              <a:schemeClr val="bg1"/>
            </a:bgClr>
          </a:pattFill>
          <a:ln w="9525">
            <a:noFill/>
            <a:miter lim="800000"/>
            <a:headEnd/>
            <a:tailEnd/>
          </a:ln>
        </p:spPr>
        <p:txBody>
          <a:bodyPr wrap="none" anchor="ctr"/>
          <a:lstStyle/>
          <a:p>
            <a:endParaRPr lang="en-US" dirty="0"/>
          </a:p>
        </p:txBody>
      </p:sp>
      <p:sp>
        <p:nvSpPr>
          <p:cNvPr id="176139" name="Oval 27"/>
          <p:cNvSpPr>
            <a:spLocks noChangeArrowheads="1"/>
          </p:cNvSpPr>
          <p:nvPr/>
        </p:nvSpPr>
        <p:spPr bwMode="auto">
          <a:xfrm>
            <a:off x="4337050" y="3721100"/>
            <a:ext cx="1708150" cy="1689100"/>
          </a:xfrm>
          <a:prstGeom prst="ellipse">
            <a:avLst/>
          </a:prstGeom>
          <a:solidFill>
            <a:srgbClr val="DDDDDD"/>
          </a:solidFill>
          <a:ln w="28575">
            <a:solidFill>
              <a:schemeClr val="tx1"/>
            </a:solidFill>
            <a:round/>
            <a:headEnd/>
            <a:tailEnd/>
          </a:ln>
        </p:spPr>
        <p:txBody>
          <a:bodyPr wrap="none" anchor="ctr"/>
          <a:lstStyle/>
          <a:p>
            <a:endParaRPr lang="en-US"/>
          </a:p>
        </p:txBody>
      </p:sp>
      <p:sp>
        <p:nvSpPr>
          <p:cNvPr id="176140" name="Oval 28"/>
          <p:cNvSpPr>
            <a:spLocks noChangeArrowheads="1"/>
          </p:cNvSpPr>
          <p:nvPr/>
        </p:nvSpPr>
        <p:spPr bwMode="auto">
          <a:xfrm>
            <a:off x="4451350" y="3822700"/>
            <a:ext cx="1498600" cy="1492250"/>
          </a:xfrm>
          <a:prstGeom prst="ellipse">
            <a:avLst/>
          </a:prstGeom>
          <a:solidFill>
            <a:schemeClr val="bg1"/>
          </a:solidFill>
          <a:ln w="28575">
            <a:solidFill>
              <a:schemeClr val="tx1"/>
            </a:solidFill>
            <a:round/>
            <a:headEnd/>
            <a:tailEnd/>
          </a:ln>
        </p:spPr>
        <p:txBody>
          <a:bodyPr wrap="none" anchor="ctr"/>
          <a:lstStyle/>
          <a:p>
            <a:endParaRPr lang="en-US"/>
          </a:p>
        </p:txBody>
      </p:sp>
      <p:grpSp>
        <p:nvGrpSpPr>
          <p:cNvPr id="4" name="Group 30"/>
          <p:cNvGrpSpPr>
            <a:grpSpLocks/>
          </p:cNvGrpSpPr>
          <p:nvPr/>
        </p:nvGrpSpPr>
        <p:grpSpPr bwMode="auto">
          <a:xfrm>
            <a:off x="554037" y="4364036"/>
            <a:ext cx="7058025" cy="1209675"/>
            <a:chOff x="349" y="2749"/>
            <a:chExt cx="4446" cy="762"/>
          </a:xfrm>
        </p:grpSpPr>
        <p:grpSp>
          <p:nvGrpSpPr>
            <p:cNvPr id="5" name="Group 31"/>
            <p:cNvGrpSpPr>
              <a:grpSpLocks/>
            </p:cNvGrpSpPr>
            <p:nvPr/>
          </p:nvGrpSpPr>
          <p:grpSpPr bwMode="auto">
            <a:xfrm>
              <a:off x="1755" y="2880"/>
              <a:ext cx="3040" cy="631"/>
              <a:chOff x="1755" y="2880"/>
              <a:chExt cx="3040" cy="631"/>
            </a:xfrm>
          </p:grpSpPr>
          <p:sp>
            <p:nvSpPr>
              <p:cNvPr id="176149" name="Rectangle 32" descr="Large checker board"/>
              <p:cNvSpPr>
                <a:spLocks noChangeArrowheads="1"/>
              </p:cNvSpPr>
              <p:nvPr/>
            </p:nvSpPr>
            <p:spPr bwMode="auto">
              <a:xfrm>
                <a:off x="1755" y="2880"/>
                <a:ext cx="796" cy="631"/>
              </a:xfrm>
              <a:prstGeom prst="rect">
                <a:avLst/>
              </a:prstGeom>
              <a:noFill/>
              <a:ln w="9525">
                <a:solidFill>
                  <a:schemeClr val="tx1"/>
                </a:solidFill>
                <a:miter lim="800000"/>
                <a:headEnd/>
                <a:tailEnd/>
              </a:ln>
            </p:spPr>
            <p:txBody>
              <a:bodyPr wrap="none" anchor="ctr"/>
              <a:lstStyle/>
              <a:p>
                <a:endParaRPr lang="en-US"/>
              </a:p>
            </p:txBody>
          </p:sp>
          <p:sp>
            <p:nvSpPr>
              <p:cNvPr id="176150" name="Rectangle 33" descr="Large checker board"/>
              <p:cNvSpPr>
                <a:spLocks noChangeArrowheads="1"/>
              </p:cNvSpPr>
              <p:nvPr/>
            </p:nvSpPr>
            <p:spPr bwMode="auto">
              <a:xfrm>
                <a:off x="3991" y="2893"/>
                <a:ext cx="804" cy="613"/>
              </a:xfrm>
              <a:prstGeom prst="rect">
                <a:avLst/>
              </a:prstGeom>
              <a:noFill/>
              <a:ln w="9525">
                <a:solidFill>
                  <a:schemeClr val="tx1"/>
                </a:solidFill>
                <a:miter lim="800000"/>
                <a:headEnd/>
                <a:tailEnd/>
              </a:ln>
            </p:spPr>
            <p:txBody>
              <a:bodyPr wrap="none" anchor="ctr"/>
              <a:lstStyle/>
              <a:p>
                <a:endParaRPr lang="en-US"/>
              </a:p>
            </p:txBody>
          </p:sp>
        </p:grpSp>
        <p:sp>
          <p:nvSpPr>
            <p:cNvPr id="176147" name="Text Box 34"/>
            <p:cNvSpPr txBox="1">
              <a:spLocks noChangeArrowheads="1"/>
            </p:cNvSpPr>
            <p:nvPr/>
          </p:nvSpPr>
          <p:spPr bwMode="auto">
            <a:xfrm>
              <a:off x="349" y="2749"/>
              <a:ext cx="1235" cy="288"/>
            </a:xfrm>
            <a:prstGeom prst="rect">
              <a:avLst/>
            </a:prstGeom>
            <a:solidFill>
              <a:schemeClr val="bg1"/>
            </a:solidFill>
            <a:ln w="9525">
              <a:noFill/>
              <a:miter lim="800000"/>
              <a:headEnd/>
              <a:tailEnd/>
            </a:ln>
          </p:spPr>
          <p:txBody>
            <a:bodyPr>
              <a:spAutoFit/>
            </a:bodyPr>
            <a:lstStyle/>
            <a:p>
              <a:pPr>
                <a:spcBef>
                  <a:spcPct val="50000"/>
                </a:spcBef>
              </a:pPr>
              <a:r>
                <a:rPr lang="en-US" b="1" dirty="0" smtClean="0">
                  <a:latin typeface="Arial" pitchFamily="34" charset="0"/>
                </a:rPr>
                <a:t>Springline</a:t>
              </a:r>
              <a:endParaRPr lang="en-US" b="1" dirty="0">
                <a:latin typeface="Arial" pitchFamily="34" charset="0"/>
              </a:endParaRPr>
            </a:p>
          </p:txBody>
        </p:sp>
        <p:sp>
          <p:nvSpPr>
            <p:cNvPr id="176148" name="Line 35"/>
            <p:cNvSpPr>
              <a:spLocks noChangeShapeType="1"/>
            </p:cNvSpPr>
            <p:nvPr/>
          </p:nvSpPr>
          <p:spPr bwMode="auto">
            <a:xfrm flipV="1">
              <a:off x="1440" y="2896"/>
              <a:ext cx="315" cy="33"/>
            </a:xfrm>
            <a:prstGeom prst="line">
              <a:avLst/>
            </a:prstGeom>
            <a:noFill/>
            <a:ln w="28575">
              <a:solidFill>
                <a:schemeClr val="tx1"/>
              </a:solidFill>
              <a:round/>
              <a:headEnd/>
              <a:tailEnd type="arrow" w="lg" len="lg"/>
            </a:ln>
          </p:spPr>
          <p:txBody>
            <a:bodyPr/>
            <a:lstStyle/>
            <a:p>
              <a:endParaRPr lang="en-US"/>
            </a:p>
          </p:txBody>
        </p:sp>
      </p:grpSp>
      <p:sp>
        <p:nvSpPr>
          <p:cNvPr id="176142" name="Line 36"/>
          <p:cNvSpPr>
            <a:spLocks noChangeShapeType="1"/>
          </p:cNvSpPr>
          <p:nvPr/>
        </p:nvSpPr>
        <p:spPr bwMode="auto">
          <a:xfrm flipH="1">
            <a:off x="5832836" y="4038600"/>
            <a:ext cx="1972901" cy="1221604"/>
          </a:xfrm>
          <a:prstGeom prst="line">
            <a:avLst/>
          </a:prstGeom>
          <a:noFill/>
          <a:ln w="28575">
            <a:solidFill>
              <a:schemeClr val="tx1"/>
            </a:solidFill>
            <a:round/>
            <a:headEnd/>
            <a:tailEnd type="stealth" w="lg" len="lg"/>
          </a:ln>
        </p:spPr>
        <p:txBody>
          <a:bodyPr/>
          <a:lstStyle/>
          <a:p>
            <a:endParaRPr lang="en-US"/>
          </a:p>
        </p:txBody>
      </p:sp>
      <p:sp>
        <p:nvSpPr>
          <p:cNvPr id="176143" name="Text Box 37"/>
          <p:cNvSpPr txBox="1">
            <a:spLocks noChangeArrowheads="1"/>
          </p:cNvSpPr>
          <p:nvPr/>
        </p:nvSpPr>
        <p:spPr bwMode="auto">
          <a:xfrm>
            <a:off x="4529138" y="2511425"/>
            <a:ext cx="1277937" cy="457200"/>
          </a:xfrm>
          <a:prstGeom prst="rect">
            <a:avLst/>
          </a:prstGeom>
          <a:solidFill>
            <a:schemeClr val="bg1"/>
          </a:solidFill>
          <a:ln w="9525">
            <a:noFill/>
            <a:miter lim="800000"/>
            <a:headEnd/>
            <a:tailEnd/>
          </a:ln>
        </p:spPr>
        <p:txBody>
          <a:bodyPr>
            <a:spAutoFit/>
          </a:bodyPr>
          <a:lstStyle/>
          <a:p>
            <a:pPr algn="ctr">
              <a:spcBef>
                <a:spcPct val="50000"/>
              </a:spcBef>
            </a:pPr>
            <a:r>
              <a:rPr lang="en-US" b="1" dirty="0" smtClean="0">
                <a:latin typeface="Arial" pitchFamily="34" charset="0"/>
              </a:rPr>
              <a:t>Backfill</a:t>
            </a:r>
            <a:endParaRPr lang="en-US" b="1" dirty="0">
              <a:latin typeface="Arial" pitchFamily="34" charset="0"/>
            </a:endParaRPr>
          </a:p>
        </p:txBody>
      </p:sp>
      <p:sp>
        <p:nvSpPr>
          <p:cNvPr id="176144" name="Rectangle 38"/>
          <p:cNvSpPr>
            <a:spLocks noChangeArrowheads="1"/>
          </p:cNvSpPr>
          <p:nvPr/>
        </p:nvSpPr>
        <p:spPr bwMode="auto">
          <a:xfrm>
            <a:off x="2786063" y="1930400"/>
            <a:ext cx="1249362" cy="2643188"/>
          </a:xfrm>
          <a:prstGeom prst="rect">
            <a:avLst/>
          </a:prstGeom>
          <a:noFill/>
          <a:ln w="19050">
            <a:solidFill>
              <a:schemeClr val="tx1"/>
            </a:solidFill>
            <a:miter lim="800000"/>
            <a:headEnd/>
            <a:tailEnd/>
          </a:ln>
        </p:spPr>
        <p:txBody>
          <a:bodyPr wrap="none" anchor="ctr"/>
          <a:lstStyle/>
          <a:p>
            <a:endParaRPr lang="en-US"/>
          </a:p>
        </p:txBody>
      </p:sp>
      <p:sp>
        <p:nvSpPr>
          <p:cNvPr id="176145" name="Rectangle 40"/>
          <p:cNvSpPr>
            <a:spLocks noChangeArrowheads="1"/>
          </p:cNvSpPr>
          <p:nvPr/>
        </p:nvSpPr>
        <p:spPr bwMode="auto">
          <a:xfrm>
            <a:off x="6335713" y="1936750"/>
            <a:ext cx="1249362" cy="2643188"/>
          </a:xfrm>
          <a:prstGeom prst="rect">
            <a:avLst/>
          </a:prstGeom>
          <a:noFill/>
          <a:ln w="19050">
            <a:solidFill>
              <a:schemeClr val="tx1"/>
            </a:solidFill>
            <a:miter lim="800000"/>
            <a:headEnd/>
            <a:tailEnd/>
          </a:ln>
        </p:spPr>
        <p:txBody>
          <a:bodyPr wrap="none" anchor="ctr"/>
          <a:lstStyle/>
          <a:p>
            <a:endParaRPr lang="en-US"/>
          </a:p>
        </p:txBody>
      </p:sp>
      <p:sp>
        <p:nvSpPr>
          <p:cNvPr id="6" name="Rectangle 5"/>
          <p:cNvSpPr/>
          <p:nvPr/>
        </p:nvSpPr>
        <p:spPr>
          <a:xfrm>
            <a:off x="6892833" y="3161972"/>
            <a:ext cx="1946367" cy="461665"/>
          </a:xfrm>
          <a:prstGeom prst="rect">
            <a:avLst/>
          </a:prstGeom>
        </p:spPr>
        <p:txBody>
          <a:bodyPr wrap="none">
            <a:spAutoFit/>
          </a:bodyPr>
          <a:lstStyle/>
          <a:p>
            <a:pPr algn="ctr">
              <a:spcBef>
                <a:spcPct val="50000"/>
              </a:spcBef>
            </a:pPr>
            <a:r>
              <a:rPr lang="en-US" b="1" dirty="0" smtClean="0">
                <a:latin typeface="Arial" pitchFamily="34" charset="0"/>
              </a:rPr>
              <a:t>Embedment</a:t>
            </a:r>
            <a:endParaRPr lang="en-US" b="1" dirty="0">
              <a:latin typeface="Arial" pitchFamily="34" charset="0"/>
            </a:endParaRPr>
          </a:p>
        </p:txBody>
      </p:sp>
      <p:sp>
        <p:nvSpPr>
          <p:cNvPr id="29" name="Line 36"/>
          <p:cNvSpPr>
            <a:spLocks noChangeShapeType="1"/>
          </p:cNvSpPr>
          <p:nvPr/>
        </p:nvSpPr>
        <p:spPr bwMode="auto">
          <a:xfrm flipH="1">
            <a:off x="6222998" y="3623637"/>
            <a:ext cx="750888" cy="1176963"/>
          </a:xfrm>
          <a:prstGeom prst="line">
            <a:avLst/>
          </a:prstGeom>
          <a:noFill/>
          <a:ln w="28575">
            <a:solidFill>
              <a:schemeClr val="tx1"/>
            </a:solidFill>
            <a:round/>
            <a:headEnd/>
            <a:tailEnd type="stealth" w="lg" len="lg"/>
          </a:ln>
        </p:spPr>
        <p:txBody>
          <a:bodyPr/>
          <a:lstStyle/>
          <a:p>
            <a:endParaRPr lang="en-US"/>
          </a:p>
        </p:txBody>
      </p:sp>
    </p:spTree>
    <p:extLst>
      <p:ext uri="{BB962C8B-B14F-4D97-AF65-F5344CB8AC3E}">
        <p14:creationId xmlns:p14="http://schemas.microsoft.com/office/powerpoint/2010/main" val="187199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1592"/>
                                        </p:tgtEl>
                                        <p:attrNameLst>
                                          <p:attrName>style.visibility</p:attrName>
                                        </p:attrNameLst>
                                      </p:cBhvr>
                                      <p:to>
                                        <p:strVal val="visible"/>
                                      </p:to>
                                    </p:set>
                                    <p:animEffect transition="in" filter="dissolve">
                                      <p:cBhvr>
                                        <p:cTn id="7" dur="500"/>
                                        <p:tgtEl>
                                          <p:spTgt spid="62159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613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613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613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76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5" grpId="0" animBg="1"/>
      <p:bldP spid="176136" grpId="0" animBg="1"/>
      <p:bldP spid="176137" grpId="0" animBg="1"/>
      <p:bldP spid="621592" grpId="0" animBg="1"/>
      <p:bldP spid="176143"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082800" y="469900"/>
            <a:ext cx="5918200" cy="673100"/>
          </a:xfrm>
        </p:spPr>
        <p:txBody>
          <a:bodyPr/>
          <a:lstStyle/>
          <a:p>
            <a:pPr eaLnBrk="1" hangingPunct="1"/>
            <a:r>
              <a:rPr lang="en-US" dirty="0" smtClean="0"/>
              <a:t>Soil Compaction Methods</a:t>
            </a:r>
          </a:p>
        </p:txBody>
      </p:sp>
      <p:pic>
        <p:nvPicPr>
          <p:cNvPr id="72707" name="Picture 9" descr="wacker%20rt%2056%20-%20Copy"/>
          <p:cNvPicPr>
            <a:picLocks noChangeAspect="1" noChangeArrowheads="1"/>
          </p:cNvPicPr>
          <p:nvPr/>
        </p:nvPicPr>
        <p:blipFill>
          <a:blip r:embed="rId3" cstate="print"/>
          <a:srcRect/>
          <a:stretch>
            <a:fillRect/>
          </a:stretch>
        </p:blipFill>
        <p:spPr bwMode="auto">
          <a:xfrm>
            <a:off x="2197100" y="5054600"/>
            <a:ext cx="1397000" cy="1397000"/>
          </a:xfrm>
          <a:prstGeom prst="rect">
            <a:avLst/>
          </a:prstGeom>
          <a:noFill/>
          <a:ln w="9525">
            <a:noFill/>
            <a:miter lim="800000"/>
            <a:headEnd/>
            <a:tailEnd/>
          </a:ln>
        </p:spPr>
      </p:pic>
      <p:pic>
        <p:nvPicPr>
          <p:cNvPr id="72708" name="Picture 11" descr="162hfy"/>
          <p:cNvPicPr>
            <a:picLocks noChangeAspect="1" noChangeArrowheads="1"/>
          </p:cNvPicPr>
          <p:nvPr/>
        </p:nvPicPr>
        <p:blipFill>
          <a:blip r:embed="rId4" cstate="print"/>
          <a:srcRect/>
          <a:stretch>
            <a:fillRect/>
          </a:stretch>
        </p:blipFill>
        <p:spPr bwMode="auto">
          <a:xfrm>
            <a:off x="2247900" y="1701800"/>
            <a:ext cx="1371600" cy="1371600"/>
          </a:xfrm>
          <a:prstGeom prst="rect">
            <a:avLst/>
          </a:prstGeom>
          <a:noFill/>
          <a:ln w="9525">
            <a:noFill/>
            <a:miter lim="800000"/>
            <a:headEnd/>
            <a:tailEnd/>
          </a:ln>
        </p:spPr>
      </p:pic>
      <p:sp>
        <p:nvSpPr>
          <p:cNvPr id="72709" name="Text Box 12"/>
          <p:cNvSpPr txBox="1">
            <a:spLocks noChangeArrowheads="1"/>
          </p:cNvSpPr>
          <p:nvPr/>
        </p:nvSpPr>
        <p:spPr bwMode="auto">
          <a:xfrm>
            <a:off x="3911600" y="2400300"/>
            <a:ext cx="4699000" cy="366713"/>
          </a:xfrm>
          <a:prstGeom prst="rect">
            <a:avLst/>
          </a:prstGeom>
          <a:noFill/>
          <a:ln w="9525">
            <a:noFill/>
            <a:miter lim="800000"/>
            <a:headEnd/>
            <a:tailEnd/>
          </a:ln>
        </p:spPr>
        <p:txBody>
          <a:bodyPr>
            <a:spAutoFit/>
          </a:bodyPr>
          <a:lstStyle/>
          <a:p>
            <a:pPr algn="ctr">
              <a:spcBef>
                <a:spcPct val="50000"/>
              </a:spcBef>
            </a:pPr>
            <a:r>
              <a:rPr lang="en-US" sz="1800">
                <a:latin typeface="Arial" pitchFamily="34" charset="0"/>
              </a:rPr>
              <a:t>Clays, silts, plastic soils, etc.</a:t>
            </a:r>
          </a:p>
        </p:txBody>
      </p:sp>
      <p:sp>
        <p:nvSpPr>
          <p:cNvPr id="72710" name="Text Box 13"/>
          <p:cNvSpPr txBox="1">
            <a:spLocks noChangeArrowheads="1"/>
          </p:cNvSpPr>
          <p:nvPr/>
        </p:nvSpPr>
        <p:spPr bwMode="auto">
          <a:xfrm>
            <a:off x="4254500" y="3784600"/>
            <a:ext cx="4508500" cy="366713"/>
          </a:xfrm>
          <a:prstGeom prst="rect">
            <a:avLst/>
          </a:prstGeom>
          <a:noFill/>
          <a:ln w="9525">
            <a:noFill/>
            <a:miter lim="800000"/>
            <a:headEnd/>
            <a:tailEnd/>
          </a:ln>
        </p:spPr>
        <p:txBody>
          <a:bodyPr>
            <a:spAutoFit/>
          </a:bodyPr>
          <a:lstStyle/>
          <a:p>
            <a:pPr>
              <a:spcBef>
                <a:spcPct val="50000"/>
              </a:spcBef>
            </a:pPr>
            <a:r>
              <a:rPr lang="en-US" sz="1800">
                <a:latin typeface="Arial" pitchFamily="34" charset="0"/>
              </a:rPr>
              <a:t>Granular soils, crushed stone, sands.</a:t>
            </a:r>
          </a:p>
        </p:txBody>
      </p:sp>
      <p:sp>
        <p:nvSpPr>
          <p:cNvPr id="72711" name="Text Box 14"/>
          <p:cNvSpPr txBox="1">
            <a:spLocks noChangeArrowheads="1"/>
          </p:cNvSpPr>
          <p:nvPr/>
        </p:nvSpPr>
        <p:spPr bwMode="auto">
          <a:xfrm>
            <a:off x="3505200" y="5664200"/>
            <a:ext cx="5448300" cy="369332"/>
          </a:xfrm>
          <a:prstGeom prst="rect">
            <a:avLst/>
          </a:prstGeom>
          <a:noFill/>
          <a:ln w="9525">
            <a:noFill/>
            <a:miter lim="800000"/>
            <a:headEnd/>
            <a:tailEnd/>
          </a:ln>
        </p:spPr>
        <p:txBody>
          <a:bodyPr>
            <a:spAutoFit/>
          </a:bodyPr>
          <a:lstStyle/>
          <a:p>
            <a:pPr algn="ctr">
              <a:spcBef>
                <a:spcPct val="50000"/>
              </a:spcBef>
            </a:pPr>
            <a:r>
              <a:rPr lang="en-US" sz="1800" dirty="0">
                <a:latin typeface="Arial" pitchFamily="34" charset="0"/>
              </a:rPr>
              <a:t>Natural soils</a:t>
            </a:r>
            <a:r>
              <a:rPr lang="en-US" sz="1800" dirty="0" smtClean="0">
                <a:latin typeface="Arial" pitchFamily="34" charset="0"/>
              </a:rPr>
              <a:t>, clays, </a:t>
            </a:r>
            <a:r>
              <a:rPr lang="en-US" sz="1800" dirty="0">
                <a:latin typeface="Arial" pitchFamily="34" charset="0"/>
              </a:rPr>
              <a:t>mixed soil </a:t>
            </a:r>
            <a:r>
              <a:rPr lang="en-US" sz="1800" dirty="0" smtClean="0">
                <a:latin typeface="Arial" pitchFamily="34" charset="0"/>
              </a:rPr>
              <a:t>materials</a:t>
            </a:r>
            <a:endParaRPr lang="en-US" sz="1800" dirty="0">
              <a:latin typeface="Arial" pitchFamily="34" charset="0"/>
            </a:endParaRPr>
          </a:p>
        </p:txBody>
      </p:sp>
      <p:sp>
        <p:nvSpPr>
          <p:cNvPr id="72712" name="Text Box 15"/>
          <p:cNvSpPr txBox="1">
            <a:spLocks noChangeArrowheads="1"/>
          </p:cNvSpPr>
          <p:nvPr/>
        </p:nvSpPr>
        <p:spPr bwMode="auto">
          <a:xfrm>
            <a:off x="5435600" y="3454400"/>
            <a:ext cx="1854200" cy="366713"/>
          </a:xfrm>
          <a:prstGeom prst="rect">
            <a:avLst/>
          </a:prstGeom>
          <a:noFill/>
          <a:ln w="9525">
            <a:noFill/>
            <a:miter lim="800000"/>
            <a:headEnd/>
            <a:tailEnd/>
          </a:ln>
        </p:spPr>
        <p:txBody>
          <a:bodyPr>
            <a:spAutoFit/>
          </a:bodyPr>
          <a:lstStyle/>
          <a:p>
            <a:pPr algn="ctr">
              <a:spcBef>
                <a:spcPct val="50000"/>
              </a:spcBef>
            </a:pPr>
            <a:r>
              <a:rPr lang="en-US" sz="1800" u="sng">
                <a:latin typeface="Arial" pitchFamily="34" charset="0"/>
              </a:rPr>
              <a:t>Vibration</a:t>
            </a:r>
          </a:p>
        </p:txBody>
      </p:sp>
      <p:sp>
        <p:nvSpPr>
          <p:cNvPr id="72713" name="Text Box 16"/>
          <p:cNvSpPr txBox="1">
            <a:spLocks noChangeArrowheads="1"/>
          </p:cNvSpPr>
          <p:nvPr/>
        </p:nvSpPr>
        <p:spPr bwMode="auto">
          <a:xfrm>
            <a:off x="5359400" y="2044700"/>
            <a:ext cx="1854200" cy="366713"/>
          </a:xfrm>
          <a:prstGeom prst="rect">
            <a:avLst/>
          </a:prstGeom>
          <a:noFill/>
          <a:ln w="9525">
            <a:noFill/>
            <a:miter lim="800000"/>
            <a:headEnd/>
            <a:tailEnd/>
          </a:ln>
        </p:spPr>
        <p:txBody>
          <a:bodyPr>
            <a:spAutoFit/>
          </a:bodyPr>
          <a:lstStyle/>
          <a:p>
            <a:pPr algn="ctr">
              <a:spcBef>
                <a:spcPct val="50000"/>
              </a:spcBef>
            </a:pPr>
            <a:r>
              <a:rPr lang="en-US" sz="1800" u="sng">
                <a:latin typeface="Arial" pitchFamily="34" charset="0"/>
              </a:rPr>
              <a:t>Impact</a:t>
            </a:r>
          </a:p>
        </p:txBody>
      </p:sp>
      <p:sp>
        <p:nvSpPr>
          <p:cNvPr id="72714" name="Text Box 17"/>
          <p:cNvSpPr txBox="1">
            <a:spLocks noChangeArrowheads="1"/>
          </p:cNvSpPr>
          <p:nvPr/>
        </p:nvSpPr>
        <p:spPr bwMode="auto">
          <a:xfrm>
            <a:off x="5562600" y="5232400"/>
            <a:ext cx="1854200" cy="366713"/>
          </a:xfrm>
          <a:prstGeom prst="rect">
            <a:avLst/>
          </a:prstGeom>
          <a:noFill/>
          <a:ln w="9525">
            <a:noFill/>
            <a:miter lim="800000"/>
            <a:headEnd/>
            <a:tailEnd/>
          </a:ln>
        </p:spPr>
        <p:txBody>
          <a:bodyPr>
            <a:spAutoFit/>
          </a:bodyPr>
          <a:lstStyle/>
          <a:p>
            <a:pPr algn="ctr">
              <a:spcBef>
                <a:spcPct val="50000"/>
              </a:spcBef>
            </a:pPr>
            <a:r>
              <a:rPr lang="en-US" sz="1800" u="sng">
                <a:latin typeface="Arial" pitchFamily="34" charset="0"/>
              </a:rPr>
              <a:t>Kneading</a:t>
            </a:r>
          </a:p>
        </p:txBody>
      </p:sp>
      <p:pic>
        <p:nvPicPr>
          <p:cNvPr id="72715" name="Picture 19" descr="studio"/>
          <p:cNvPicPr>
            <a:picLocks noChangeAspect="1" noChangeArrowheads="1"/>
          </p:cNvPicPr>
          <p:nvPr/>
        </p:nvPicPr>
        <p:blipFill>
          <a:blip r:embed="rId5" cstate="print"/>
          <a:srcRect/>
          <a:stretch>
            <a:fillRect/>
          </a:stretch>
        </p:blipFill>
        <p:spPr bwMode="auto">
          <a:xfrm>
            <a:off x="3084513" y="3578225"/>
            <a:ext cx="1143000" cy="889000"/>
          </a:xfrm>
          <a:prstGeom prst="rect">
            <a:avLst/>
          </a:prstGeom>
          <a:noFill/>
          <a:ln w="9525">
            <a:noFill/>
            <a:miter lim="800000"/>
            <a:headEnd/>
            <a:tailEnd/>
          </a:ln>
        </p:spPr>
      </p:pic>
      <p:pic>
        <p:nvPicPr>
          <p:cNvPr id="72716" name="Picture 20" descr="Vibrating_Plate_Compactor"/>
          <p:cNvPicPr>
            <a:picLocks noChangeAspect="1" noChangeArrowheads="1"/>
          </p:cNvPicPr>
          <p:nvPr/>
        </p:nvPicPr>
        <p:blipFill>
          <a:blip r:embed="rId6" cstate="print"/>
          <a:srcRect/>
          <a:stretch>
            <a:fillRect/>
          </a:stretch>
        </p:blipFill>
        <p:spPr bwMode="auto">
          <a:xfrm>
            <a:off x="1728788" y="3143250"/>
            <a:ext cx="1320800" cy="1458913"/>
          </a:xfrm>
          <a:prstGeom prst="rect">
            <a:avLst/>
          </a:prstGeom>
          <a:noFill/>
          <a:ln w="9525">
            <a:noFill/>
            <a:miter lim="800000"/>
            <a:headEnd/>
            <a:tailEnd/>
          </a:ln>
        </p:spPr>
      </p:pic>
      <p:pic>
        <p:nvPicPr>
          <p:cNvPr id="72717" name="Picture 22" descr="m131"/>
          <p:cNvPicPr>
            <a:picLocks noChangeAspect="1" noChangeArrowheads="1"/>
          </p:cNvPicPr>
          <p:nvPr/>
        </p:nvPicPr>
        <p:blipFill>
          <a:blip r:embed="rId7" cstate="print"/>
          <a:srcRect/>
          <a:stretch>
            <a:fillRect/>
          </a:stretch>
        </p:blipFill>
        <p:spPr bwMode="auto">
          <a:xfrm>
            <a:off x="3570288" y="1177925"/>
            <a:ext cx="509587" cy="1944688"/>
          </a:xfrm>
          <a:prstGeom prst="rect">
            <a:avLst/>
          </a:prstGeom>
          <a:noFill/>
          <a:ln w="9525">
            <a:noFill/>
            <a:miter lim="800000"/>
            <a:headEnd/>
            <a:tailEnd/>
          </a:ln>
        </p:spPr>
      </p:pic>
      <p:sp>
        <p:nvSpPr>
          <p:cNvPr id="14"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676400" y="0"/>
            <a:ext cx="7315200" cy="1143000"/>
          </a:xfrm>
        </p:spPr>
        <p:txBody>
          <a:bodyPr/>
          <a:lstStyle/>
          <a:p>
            <a:pPr eaLnBrk="1" hangingPunct="1"/>
            <a:r>
              <a:rPr lang="en-US" dirty="0" smtClean="0"/>
              <a:t>Rule of Thumb…</a:t>
            </a:r>
          </a:p>
        </p:txBody>
      </p:sp>
      <p:sp>
        <p:nvSpPr>
          <p:cNvPr id="75779" name="Rectangle 3"/>
          <p:cNvSpPr>
            <a:spLocks noGrp="1" noChangeArrowheads="1"/>
          </p:cNvSpPr>
          <p:nvPr>
            <p:ph idx="1"/>
          </p:nvPr>
        </p:nvSpPr>
        <p:spPr>
          <a:xfrm>
            <a:off x="1676400" y="1371600"/>
            <a:ext cx="7315200" cy="3611563"/>
          </a:xfrm>
        </p:spPr>
        <p:txBody>
          <a:bodyPr/>
          <a:lstStyle/>
          <a:p>
            <a:pPr eaLnBrk="1" hangingPunct="1"/>
            <a:r>
              <a:rPr lang="en-US" dirty="0" smtClean="0"/>
              <a:t>Do not operate large compactor equipment (e.g. a hoe pack) directly on top of any pipe without adequate fill…</a:t>
            </a:r>
          </a:p>
          <a:p>
            <a:pPr eaLnBrk="1" hangingPunct="1"/>
            <a:r>
              <a:rPr lang="en-US" dirty="0" smtClean="0"/>
              <a:t>Based on your experience, what is considered a safe minimum cover over the buried structure when using heavy compaction equipment???</a:t>
            </a:r>
          </a:p>
        </p:txBody>
      </p:sp>
      <p:pic>
        <p:nvPicPr>
          <p:cNvPr id="75780" name="Picture 4" descr="thumbs-up"/>
          <p:cNvPicPr>
            <a:picLocks noChangeAspect="1" noChangeArrowheads="1"/>
          </p:cNvPicPr>
          <p:nvPr/>
        </p:nvPicPr>
        <p:blipFill>
          <a:blip r:embed="rId3" cstate="print"/>
          <a:srcRect/>
          <a:stretch>
            <a:fillRect/>
          </a:stretch>
        </p:blipFill>
        <p:spPr bwMode="auto">
          <a:xfrm>
            <a:off x="3124200" y="5029200"/>
            <a:ext cx="1676400" cy="1672261"/>
          </a:xfrm>
          <a:prstGeom prst="rect">
            <a:avLst/>
          </a:prstGeom>
          <a:noFill/>
          <a:ln w="9525">
            <a:noFill/>
            <a:miter lim="800000"/>
            <a:headEnd/>
            <a:tailEnd/>
          </a:ln>
        </p:spPr>
      </p:pic>
      <p:sp>
        <p:nvSpPr>
          <p:cNvPr id="5" name="TextBox 4"/>
          <p:cNvSpPr txBox="1"/>
          <p:nvPr/>
        </p:nvSpPr>
        <p:spPr>
          <a:xfrm>
            <a:off x="5105400" y="5486400"/>
            <a:ext cx="2020907" cy="646331"/>
          </a:xfrm>
          <a:prstGeom prst="rect">
            <a:avLst/>
          </a:prstGeom>
          <a:noFill/>
        </p:spPr>
        <p:txBody>
          <a:bodyPr wrap="square" rtlCol="0">
            <a:spAutoFit/>
          </a:bodyPr>
          <a:lstStyle/>
          <a:p>
            <a:r>
              <a:rPr lang="en-US" sz="3600" dirty="0" smtClean="0"/>
              <a:t>3 feet</a:t>
            </a:r>
            <a:endParaRPr lang="en-US" sz="3600" dirty="0"/>
          </a:p>
        </p:txBody>
      </p:sp>
      <p:sp>
        <p:nvSpPr>
          <p:cNvPr id="6"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dissolve">
                                      <p:cBhvr>
                                        <p:cTn id="7" dur="500"/>
                                        <p:tgtEl>
                                          <p:spTgt spid="7578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828800" y="495300"/>
            <a:ext cx="4711700" cy="647700"/>
          </a:xfrm>
        </p:spPr>
        <p:txBody>
          <a:bodyPr/>
          <a:lstStyle/>
          <a:p>
            <a:pPr eaLnBrk="1" hangingPunct="1"/>
            <a:r>
              <a:rPr lang="en-US" dirty="0" smtClean="0"/>
              <a:t>Validate Compaction</a:t>
            </a:r>
          </a:p>
        </p:txBody>
      </p:sp>
      <p:pic>
        <p:nvPicPr>
          <p:cNvPr id="71683" name="Picture 5" descr="npsmc3"/>
          <p:cNvPicPr>
            <a:picLocks noChangeAspect="1" noChangeArrowheads="1"/>
          </p:cNvPicPr>
          <p:nvPr/>
        </p:nvPicPr>
        <p:blipFill>
          <a:blip r:embed="rId3" cstate="print"/>
          <a:srcRect/>
          <a:stretch>
            <a:fillRect/>
          </a:stretch>
        </p:blipFill>
        <p:spPr bwMode="auto">
          <a:xfrm>
            <a:off x="2032000" y="1546225"/>
            <a:ext cx="2127250" cy="2216150"/>
          </a:xfrm>
          <a:prstGeom prst="rect">
            <a:avLst/>
          </a:prstGeom>
          <a:noFill/>
          <a:ln w="9525">
            <a:noFill/>
            <a:miter lim="800000"/>
            <a:headEnd/>
            <a:tailEnd/>
          </a:ln>
        </p:spPr>
      </p:pic>
      <p:pic>
        <p:nvPicPr>
          <p:cNvPr id="71684" name="Picture 7" descr="sand%2520cone%2520apparatus"/>
          <p:cNvPicPr>
            <a:picLocks noChangeAspect="1" noChangeArrowheads="1"/>
          </p:cNvPicPr>
          <p:nvPr/>
        </p:nvPicPr>
        <p:blipFill>
          <a:blip r:embed="rId4" cstate="print"/>
          <a:srcRect/>
          <a:stretch>
            <a:fillRect/>
          </a:stretch>
        </p:blipFill>
        <p:spPr bwMode="auto">
          <a:xfrm>
            <a:off x="4448175" y="4219575"/>
            <a:ext cx="1936750" cy="2438400"/>
          </a:xfrm>
          <a:prstGeom prst="rect">
            <a:avLst/>
          </a:prstGeom>
          <a:noFill/>
          <a:ln w="9525">
            <a:noFill/>
            <a:miter lim="800000"/>
            <a:headEnd/>
            <a:tailEnd/>
          </a:ln>
        </p:spPr>
      </p:pic>
      <p:pic>
        <p:nvPicPr>
          <p:cNvPr id="71685" name="Picture 9" descr="E-460"/>
          <p:cNvPicPr>
            <a:picLocks noChangeAspect="1" noChangeArrowheads="1"/>
          </p:cNvPicPr>
          <p:nvPr/>
        </p:nvPicPr>
        <p:blipFill>
          <a:blip r:embed="rId5" cstate="print"/>
          <a:srcRect/>
          <a:stretch>
            <a:fillRect/>
          </a:stretch>
        </p:blipFill>
        <p:spPr bwMode="auto">
          <a:xfrm>
            <a:off x="6715125" y="762000"/>
            <a:ext cx="1784350" cy="3140075"/>
          </a:xfrm>
          <a:prstGeom prst="rect">
            <a:avLst/>
          </a:prstGeom>
          <a:noFill/>
          <a:ln w="9525">
            <a:noFill/>
            <a:miter lim="800000"/>
            <a:headEnd/>
            <a:tailEnd/>
          </a:ln>
        </p:spPr>
      </p:pic>
      <p:sp>
        <p:nvSpPr>
          <p:cNvPr id="71686" name="Text Box 10"/>
          <p:cNvSpPr txBox="1">
            <a:spLocks noChangeArrowheads="1"/>
          </p:cNvSpPr>
          <p:nvPr/>
        </p:nvSpPr>
        <p:spPr bwMode="auto">
          <a:xfrm>
            <a:off x="5537200" y="2120900"/>
            <a:ext cx="1739900" cy="366713"/>
          </a:xfrm>
          <a:prstGeom prst="rect">
            <a:avLst/>
          </a:prstGeom>
          <a:noFill/>
          <a:ln w="9525">
            <a:noFill/>
            <a:miter lim="800000"/>
            <a:headEnd/>
            <a:tailEnd/>
          </a:ln>
        </p:spPr>
        <p:txBody>
          <a:bodyPr>
            <a:spAutoFit/>
          </a:bodyPr>
          <a:lstStyle/>
          <a:p>
            <a:pPr>
              <a:spcBef>
                <a:spcPct val="50000"/>
              </a:spcBef>
            </a:pPr>
            <a:r>
              <a:rPr lang="en-US" sz="1800" b="1">
                <a:latin typeface="Arial" pitchFamily="34" charset="0"/>
              </a:rPr>
              <a:t>ASTM D 2167</a:t>
            </a:r>
          </a:p>
        </p:txBody>
      </p:sp>
      <p:sp>
        <p:nvSpPr>
          <p:cNvPr id="71687" name="Text Box 11"/>
          <p:cNvSpPr txBox="1">
            <a:spLocks noChangeArrowheads="1"/>
          </p:cNvSpPr>
          <p:nvPr/>
        </p:nvSpPr>
        <p:spPr bwMode="auto">
          <a:xfrm>
            <a:off x="6362700" y="5448300"/>
            <a:ext cx="1739900" cy="366713"/>
          </a:xfrm>
          <a:prstGeom prst="rect">
            <a:avLst/>
          </a:prstGeom>
          <a:noFill/>
          <a:ln w="9525">
            <a:noFill/>
            <a:miter lim="800000"/>
            <a:headEnd/>
            <a:tailEnd/>
          </a:ln>
        </p:spPr>
        <p:txBody>
          <a:bodyPr>
            <a:spAutoFit/>
          </a:bodyPr>
          <a:lstStyle/>
          <a:p>
            <a:pPr>
              <a:spcBef>
                <a:spcPct val="50000"/>
              </a:spcBef>
            </a:pPr>
            <a:r>
              <a:rPr lang="en-US" sz="1800" b="1">
                <a:latin typeface="Arial" pitchFamily="34" charset="0"/>
              </a:rPr>
              <a:t>ASTM D 1556</a:t>
            </a:r>
          </a:p>
        </p:txBody>
      </p:sp>
      <p:sp>
        <p:nvSpPr>
          <p:cNvPr id="71688" name="Text Box 12"/>
          <p:cNvSpPr txBox="1">
            <a:spLocks noChangeArrowheads="1"/>
          </p:cNvSpPr>
          <p:nvPr/>
        </p:nvSpPr>
        <p:spPr bwMode="auto">
          <a:xfrm>
            <a:off x="2463800" y="3619500"/>
            <a:ext cx="1739900" cy="366713"/>
          </a:xfrm>
          <a:prstGeom prst="rect">
            <a:avLst/>
          </a:prstGeom>
          <a:noFill/>
          <a:ln w="9525">
            <a:noFill/>
            <a:miter lim="800000"/>
            <a:headEnd/>
            <a:tailEnd/>
          </a:ln>
        </p:spPr>
        <p:txBody>
          <a:bodyPr>
            <a:spAutoFit/>
          </a:bodyPr>
          <a:lstStyle/>
          <a:p>
            <a:pPr>
              <a:spcBef>
                <a:spcPct val="50000"/>
              </a:spcBef>
            </a:pPr>
            <a:r>
              <a:rPr lang="en-US" sz="1800" b="1">
                <a:latin typeface="Arial" pitchFamily="34" charset="0"/>
              </a:rPr>
              <a:t>ASTM D 2922</a:t>
            </a:r>
          </a:p>
        </p:txBody>
      </p:sp>
      <p:sp>
        <p:nvSpPr>
          <p:cNvPr id="9" name="Oval 13"/>
          <p:cNvSpPr>
            <a:spLocks noChangeArrowheads="1"/>
          </p:cNvSpPr>
          <p:nvPr/>
        </p:nvSpPr>
        <p:spPr bwMode="auto">
          <a:xfrm>
            <a:off x="1371600" y="1371600"/>
            <a:ext cx="3962400" cy="2667000"/>
          </a:xfrm>
          <a:prstGeom prst="ellipse">
            <a:avLst/>
          </a:prstGeom>
          <a:noFill/>
          <a:ln w="38100">
            <a:solidFill>
              <a:srgbClr val="FF0000"/>
            </a:solidFill>
            <a:round/>
            <a:headEnd/>
            <a:tailEnd/>
          </a:ln>
        </p:spPr>
        <p:txBody>
          <a:bodyPr wrap="none" anchor="ctr"/>
          <a:lstStyle/>
          <a:p>
            <a:endParaRPr lang="en-US"/>
          </a:p>
        </p:txBody>
      </p:sp>
      <p:sp>
        <p:nvSpPr>
          <p:cNvPr id="10"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0" y="0"/>
            <a:ext cx="9144000" cy="4076700"/>
          </a:xfrm>
          <a:prstGeom prst="rect">
            <a:avLst/>
          </a:prstGeom>
          <a:noFill/>
          <a:ln w="9525">
            <a:noFill/>
            <a:miter lim="800000"/>
            <a:headEnd/>
            <a:tailEnd/>
          </a:ln>
        </p:spPr>
      </p:pic>
      <p:grpSp>
        <p:nvGrpSpPr>
          <p:cNvPr id="2" name="Group 3"/>
          <p:cNvGrpSpPr>
            <a:grpSpLocks/>
          </p:cNvGrpSpPr>
          <p:nvPr/>
        </p:nvGrpSpPr>
        <p:grpSpPr bwMode="auto">
          <a:xfrm>
            <a:off x="0" y="4075113"/>
            <a:ext cx="8008938" cy="1847850"/>
            <a:chOff x="0" y="2623"/>
            <a:chExt cx="5045" cy="1164"/>
          </a:xfrm>
        </p:grpSpPr>
        <p:pic>
          <p:nvPicPr>
            <p:cNvPr id="73736" name="Picture 4"/>
            <p:cNvPicPr>
              <a:picLocks noChangeAspect="1" noChangeArrowheads="1"/>
            </p:cNvPicPr>
            <p:nvPr/>
          </p:nvPicPr>
          <p:blipFill>
            <a:blip r:embed="rId4" cstate="print"/>
            <a:srcRect/>
            <a:stretch>
              <a:fillRect/>
            </a:stretch>
          </p:blipFill>
          <p:spPr bwMode="auto">
            <a:xfrm>
              <a:off x="0" y="2821"/>
              <a:ext cx="5045" cy="966"/>
            </a:xfrm>
            <a:prstGeom prst="rect">
              <a:avLst/>
            </a:prstGeom>
            <a:noFill/>
            <a:ln w="9525">
              <a:noFill/>
              <a:miter lim="800000"/>
              <a:headEnd/>
              <a:tailEnd/>
            </a:ln>
          </p:spPr>
        </p:pic>
        <p:pic>
          <p:nvPicPr>
            <p:cNvPr id="73737" name="Picture 5"/>
            <p:cNvPicPr>
              <a:picLocks noChangeAspect="1" noChangeArrowheads="1"/>
            </p:cNvPicPr>
            <p:nvPr/>
          </p:nvPicPr>
          <p:blipFill>
            <a:blip r:embed="rId5" cstate="print"/>
            <a:srcRect/>
            <a:stretch>
              <a:fillRect/>
            </a:stretch>
          </p:blipFill>
          <p:spPr bwMode="auto">
            <a:xfrm>
              <a:off x="0" y="2623"/>
              <a:ext cx="2664" cy="210"/>
            </a:xfrm>
            <a:prstGeom prst="rect">
              <a:avLst/>
            </a:prstGeom>
            <a:noFill/>
            <a:ln w="9525">
              <a:noFill/>
              <a:miter lim="800000"/>
              <a:headEnd/>
              <a:tailEnd/>
            </a:ln>
          </p:spPr>
        </p:pic>
      </p:grpSp>
      <p:grpSp>
        <p:nvGrpSpPr>
          <p:cNvPr id="3" name="Group 6"/>
          <p:cNvGrpSpPr>
            <a:grpSpLocks/>
          </p:cNvGrpSpPr>
          <p:nvPr/>
        </p:nvGrpSpPr>
        <p:grpSpPr bwMode="auto">
          <a:xfrm>
            <a:off x="0" y="2387600"/>
            <a:ext cx="8978900" cy="254000"/>
            <a:chOff x="0" y="1504"/>
            <a:chExt cx="5656" cy="160"/>
          </a:xfrm>
        </p:grpSpPr>
        <p:sp>
          <p:nvSpPr>
            <p:cNvPr id="73734" name="Line 7"/>
            <p:cNvSpPr>
              <a:spLocks noChangeShapeType="1"/>
            </p:cNvSpPr>
            <p:nvPr/>
          </p:nvSpPr>
          <p:spPr bwMode="auto">
            <a:xfrm>
              <a:off x="3824" y="1504"/>
              <a:ext cx="1832" cy="0"/>
            </a:xfrm>
            <a:prstGeom prst="line">
              <a:avLst/>
            </a:prstGeom>
            <a:noFill/>
            <a:ln w="28575">
              <a:solidFill>
                <a:srgbClr val="FF0000"/>
              </a:solidFill>
              <a:round/>
              <a:headEnd/>
              <a:tailEnd/>
            </a:ln>
          </p:spPr>
          <p:txBody>
            <a:bodyPr/>
            <a:lstStyle/>
            <a:p>
              <a:endParaRPr lang="en-US"/>
            </a:p>
          </p:txBody>
        </p:sp>
        <p:sp>
          <p:nvSpPr>
            <p:cNvPr id="73735" name="Line 8"/>
            <p:cNvSpPr>
              <a:spLocks noChangeShapeType="1"/>
            </p:cNvSpPr>
            <p:nvPr/>
          </p:nvSpPr>
          <p:spPr bwMode="auto">
            <a:xfrm>
              <a:off x="0" y="1664"/>
              <a:ext cx="4944" cy="0"/>
            </a:xfrm>
            <a:prstGeom prst="line">
              <a:avLst/>
            </a:prstGeom>
            <a:noFill/>
            <a:ln w="28575">
              <a:solidFill>
                <a:srgbClr val="FF0000"/>
              </a:solidFill>
              <a:round/>
              <a:headEnd/>
              <a:tailEnd/>
            </a:ln>
          </p:spPr>
          <p:txBody>
            <a:bodyPr/>
            <a:lstStyle/>
            <a:p>
              <a:endParaRPr lang="en-US"/>
            </a:p>
          </p:txBody>
        </p:sp>
      </p:grpSp>
      <p:sp>
        <p:nvSpPr>
          <p:cNvPr id="1045513" name="Line 9"/>
          <p:cNvSpPr>
            <a:spLocks noChangeShapeType="1"/>
          </p:cNvSpPr>
          <p:nvPr/>
        </p:nvSpPr>
        <p:spPr bwMode="auto">
          <a:xfrm>
            <a:off x="4800600" y="4953000"/>
            <a:ext cx="2946400" cy="0"/>
          </a:xfrm>
          <a:prstGeom prst="line">
            <a:avLst/>
          </a:prstGeom>
          <a:noFill/>
          <a:ln w="28575">
            <a:solidFill>
              <a:srgbClr val="FF0000"/>
            </a:solidFill>
            <a:round/>
            <a:headEnd/>
            <a:tailEnd/>
          </a:ln>
        </p:spPr>
        <p:txBody>
          <a:bodyPr/>
          <a:lstStyle/>
          <a:p>
            <a:endParaRPr lang="en-US"/>
          </a:p>
        </p:txBody>
      </p:sp>
      <p:sp>
        <p:nvSpPr>
          <p:cNvPr id="10" name="Rectangle 9"/>
          <p:cNvSpPr/>
          <p:nvPr/>
        </p:nvSpPr>
        <p:spPr>
          <a:xfrm>
            <a:off x="1600200" y="1828800"/>
            <a:ext cx="5690982" cy="2400657"/>
          </a:xfrm>
          <a:prstGeom prst="rect">
            <a:avLst/>
          </a:prstGeom>
        </p:spPr>
        <p:txBody>
          <a:bodyPr wrap="none">
            <a:spAutoFit/>
          </a:bodyPr>
          <a:lstStyle/>
          <a:p>
            <a:pPr>
              <a:buNone/>
            </a:pPr>
            <a:r>
              <a:rPr lang="en-US" sz="15000" dirty="0" smtClean="0"/>
              <a:t>&gt; 95%</a:t>
            </a:r>
            <a:endParaRPr lang="en-US" sz="15000" dirty="0"/>
          </a:p>
        </p:txBody>
      </p:sp>
      <p:sp>
        <p:nvSpPr>
          <p:cNvPr id="11" name="Footer Placeholder 3"/>
          <p:cNvSpPr>
            <a:spLocks noGrp="1"/>
          </p:cNvSpPr>
          <p:nvPr>
            <p:ph type="ftr" sz="quarter" idx="10"/>
          </p:nvPr>
        </p:nvSpPr>
        <p:spPr>
          <a:xfrm>
            <a:off x="1828800" y="6380163"/>
            <a:ext cx="2895600" cy="476250"/>
          </a:xfrm>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73730"/>
                                        </p:tgtEl>
                                      </p:cBhvr>
                                    </p:animEffect>
                                    <p:set>
                                      <p:cBhvr>
                                        <p:cTn id="10" dur="1" fill="hold">
                                          <p:stCondLst>
                                            <p:cond delay="499"/>
                                          </p:stCondLst>
                                        </p:cTn>
                                        <p:tgtEl>
                                          <p:spTgt spid="73730"/>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1045513"/>
                                        </p:tgtEl>
                                      </p:cBhvr>
                                    </p:animEffect>
                                    <p:set>
                                      <p:cBhvr>
                                        <p:cTn id="16" dur="1" fill="hold">
                                          <p:stCondLst>
                                            <p:cond delay="499"/>
                                          </p:stCondLst>
                                        </p:cTn>
                                        <p:tgtEl>
                                          <p:spTgt spid="1045513"/>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381000" y="407972"/>
            <a:ext cx="8402063" cy="5688028"/>
          </a:xfrm>
          <a:prstGeom prst="rect">
            <a:avLst/>
          </a:prstGeom>
          <a:noFill/>
          <a:ln w="9525">
            <a:noFill/>
            <a:miter lim="800000"/>
            <a:headEnd/>
            <a:tailEnd/>
          </a:ln>
        </p:spPr>
      </p:pic>
      <p:sp>
        <p:nvSpPr>
          <p:cNvPr id="4" name="Footer Placeholder 3"/>
          <p:cNvSpPr>
            <a:spLocks noGrp="1"/>
          </p:cNvSpPr>
          <p:nvPr>
            <p:ph type="ftr" sz="quarter" idx="10"/>
          </p:nvPr>
        </p:nvSpPr>
        <p:spPr/>
        <p:txBody>
          <a:bodyPr/>
          <a:lstStyle/>
          <a:p>
            <a:pPr>
              <a:defRPr/>
            </a:pPr>
            <a:r>
              <a:rPr lang="en-US" dirty="0" smtClean="0"/>
              <a:t>www.concrete-pipe.org</a:t>
            </a:r>
            <a:endParaRPr lang="en-US" dirty="0"/>
          </a:p>
        </p:txBody>
      </p:sp>
      <p:sp>
        <p:nvSpPr>
          <p:cNvPr id="6" name="Oval 13"/>
          <p:cNvSpPr>
            <a:spLocks noChangeArrowheads="1"/>
          </p:cNvSpPr>
          <p:nvPr/>
        </p:nvSpPr>
        <p:spPr bwMode="auto">
          <a:xfrm>
            <a:off x="457200" y="3962400"/>
            <a:ext cx="762000" cy="304800"/>
          </a:xfrm>
          <a:prstGeom prst="ellipse">
            <a:avLst/>
          </a:prstGeom>
          <a:noFill/>
          <a:ln w="25400">
            <a:solidFill>
              <a:srgbClr val="FF0000"/>
            </a:solidFill>
            <a:round/>
            <a:headEnd/>
            <a:tailEnd/>
          </a:ln>
        </p:spPr>
        <p:txBody>
          <a:bodyPr wrap="none" anchor="ctr"/>
          <a:lstStyle/>
          <a:p>
            <a:endParaRPr lang="en-US"/>
          </a:p>
        </p:txBody>
      </p:sp>
      <p:sp>
        <p:nvSpPr>
          <p:cNvPr id="7" name="Oval 13"/>
          <p:cNvSpPr>
            <a:spLocks noChangeArrowheads="1"/>
          </p:cNvSpPr>
          <p:nvPr/>
        </p:nvSpPr>
        <p:spPr bwMode="auto">
          <a:xfrm>
            <a:off x="6019800" y="2286000"/>
            <a:ext cx="685800" cy="304800"/>
          </a:xfrm>
          <a:prstGeom prst="ellipse">
            <a:avLst/>
          </a:prstGeom>
          <a:noFill/>
          <a:ln w="25400">
            <a:solidFill>
              <a:srgbClr val="FF0000"/>
            </a:solidFill>
            <a:round/>
            <a:headEnd/>
            <a:tailEnd/>
          </a:ln>
        </p:spPr>
        <p:txBody>
          <a:bodyPr wrap="none" anchor="ctr"/>
          <a:lstStyle/>
          <a:p>
            <a:endParaRPr lang="en-US"/>
          </a:p>
        </p:txBody>
      </p:sp>
      <p:sp>
        <p:nvSpPr>
          <p:cNvPr id="8" name="Line 20"/>
          <p:cNvSpPr>
            <a:spLocks noChangeShapeType="1"/>
          </p:cNvSpPr>
          <p:nvPr/>
        </p:nvSpPr>
        <p:spPr bwMode="auto">
          <a:xfrm>
            <a:off x="5715000" y="1371600"/>
            <a:ext cx="1066800" cy="1"/>
          </a:xfrm>
          <a:prstGeom prst="line">
            <a:avLst/>
          </a:prstGeom>
          <a:noFill/>
          <a:ln w="28575">
            <a:solidFill>
              <a:srgbClr val="FF0000"/>
            </a:solidFill>
            <a:round/>
            <a:headEnd/>
            <a:tailEnd type="stealth" w="lg" len="lg"/>
          </a:ln>
        </p:spPr>
        <p:txBody>
          <a:bodyPr/>
          <a:lstStyle/>
          <a:p>
            <a:endParaRPr lang="en-US"/>
          </a:p>
        </p:txBody>
      </p:sp>
      <p:pic>
        <p:nvPicPr>
          <p:cNvPr id="9" name="Picture 5" descr="C:\Users\russell\Desktop\2014_PS_Houston\TrippPres\PixForPres\ClaySoil.JPG"/>
          <p:cNvPicPr>
            <a:picLocks noChangeAspect="1" noChangeArrowheads="1"/>
          </p:cNvPicPr>
          <p:nvPr/>
        </p:nvPicPr>
        <p:blipFill>
          <a:blip r:embed="rId4" cstate="print"/>
          <a:srcRect/>
          <a:stretch>
            <a:fillRect/>
          </a:stretch>
        </p:blipFill>
        <p:spPr bwMode="auto">
          <a:xfrm>
            <a:off x="1524000" y="4495800"/>
            <a:ext cx="3547122" cy="2209800"/>
          </a:xfrm>
          <a:prstGeom prst="rect">
            <a:avLst/>
          </a:prstGeom>
          <a:noFill/>
          <a:scene3d>
            <a:camera prst="orthographicFront"/>
            <a:lightRig rig="threePt" dir="t"/>
          </a:scene3d>
          <a:sp3d>
            <a:bevelT/>
          </a:sp3d>
        </p:spPr>
      </p:pic>
      <p:sp>
        <p:nvSpPr>
          <p:cNvPr id="10" name="Oval 13"/>
          <p:cNvSpPr>
            <a:spLocks noChangeArrowheads="1"/>
          </p:cNvSpPr>
          <p:nvPr/>
        </p:nvSpPr>
        <p:spPr bwMode="auto">
          <a:xfrm>
            <a:off x="5943600" y="3962400"/>
            <a:ext cx="685800" cy="304800"/>
          </a:xfrm>
          <a:prstGeom prst="ellipse">
            <a:avLst/>
          </a:prstGeom>
          <a:noFill/>
          <a:ln w="25400">
            <a:solidFill>
              <a:srgbClr val="FF0000"/>
            </a:solidFill>
            <a:round/>
            <a:headEnd/>
            <a:tailEnd/>
          </a:ln>
        </p:spPr>
        <p:txBody>
          <a:bodyPr wrap="none" anchor="ctr"/>
          <a:lstStyle/>
          <a:p>
            <a:endParaRPr lang="en-US"/>
          </a:p>
        </p:txBody>
      </p:sp>
      <p:sp>
        <p:nvSpPr>
          <p:cNvPr id="3" name="TextBox 2"/>
          <p:cNvSpPr txBox="1"/>
          <p:nvPr/>
        </p:nvSpPr>
        <p:spPr>
          <a:xfrm>
            <a:off x="152400" y="6091535"/>
            <a:ext cx="2558714" cy="461665"/>
          </a:xfrm>
          <a:prstGeom prst="rect">
            <a:avLst/>
          </a:prstGeom>
          <a:noFill/>
        </p:spPr>
        <p:txBody>
          <a:bodyPr wrap="none" rtlCol="0">
            <a:spAutoFit/>
          </a:bodyPr>
          <a:lstStyle/>
          <a:p>
            <a:r>
              <a:rPr lang="en-US" b="1" dirty="0" smtClean="0"/>
              <a:t>In situ </a:t>
            </a:r>
            <a:r>
              <a:rPr lang="en-US" b="1" dirty="0" err="1" smtClean="0"/>
              <a:t>Silty</a:t>
            </a:r>
            <a:r>
              <a:rPr lang="en-US" b="1" dirty="0" smtClean="0"/>
              <a:t> Clay</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cstate="print"/>
          <a:srcRect/>
          <a:stretch>
            <a:fillRect/>
          </a:stretch>
        </p:blipFill>
        <p:spPr bwMode="auto">
          <a:xfrm>
            <a:off x="304800" y="457200"/>
            <a:ext cx="8615103" cy="5715000"/>
          </a:xfrm>
          <a:prstGeom prst="rect">
            <a:avLst/>
          </a:prstGeom>
          <a:noFill/>
          <a:ln w="9525">
            <a:noFill/>
            <a:miter lim="800000"/>
            <a:headEnd/>
            <a:tailEnd/>
          </a:ln>
        </p:spPr>
      </p:pic>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
        <p:nvSpPr>
          <p:cNvPr id="5" name="Oval 13"/>
          <p:cNvSpPr>
            <a:spLocks noChangeArrowheads="1"/>
          </p:cNvSpPr>
          <p:nvPr/>
        </p:nvSpPr>
        <p:spPr bwMode="auto">
          <a:xfrm>
            <a:off x="2971800" y="2209800"/>
            <a:ext cx="685800" cy="304800"/>
          </a:xfrm>
          <a:prstGeom prst="ellipse">
            <a:avLst/>
          </a:prstGeom>
          <a:noFill/>
          <a:ln w="25400">
            <a:solidFill>
              <a:srgbClr val="FF0000"/>
            </a:solidFill>
            <a:round/>
            <a:headEnd/>
            <a:tailEnd/>
          </a:ln>
        </p:spPr>
        <p:txBody>
          <a:bodyPr wrap="none" anchor="ctr"/>
          <a:lstStyle/>
          <a:p>
            <a:endParaRPr lang="en-US"/>
          </a:p>
        </p:txBody>
      </p:sp>
      <p:sp>
        <p:nvSpPr>
          <p:cNvPr id="6" name="Oval 13"/>
          <p:cNvSpPr>
            <a:spLocks noChangeArrowheads="1"/>
          </p:cNvSpPr>
          <p:nvPr/>
        </p:nvSpPr>
        <p:spPr bwMode="auto">
          <a:xfrm>
            <a:off x="7772400" y="838200"/>
            <a:ext cx="685800" cy="304800"/>
          </a:xfrm>
          <a:prstGeom prst="ellipse">
            <a:avLst/>
          </a:prstGeom>
          <a:noFill/>
          <a:ln w="25400">
            <a:solidFill>
              <a:srgbClr val="FF0000"/>
            </a:solidFill>
            <a:round/>
            <a:headEnd/>
            <a:tailEnd/>
          </a:ln>
        </p:spPr>
        <p:txBody>
          <a:bodyPr wrap="none" anchor="ctr"/>
          <a:lstStyle/>
          <a:p>
            <a:endParaRPr lang="en-US"/>
          </a:p>
        </p:txBody>
      </p:sp>
      <p:sp>
        <p:nvSpPr>
          <p:cNvPr id="7" name="Oval 13"/>
          <p:cNvSpPr>
            <a:spLocks noChangeArrowheads="1"/>
          </p:cNvSpPr>
          <p:nvPr/>
        </p:nvSpPr>
        <p:spPr bwMode="auto">
          <a:xfrm>
            <a:off x="762000" y="3733800"/>
            <a:ext cx="685800" cy="304800"/>
          </a:xfrm>
          <a:prstGeom prst="ellipse">
            <a:avLst/>
          </a:prstGeom>
          <a:noFill/>
          <a:ln w="25400">
            <a:solidFill>
              <a:srgbClr val="FF0000"/>
            </a:solidFill>
            <a:round/>
            <a:headEnd/>
            <a:tailEnd/>
          </a:ln>
        </p:spPr>
        <p:txBody>
          <a:bodyPr wrap="none" anchor="ctr"/>
          <a:lstStyle/>
          <a:p>
            <a:endParaRPr lang="en-US"/>
          </a:p>
        </p:txBody>
      </p:sp>
      <p:sp>
        <p:nvSpPr>
          <p:cNvPr id="8" name="Oval 13"/>
          <p:cNvSpPr>
            <a:spLocks noChangeArrowheads="1"/>
          </p:cNvSpPr>
          <p:nvPr/>
        </p:nvSpPr>
        <p:spPr bwMode="auto">
          <a:xfrm>
            <a:off x="2971800" y="3733800"/>
            <a:ext cx="685800" cy="304800"/>
          </a:xfrm>
          <a:prstGeom prst="ellipse">
            <a:avLst/>
          </a:prstGeom>
          <a:noFill/>
          <a:ln w="25400">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457200"/>
            <a:ext cx="5257800" cy="762000"/>
          </a:xfrm>
        </p:spPr>
        <p:txBody>
          <a:bodyPr/>
          <a:lstStyle/>
          <a:p>
            <a:r>
              <a:rPr lang="en-US" sz="4800" dirty="0" smtClean="0"/>
              <a:t>Installation Video</a:t>
            </a:r>
            <a:endParaRPr lang="en-US" sz="4800" dirty="0"/>
          </a:p>
        </p:txBody>
      </p:sp>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pic>
        <p:nvPicPr>
          <p:cNvPr id="6" name="ACPA Pipe Comp 04 TC_MP4 Large 36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209800" y="1238250"/>
            <a:ext cx="5867400" cy="4400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9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08F49"/>
        </a:solidFill>
        <a:effectLst/>
      </p:bgPr>
    </p:bg>
    <p:spTree>
      <p:nvGrpSpPr>
        <p:cNvPr id="1" name=""/>
        <p:cNvGrpSpPr/>
        <p:nvPr/>
      </p:nvGrpSpPr>
      <p:grpSpPr>
        <a:xfrm>
          <a:off x="0" y="0"/>
          <a:ext cx="0" cy="0"/>
          <a:chOff x="0" y="0"/>
          <a:chExt cx="0" cy="0"/>
        </a:xfrm>
      </p:grpSpPr>
      <p:pic>
        <p:nvPicPr>
          <p:cNvPr id="10242" name="Picture 87" descr="Strength Ad photo 5 rows"/>
          <p:cNvPicPr>
            <a:picLocks noChangeAspect="1" noChangeArrowheads="1"/>
          </p:cNvPicPr>
          <p:nvPr/>
        </p:nvPicPr>
        <p:blipFill>
          <a:blip r:embed="rId3" cstate="print"/>
          <a:srcRect/>
          <a:stretch>
            <a:fillRect/>
          </a:stretch>
        </p:blipFill>
        <p:spPr bwMode="auto">
          <a:xfrm>
            <a:off x="0" y="2236788"/>
            <a:ext cx="1949450" cy="2155825"/>
          </a:xfrm>
          <a:prstGeom prst="rect">
            <a:avLst/>
          </a:prstGeom>
          <a:noFill/>
          <a:ln w="9525">
            <a:noFill/>
            <a:miter lim="800000"/>
            <a:headEnd/>
            <a:tailEnd/>
          </a:ln>
        </p:spPr>
      </p:pic>
      <p:pic>
        <p:nvPicPr>
          <p:cNvPr id="10243" name="Picture 4" descr="ACPA_VERSITILITY_AD_3L"/>
          <p:cNvPicPr>
            <a:picLocks noChangeAspect="1" noChangeArrowheads="1"/>
          </p:cNvPicPr>
          <p:nvPr/>
        </p:nvPicPr>
        <p:blipFill>
          <a:blip r:embed="rId4" cstate="print"/>
          <a:srcRect r="42857"/>
          <a:stretch>
            <a:fillRect/>
          </a:stretch>
        </p:blipFill>
        <p:spPr bwMode="auto">
          <a:xfrm>
            <a:off x="0" y="4395788"/>
            <a:ext cx="1828800" cy="2462212"/>
          </a:xfrm>
          <a:prstGeom prst="rect">
            <a:avLst/>
          </a:prstGeom>
          <a:noFill/>
          <a:ln w="9525">
            <a:noFill/>
            <a:miter lim="800000"/>
            <a:headEnd/>
            <a:tailEnd/>
          </a:ln>
        </p:spPr>
      </p:pic>
      <p:pic>
        <p:nvPicPr>
          <p:cNvPr id="10244" name="Picture 5" descr="ACPA_DURABILITY_AD_1L"/>
          <p:cNvPicPr>
            <a:picLocks noChangeAspect="1" noChangeArrowheads="1"/>
          </p:cNvPicPr>
          <p:nvPr/>
        </p:nvPicPr>
        <p:blipFill>
          <a:blip r:embed="rId5" cstate="print"/>
          <a:srcRect r="17241"/>
          <a:stretch>
            <a:fillRect/>
          </a:stretch>
        </p:blipFill>
        <p:spPr bwMode="auto">
          <a:xfrm>
            <a:off x="0" y="0"/>
            <a:ext cx="1828800" cy="2209800"/>
          </a:xfrm>
          <a:prstGeom prst="rect">
            <a:avLst/>
          </a:prstGeom>
          <a:noFill/>
          <a:ln w="9525">
            <a:noFill/>
            <a:miter lim="800000"/>
            <a:headEnd/>
            <a:tailEnd/>
          </a:ln>
        </p:spPr>
      </p:pic>
      <p:sp>
        <p:nvSpPr>
          <p:cNvPr id="10245" name="Line 7"/>
          <p:cNvSpPr>
            <a:spLocks noChangeShapeType="1"/>
          </p:cNvSpPr>
          <p:nvPr/>
        </p:nvSpPr>
        <p:spPr bwMode="white">
          <a:xfrm>
            <a:off x="0" y="4419600"/>
            <a:ext cx="1905000" cy="0"/>
          </a:xfrm>
          <a:prstGeom prst="line">
            <a:avLst/>
          </a:prstGeom>
          <a:noFill/>
          <a:ln w="50800">
            <a:solidFill>
              <a:schemeClr val="bg1"/>
            </a:solidFill>
            <a:round/>
            <a:headEnd/>
            <a:tailEnd/>
          </a:ln>
        </p:spPr>
        <p:txBody>
          <a:bodyPr wrap="none" anchor="ctr"/>
          <a:lstStyle/>
          <a:p>
            <a:endParaRPr lang="en-US"/>
          </a:p>
        </p:txBody>
      </p:sp>
      <p:sp>
        <p:nvSpPr>
          <p:cNvPr id="10246" name="Line 8"/>
          <p:cNvSpPr>
            <a:spLocks noChangeShapeType="1"/>
          </p:cNvSpPr>
          <p:nvPr/>
        </p:nvSpPr>
        <p:spPr bwMode="white">
          <a:xfrm>
            <a:off x="0" y="2209800"/>
            <a:ext cx="1905000" cy="0"/>
          </a:xfrm>
          <a:prstGeom prst="line">
            <a:avLst/>
          </a:prstGeom>
          <a:noFill/>
          <a:ln w="50800">
            <a:solidFill>
              <a:schemeClr val="bg1"/>
            </a:solidFill>
            <a:round/>
            <a:headEnd/>
            <a:tailEnd/>
          </a:ln>
        </p:spPr>
        <p:txBody>
          <a:bodyPr wrap="none" anchor="ctr"/>
          <a:lstStyle/>
          <a:p>
            <a:endParaRPr lang="en-US"/>
          </a:p>
        </p:txBody>
      </p:sp>
      <p:grpSp>
        <p:nvGrpSpPr>
          <p:cNvPr id="10247" name="Group 48"/>
          <p:cNvGrpSpPr>
            <a:grpSpLocks/>
          </p:cNvGrpSpPr>
          <p:nvPr/>
        </p:nvGrpSpPr>
        <p:grpSpPr bwMode="auto">
          <a:xfrm>
            <a:off x="6872288" y="6159500"/>
            <a:ext cx="1943100" cy="417513"/>
            <a:chOff x="4329" y="3880"/>
            <a:chExt cx="1224" cy="263"/>
          </a:xfrm>
        </p:grpSpPr>
        <p:sp>
          <p:nvSpPr>
            <p:cNvPr id="10252" name="Freeform 49"/>
            <p:cNvSpPr>
              <a:spLocks/>
            </p:cNvSpPr>
            <p:nvPr/>
          </p:nvSpPr>
          <p:spPr bwMode="auto">
            <a:xfrm>
              <a:off x="4969" y="3907"/>
              <a:ext cx="37" cy="35"/>
            </a:xfrm>
            <a:custGeom>
              <a:avLst/>
              <a:gdLst>
                <a:gd name="T0" fmla="*/ 1 w 72"/>
                <a:gd name="T1" fmla="*/ 0 h 69"/>
                <a:gd name="T2" fmla="*/ 1 w 72"/>
                <a:gd name="T3" fmla="*/ 0 h 69"/>
                <a:gd name="T4" fmla="*/ 2 w 72"/>
                <a:gd name="T5" fmla="*/ 1 h 69"/>
                <a:gd name="T6" fmla="*/ 5 w 72"/>
                <a:gd name="T7" fmla="*/ 2 h 69"/>
                <a:gd name="T8" fmla="*/ 8 w 72"/>
                <a:gd name="T9" fmla="*/ 4 h 69"/>
                <a:gd name="T10" fmla="*/ 11 w 72"/>
                <a:gd name="T11" fmla="*/ 6 h 69"/>
                <a:gd name="T12" fmla="*/ 12 w 72"/>
                <a:gd name="T13" fmla="*/ 8 h 69"/>
                <a:gd name="T14" fmla="*/ 12 w 72"/>
                <a:gd name="T15" fmla="*/ 8 h 69"/>
                <a:gd name="T16" fmla="*/ 15 w 72"/>
                <a:gd name="T17" fmla="*/ 12 h 69"/>
                <a:gd name="T18" fmla="*/ 17 w 72"/>
                <a:gd name="T19" fmla="*/ 15 h 69"/>
                <a:gd name="T20" fmla="*/ 19 w 72"/>
                <a:gd name="T21" fmla="*/ 18 h 69"/>
                <a:gd name="T22" fmla="*/ 4 w 72"/>
                <a:gd name="T23" fmla="*/ 18 h 69"/>
                <a:gd name="T24" fmla="*/ 0 w 72"/>
                <a:gd name="T25" fmla="*/ 14 h 69"/>
                <a:gd name="T26" fmla="*/ 12 w 72"/>
                <a:gd name="T27" fmla="*/ 14 h 69"/>
                <a:gd name="T28" fmla="*/ 12 w 72"/>
                <a:gd name="T29" fmla="*/ 14 h 69"/>
                <a:gd name="T30" fmla="*/ 11 w 72"/>
                <a:gd name="T31" fmla="*/ 12 h 69"/>
                <a:gd name="T32" fmla="*/ 8 w 72"/>
                <a:gd name="T33" fmla="*/ 7 h 69"/>
                <a:gd name="T34" fmla="*/ 8 w 72"/>
                <a:gd name="T35" fmla="*/ 7 h 69"/>
                <a:gd name="T36" fmla="*/ 6 w 72"/>
                <a:gd name="T37" fmla="*/ 4 h 69"/>
                <a:gd name="T38" fmla="*/ 3 w 72"/>
                <a:gd name="T39" fmla="*/ 2 h 69"/>
                <a:gd name="T40" fmla="*/ 1 w 72"/>
                <a:gd name="T41" fmla="*/ 0 h 69"/>
                <a:gd name="T42" fmla="*/ 1 w 72"/>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2"/>
                <a:gd name="T67" fmla="*/ 0 h 69"/>
                <a:gd name="T68" fmla="*/ 72 w 72"/>
                <a:gd name="T69" fmla="*/ 69 h 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2" h="69">
                  <a:moveTo>
                    <a:pt x="3" y="0"/>
                  </a:moveTo>
                  <a:lnTo>
                    <a:pt x="3" y="0"/>
                  </a:lnTo>
                  <a:lnTo>
                    <a:pt x="8" y="2"/>
                  </a:lnTo>
                  <a:lnTo>
                    <a:pt x="17" y="7"/>
                  </a:lnTo>
                  <a:lnTo>
                    <a:pt x="32" y="16"/>
                  </a:lnTo>
                  <a:lnTo>
                    <a:pt x="40" y="23"/>
                  </a:lnTo>
                  <a:lnTo>
                    <a:pt x="46" y="31"/>
                  </a:lnTo>
                  <a:lnTo>
                    <a:pt x="59" y="45"/>
                  </a:lnTo>
                  <a:lnTo>
                    <a:pt x="67" y="58"/>
                  </a:lnTo>
                  <a:lnTo>
                    <a:pt x="72" y="69"/>
                  </a:lnTo>
                  <a:lnTo>
                    <a:pt x="16" y="69"/>
                  </a:lnTo>
                  <a:lnTo>
                    <a:pt x="0" y="55"/>
                  </a:lnTo>
                  <a:lnTo>
                    <a:pt x="46" y="55"/>
                  </a:lnTo>
                  <a:lnTo>
                    <a:pt x="42" y="45"/>
                  </a:lnTo>
                  <a:lnTo>
                    <a:pt x="30" y="28"/>
                  </a:lnTo>
                  <a:lnTo>
                    <a:pt x="21" y="16"/>
                  </a:lnTo>
                  <a:lnTo>
                    <a:pt x="12" y="7"/>
                  </a:lnTo>
                  <a:lnTo>
                    <a:pt x="3" y="0"/>
                  </a:lnTo>
                  <a:close/>
                </a:path>
              </a:pathLst>
            </a:custGeom>
            <a:solidFill>
              <a:schemeClr val="bg1"/>
            </a:solidFill>
            <a:ln w="9525">
              <a:noFill/>
              <a:round/>
              <a:headEnd/>
              <a:tailEnd/>
            </a:ln>
          </p:spPr>
          <p:txBody>
            <a:bodyPr/>
            <a:lstStyle/>
            <a:p>
              <a:endParaRPr lang="en-US"/>
            </a:p>
          </p:txBody>
        </p:sp>
        <p:sp>
          <p:nvSpPr>
            <p:cNvPr id="10253" name="Freeform 50"/>
            <p:cNvSpPr>
              <a:spLocks/>
            </p:cNvSpPr>
            <p:nvPr/>
          </p:nvSpPr>
          <p:spPr bwMode="auto">
            <a:xfrm>
              <a:off x="4901" y="4001"/>
              <a:ext cx="105" cy="41"/>
            </a:xfrm>
            <a:custGeom>
              <a:avLst/>
              <a:gdLst>
                <a:gd name="T0" fmla="*/ 44 w 210"/>
                <a:gd name="T1" fmla="*/ 0 h 82"/>
                <a:gd name="T2" fmla="*/ 53 w 210"/>
                <a:gd name="T3" fmla="*/ 1 h 82"/>
                <a:gd name="T4" fmla="*/ 53 w 210"/>
                <a:gd name="T5" fmla="*/ 1 h 82"/>
                <a:gd name="T6" fmla="*/ 52 w 210"/>
                <a:gd name="T7" fmla="*/ 2 h 82"/>
                <a:gd name="T8" fmla="*/ 51 w 210"/>
                <a:gd name="T9" fmla="*/ 5 h 82"/>
                <a:gd name="T10" fmla="*/ 49 w 210"/>
                <a:gd name="T11" fmla="*/ 7 h 82"/>
                <a:gd name="T12" fmla="*/ 46 w 210"/>
                <a:gd name="T13" fmla="*/ 10 h 82"/>
                <a:gd name="T14" fmla="*/ 44 w 210"/>
                <a:gd name="T15" fmla="*/ 12 h 82"/>
                <a:gd name="T16" fmla="*/ 40 w 210"/>
                <a:gd name="T17" fmla="*/ 15 h 82"/>
                <a:gd name="T18" fmla="*/ 35 w 210"/>
                <a:gd name="T19" fmla="*/ 18 h 82"/>
                <a:gd name="T20" fmla="*/ 35 w 210"/>
                <a:gd name="T21" fmla="*/ 18 h 82"/>
                <a:gd name="T22" fmla="*/ 30 w 210"/>
                <a:gd name="T23" fmla="*/ 19 h 82"/>
                <a:gd name="T24" fmla="*/ 27 w 210"/>
                <a:gd name="T25" fmla="*/ 20 h 82"/>
                <a:gd name="T26" fmla="*/ 24 w 210"/>
                <a:gd name="T27" fmla="*/ 21 h 82"/>
                <a:gd name="T28" fmla="*/ 21 w 210"/>
                <a:gd name="T29" fmla="*/ 21 h 82"/>
                <a:gd name="T30" fmla="*/ 18 w 210"/>
                <a:gd name="T31" fmla="*/ 21 h 82"/>
                <a:gd name="T32" fmla="*/ 15 w 210"/>
                <a:gd name="T33" fmla="*/ 21 h 82"/>
                <a:gd name="T34" fmla="*/ 10 w 210"/>
                <a:gd name="T35" fmla="*/ 19 h 82"/>
                <a:gd name="T36" fmla="*/ 6 w 210"/>
                <a:gd name="T37" fmla="*/ 18 h 82"/>
                <a:gd name="T38" fmla="*/ 3 w 210"/>
                <a:gd name="T39" fmla="*/ 15 h 82"/>
                <a:gd name="T40" fmla="*/ 0 w 210"/>
                <a:gd name="T41" fmla="*/ 13 h 82"/>
                <a:gd name="T42" fmla="*/ 0 w 210"/>
                <a:gd name="T43" fmla="*/ 13 h 82"/>
                <a:gd name="T44" fmla="*/ 3 w 210"/>
                <a:gd name="T45" fmla="*/ 15 h 82"/>
                <a:gd name="T46" fmla="*/ 6 w 210"/>
                <a:gd name="T47" fmla="*/ 15 h 82"/>
                <a:gd name="T48" fmla="*/ 10 w 210"/>
                <a:gd name="T49" fmla="*/ 17 h 82"/>
                <a:gd name="T50" fmla="*/ 13 w 210"/>
                <a:gd name="T51" fmla="*/ 17 h 82"/>
                <a:gd name="T52" fmla="*/ 19 w 210"/>
                <a:gd name="T53" fmla="*/ 17 h 82"/>
                <a:gd name="T54" fmla="*/ 24 w 210"/>
                <a:gd name="T55" fmla="*/ 15 h 82"/>
                <a:gd name="T56" fmla="*/ 26 w 210"/>
                <a:gd name="T57" fmla="*/ 14 h 82"/>
                <a:gd name="T58" fmla="*/ 28 w 210"/>
                <a:gd name="T59" fmla="*/ 13 h 82"/>
                <a:gd name="T60" fmla="*/ 28 w 210"/>
                <a:gd name="T61" fmla="*/ 13 h 82"/>
                <a:gd name="T62" fmla="*/ 33 w 210"/>
                <a:gd name="T63" fmla="*/ 11 h 82"/>
                <a:gd name="T64" fmla="*/ 36 w 210"/>
                <a:gd name="T65" fmla="*/ 9 h 82"/>
                <a:gd name="T66" fmla="*/ 39 w 210"/>
                <a:gd name="T67" fmla="*/ 6 h 82"/>
                <a:gd name="T68" fmla="*/ 41 w 210"/>
                <a:gd name="T69" fmla="*/ 5 h 82"/>
                <a:gd name="T70" fmla="*/ 43 w 210"/>
                <a:gd name="T71" fmla="*/ 1 h 82"/>
                <a:gd name="T72" fmla="*/ 44 w 210"/>
                <a:gd name="T73" fmla="*/ 0 h 82"/>
                <a:gd name="T74" fmla="*/ 44 w 210"/>
                <a:gd name="T75" fmla="*/ 0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0"/>
                <a:gd name="T115" fmla="*/ 0 h 82"/>
                <a:gd name="T116" fmla="*/ 210 w 210"/>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0" h="82">
                  <a:moveTo>
                    <a:pt x="175" y="0"/>
                  </a:moveTo>
                  <a:lnTo>
                    <a:pt x="210" y="2"/>
                  </a:lnTo>
                  <a:lnTo>
                    <a:pt x="205" y="8"/>
                  </a:lnTo>
                  <a:lnTo>
                    <a:pt x="202" y="18"/>
                  </a:lnTo>
                  <a:lnTo>
                    <a:pt x="194" y="28"/>
                  </a:lnTo>
                  <a:lnTo>
                    <a:pt x="184" y="39"/>
                  </a:lnTo>
                  <a:lnTo>
                    <a:pt x="173" y="50"/>
                  </a:lnTo>
                  <a:lnTo>
                    <a:pt x="157" y="62"/>
                  </a:lnTo>
                  <a:lnTo>
                    <a:pt x="138" y="71"/>
                  </a:lnTo>
                  <a:lnTo>
                    <a:pt x="123" y="76"/>
                  </a:lnTo>
                  <a:lnTo>
                    <a:pt x="110" y="79"/>
                  </a:lnTo>
                  <a:lnTo>
                    <a:pt x="96" y="82"/>
                  </a:lnTo>
                  <a:lnTo>
                    <a:pt x="83" y="82"/>
                  </a:lnTo>
                  <a:lnTo>
                    <a:pt x="71" y="82"/>
                  </a:lnTo>
                  <a:lnTo>
                    <a:pt x="60" y="81"/>
                  </a:lnTo>
                  <a:lnTo>
                    <a:pt x="39" y="76"/>
                  </a:lnTo>
                  <a:lnTo>
                    <a:pt x="23" y="70"/>
                  </a:lnTo>
                  <a:lnTo>
                    <a:pt x="10" y="63"/>
                  </a:lnTo>
                  <a:lnTo>
                    <a:pt x="0" y="55"/>
                  </a:lnTo>
                  <a:lnTo>
                    <a:pt x="10" y="60"/>
                  </a:lnTo>
                  <a:lnTo>
                    <a:pt x="21" y="63"/>
                  </a:lnTo>
                  <a:lnTo>
                    <a:pt x="37" y="65"/>
                  </a:lnTo>
                  <a:lnTo>
                    <a:pt x="55" y="66"/>
                  </a:lnTo>
                  <a:lnTo>
                    <a:pt x="75" y="66"/>
                  </a:lnTo>
                  <a:lnTo>
                    <a:pt x="94" y="62"/>
                  </a:lnTo>
                  <a:lnTo>
                    <a:pt x="105" y="58"/>
                  </a:lnTo>
                  <a:lnTo>
                    <a:pt x="115" y="53"/>
                  </a:lnTo>
                  <a:lnTo>
                    <a:pt x="131" y="44"/>
                  </a:lnTo>
                  <a:lnTo>
                    <a:pt x="144" y="34"/>
                  </a:lnTo>
                  <a:lnTo>
                    <a:pt x="155" y="26"/>
                  </a:lnTo>
                  <a:lnTo>
                    <a:pt x="163" y="18"/>
                  </a:lnTo>
                  <a:lnTo>
                    <a:pt x="171" y="5"/>
                  </a:lnTo>
                  <a:lnTo>
                    <a:pt x="175" y="0"/>
                  </a:lnTo>
                  <a:close/>
                </a:path>
              </a:pathLst>
            </a:custGeom>
            <a:solidFill>
              <a:schemeClr val="bg1"/>
            </a:solidFill>
            <a:ln w="9525">
              <a:noFill/>
              <a:round/>
              <a:headEnd/>
              <a:tailEnd/>
            </a:ln>
          </p:spPr>
          <p:txBody>
            <a:bodyPr/>
            <a:lstStyle/>
            <a:p>
              <a:endParaRPr lang="en-US"/>
            </a:p>
          </p:txBody>
        </p:sp>
        <p:sp>
          <p:nvSpPr>
            <p:cNvPr id="10254" name="Freeform 51"/>
            <p:cNvSpPr>
              <a:spLocks/>
            </p:cNvSpPr>
            <p:nvPr/>
          </p:nvSpPr>
          <p:spPr bwMode="auto">
            <a:xfrm>
              <a:off x="4945" y="3880"/>
              <a:ext cx="97" cy="179"/>
            </a:xfrm>
            <a:custGeom>
              <a:avLst/>
              <a:gdLst>
                <a:gd name="T0" fmla="*/ 34 w 194"/>
                <a:gd name="T1" fmla="*/ 78 h 360"/>
                <a:gd name="T2" fmla="*/ 27 w 194"/>
                <a:gd name="T3" fmla="*/ 82 h 360"/>
                <a:gd name="T4" fmla="*/ 22 w 194"/>
                <a:gd name="T5" fmla="*/ 85 h 360"/>
                <a:gd name="T6" fmla="*/ 11 w 194"/>
                <a:gd name="T7" fmla="*/ 89 h 360"/>
                <a:gd name="T8" fmla="*/ 3 w 194"/>
                <a:gd name="T9" fmla="*/ 89 h 360"/>
                <a:gd name="T10" fmla="*/ 0 w 194"/>
                <a:gd name="T11" fmla="*/ 89 h 360"/>
                <a:gd name="T12" fmla="*/ 7 w 194"/>
                <a:gd name="T13" fmla="*/ 88 h 360"/>
                <a:gd name="T14" fmla="*/ 17 w 194"/>
                <a:gd name="T15" fmla="*/ 85 h 360"/>
                <a:gd name="T16" fmla="*/ 24 w 194"/>
                <a:gd name="T17" fmla="*/ 80 h 360"/>
                <a:gd name="T18" fmla="*/ 30 w 194"/>
                <a:gd name="T19" fmla="*/ 75 h 360"/>
                <a:gd name="T20" fmla="*/ 33 w 194"/>
                <a:gd name="T21" fmla="*/ 72 h 360"/>
                <a:gd name="T22" fmla="*/ 36 w 194"/>
                <a:gd name="T23" fmla="*/ 66 h 360"/>
                <a:gd name="T24" fmla="*/ 39 w 194"/>
                <a:gd name="T25" fmla="*/ 60 h 360"/>
                <a:gd name="T26" fmla="*/ 41 w 194"/>
                <a:gd name="T27" fmla="*/ 52 h 360"/>
                <a:gd name="T28" fmla="*/ 42 w 194"/>
                <a:gd name="T29" fmla="*/ 44 h 360"/>
                <a:gd name="T30" fmla="*/ 42 w 194"/>
                <a:gd name="T31" fmla="*/ 40 h 360"/>
                <a:gd name="T32" fmla="*/ 40 w 194"/>
                <a:gd name="T33" fmla="*/ 33 h 360"/>
                <a:gd name="T34" fmla="*/ 38 w 194"/>
                <a:gd name="T35" fmla="*/ 27 h 360"/>
                <a:gd name="T36" fmla="*/ 34 w 194"/>
                <a:gd name="T37" fmla="*/ 19 h 360"/>
                <a:gd name="T38" fmla="*/ 30 w 194"/>
                <a:gd name="T39" fmla="*/ 15 h 360"/>
                <a:gd name="T40" fmla="*/ 25 w 194"/>
                <a:gd name="T41" fmla="*/ 10 h 360"/>
                <a:gd name="T42" fmla="*/ 20 w 194"/>
                <a:gd name="T43" fmla="*/ 6 h 360"/>
                <a:gd name="T44" fmla="*/ 12 w 194"/>
                <a:gd name="T45" fmla="*/ 3 h 360"/>
                <a:gd name="T46" fmla="*/ 3 w 194"/>
                <a:gd name="T47" fmla="*/ 0 h 360"/>
                <a:gd name="T48" fmla="*/ 0 w 194"/>
                <a:gd name="T49" fmla="*/ 0 h 360"/>
                <a:gd name="T50" fmla="*/ 7 w 194"/>
                <a:gd name="T51" fmla="*/ 0 h 360"/>
                <a:gd name="T52" fmla="*/ 18 w 194"/>
                <a:gd name="T53" fmla="*/ 2 h 360"/>
                <a:gd name="T54" fmla="*/ 24 w 194"/>
                <a:gd name="T55" fmla="*/ 5 h 360"/>
                <a:gd name="T56" fmla="*/ 30 w 194"/>
                <a:gd name="T57" fmla="*/ 9 h 360"/>
                <a:gd name="T58" fmla="*/ 36 w 194"/>
                <a:gd name="T59" fmla="*/ 14 h 360"/>
                <a:gd name="T60" fmla="*/ 40 w 194"/>
                <a:gd name="T61" fmla="*/ 19 h 360"/>
                <a:gd name="T62" fmla="*/ 44 w 194"/>
                <a:gd name="T63" fmla="*/ 25 h 360"/>
                <a:gd name="T64" fmla="*/ 48 w 194"/>
                <a:gd name="T65" fmla="*/ 34 h 360"/>
                <a:gd name="T66" fmla="*/ 49 w 194"/>
                <a:gd name="T67" fmla="*/ 44 h 360"/>
                <a:gd name="T68" fmla="*/ 48 w 194"/>
                <a:gd name="T69" fmla="*/ 50 h 360"/>
                <a:gd name="T70" fmla="*/ 46 w 194"/>
                <a:gd name="T71" fmla="*/ 60 h 360"/>
                <a:gd name="T72" fmla="*/ 42 w 194"/>
                <a:gd name="T73" fmla="*/ 68 h 360"/>
                <a:gd name="T74" fmla="*/ 37 w 194"/>
                <a:gd name="T75" fmla="*/ 75 h 360"/>
                <a:gd name="T76" fmla="*/ 34 w 194"/>
                <a:gd name="T77" fmla="*/ 78 h 3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94"/>
                <a:gd name="T118" fmla="*/ 0 h 360"/>
                <a:gd name="T119" fmla="*/ 194 w 194"/>
                <a:gd name="T120" fmla="*/ 360 h 3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94" h="360">
                  <a:moveTo>
                    <a:pt x="134" y="313"/>
                  </a:moveTo>
                  <a:lnTo>
                    <a:pt x="134" y="313"/>
                  </a:lnTo>
                  <a:lnTo>
                    <a:pt x="123" y="323"/>
                  </a:lnTo>
                  <a:lnTo>
                    <a:pt x="110" y="331"/>
                  </a:lnTo>
                  <a:lnTo>
                    <a:pt x="99" y="339"/>
                  </a:lnTo>
                  <a:lnTo>
                    <a:pt x="87" y="344"/>
                  </a:lnTo>
                  <a:lnTo>
                    <a:pt x="65" y="352"/>
                  </a:lnTo>
                  <a:lnTo>
                    <a:pt x="44" y="357"/>
                  </a:lnTo>
                  <a:lnTo>
                    <a:pt x="26" y="360"/>
                  </a:lnTo>
                  <a:lnTo>
                    <a:pt x="13" y="360"/>
                  </a:lnTo>
                  <a:lnTo>
                    <a:pt x="0" y="360"/>
                  </a:lnTo>
                  <a:lnTo>
                    <a:pt x="13" y="358"/>
                  </a:lnTo>
                  <a:lnTo>
                    <a:pt x="28" y="355"/>
                  </a:lnTo>
                  <a:lnTo>
                    <a:pt x="45" y="350"/>
                  </a:lnTo>
                  <a:lnTo>
                    <a:pt x="65" y="342"/>
                  </a:lnTo>
                  <a:lnTo>
                    <a:pt x="87" y="329"/>
                  </a:lnTo>
                  <a:lnTo>
                    <a:pt x="97" y="321"/>
                  </a:lnTo>
                  <a:lnTo>
                    <a:pt x="108" y="313"/>
                  </a:lnTo>
                  <a:lnTo>
                    <a:pt x="120" y="302"/>
                  </a:lnTo>
                  <a:lnTo>
                    <a:pt x="129" y="291"/>
                  </a:lnTo>
                  <a:lnTo>
                    <a:pt x="137" y="279"/>
                  </a:lnTo>
                  <a:lnTo>
                    <a:pt x="144" y="268"/>
                  </a:lnTo>
                  <a:lnTo>
                    <a:pt x="150" y="255"/>
                  </a:lnTo>
                  <a:lnTo>
                    <a:pt x="155" y="241"/>
                  </a:lnTo>
                  <a:lnTo>
                    <a:pt x="160" y="226"/>
                  </a:lnTo>
                  <a:lnTo>
                    <a:pt x="163" y="212"/>
                  </a:lnTo>
                  <a:lnTo>
                    <a:pt x="165" y="195"/>
                  </a:lnTo>
                  <a:lnTo>
                    <a:pt x="167" y="179"/>
                  </a:lnTo>
                  <a:lnTo>
                    <a:pt x="165" y="163"/>
                  </a:lnTo>
                  <a:lnTo>
                    <a:pt x="163" y="147"/>
                  </a:lnTo>
                  <a:lnTo>
                    <a:pt x="160" y="133"/>
                  </a:lnTo>
                  <a:lnTo>
                    <a:pt x="157" y="120"/>
                  </a:lnTo>
                  <a:lnTo>
                    <a:pt x="150" y="108"/>
                  </a:lnTo>
                  <a:lnTo>
                    <a:pt x="146" y="97"/>
                  </a:lnTo>
                  <a:lnTo>
                    <a:pt x="133" y="76"/>
                  </a:lnTo>
                  <a:lnTo>
                    <a:pt x="123" y="63"/>
                  </a:lnTo>
                  <a:lnTo>
                    <a:pt x="112" y="52"/>
                  </a:lnTo>
                  <a:lnTo>
                    <a:pt x="102" y="42"/>
                  </a:lnTo>
                  <a:lnTo>
                    <a:pt x="91" y="34"/>
                  </a:lnTo>
                  <a:lnTo>
                    <a:pt x="79" y="26"/>
                  </a:lnTo>
                  <a:lnTo>
                    <a:pt x="68" y="20"/>
                  </a:lnTo>
                  <a:lnTo>
                    <a:pt x="47" y="12"/>
                  </a:lnTo>
                  <a:lnTo>
                    <a:pt x="29" y="5"/>
                  </a:lnTo>
                  <a:lnTo>
                    <a:pt x="15" y="2"/>
                  </a:lnTo>
                  <a:lnTo>
                    <a:pt x="0" y="0"/>
                  </a:lnTo>
                  <a:lnTo>
                    <a:pt x="15" y="0"/>
                  </a:lnTo>
                  <a:lnTo>
                    <a:pt x="29" y="0"/>
                  </a:lnTo>
                  <a:lnTo>
                    <a:pt x="50" y="3"/>
                  </a:lnTo>
                  <a:lnTo>
                    <a:pt x="71" y="10"/>
                  </a:lnTo>
                  <a:lnTo>
                    <a:pt x="84" y="15"/>
                  </a:lnTo>
                  <a:lnTo>
                    <a:pt x="95" y="20"/>
                  </a:lnTo>
                  <a:lnTo>
                    <a:pt x="108" y="26"/>
                  </a:lnTo>
                  <a:lnTo>
                    <a:pt x="121" y="36"/>
                  </a:lnTo>
                  <a:lnTo>
                    <a:pt x="133" y="45"/>
                  </a:lnTo>
                  <a:lnTo>
                    <a:pt x="144" y="57"/>
                  </a:lnTo>
                  <a:lnTo>
                    <a:pt x="160" y="76"/>
                  </a:lnTo>
                  <a:lnTo>
                    <a:pt x="168" y="89"/>
                  </a:lnTo>
                  <a:lnTo>
                    <a:pt x="176" y="103"/>
                  </a:lnTo>
                  <a:lnTo>
                    <a:pt x="183" y="120"/>
                  </a:lnTo>
                  <a:lnTo>
                    <a:pt x="189" y="137"/>
                  </a:lnTo>
                  <a:lnTo>
                    <a:pt x="192" y="158"/>
                  </a:lnTo>
                  <a:lnTo>
                    <a:pt x="194" y="179"/>
                  </a:lnTo>
                  <a:lnTo>
                    <a:pt x="192" y="202"/>
                  </a:lnTo>
                  <a:lnTo>
                    <a:pt x="189" y="223"/>
                  </a:lnTo>
                  <a:lnTo>
                    <a:pt x="183" y="242"/>
                  </a:lnTo>
                  <a:lnTo>
                    <a:pt x="175" y="260"/>
                  </a:lnTo>
                  <a:lnTo>
                    <a:pt x="167" y="274"/>
                  </a:lnTo>
                  <a:lnTo>
                    <a:pt x="157" y="289"/>
                  </a:lnTo>
                  <a:lnTo>
                    <a:pt x="146" y="302"/>
                  </a:lnTo>
                  <a:lnTo>
                    <a:pt x="134" y="313"/>
                  </a:lnTo>
                  <a:close/>
                </a:path>
              </a:pathLst>
            </a:custGeom>
            <a:solidFill>
              <a:schemeClr val="bg1"/>
            </a:solidFill>
            <a:ln w="9525">
              <a:noFill/>
              <a:round/>
              <a:headEnd/>
              <a:tailEnd/>
            </a:ln>
          </p:spPr>
          <p:txBody>
            <a:bodyPr/>
            <a:lstStyle/>
            <a:p>
              <a:endParaRPr lang="en-US"/>
            </a:p>
          </p:txBody>
        </p:sp>
        <p:sp>
          <p:nvSpPr>
            <p:cNvPr id="10255" name="Freeform 52"/>
            <p:cNvSpPr>
              <a:spLocks/>
            </p:cNvSpPr>
            <p:nvPr/>
          </p:nvSpPr>
          <p:spPr bwMode="auto">
            <a:xfrm>
              <a:off x="4883" y="3916"/>
              <a:ext cx="72" cy="91"/>
            </a:xfrm>
            <a:custGeom>
              <a:avLst/>
              <a:gdLst>
                <a:gd name="T0" fmla="*/ 36 w 143"/>
                <a:gd name="T1" fmla="*/ 6 h 182"/>
                <a:gd name="T2" fmla="*/ 36 w 143"/>
                <a:gd name="T3" fmla="*/ 6 h 182"/>
                <a:gd name="T4" fmla="*/ 35 w 143"/>
                <a:gd name="T5" fmla="*/ 4 h 182"/>
                <a:gd name="T6" fmla="*/ 33 w 143"/>
                <a:gd name="T7" fmla="*/ 3 h 182"/>
                <a:gd name="T8" fmla="*/ 31 w 143"/>
                <a:gd name="T9" fmla="*/ 1 h 182"/>
                <a:gd name="T10" fmla="*/ 27 w 143"/>
                <a:gd name="T11" fmla="*/ 1 h 182"/>
                <a:gd name="T12" fmla="*/ 24 w 143"/>
                <a:gd name="T13" fmla="*/ 0 h 182"/>
                <a:gd name="T14" fmla="*/ 20 w 143"/>
                <a:gd name="T15" fmla="*/ 1 h 182"/>
                <a:gd name="T16" fmla="*/ 18 w 143"/>
                <a:gd name="T17" fmla="*/ 1 h 182"/>
                <a:gd name="T18" fmla="*/ 15 w 143"/>
                <a:gd name="T19" fmla="*/ 1 h 182"/>
                <a:gd name="T20" fmla="*/ 15 w 143"/>
                <a:gd name="T21" fmla="*/ 1 h 182"/>
                <a:gd name="T22" fmla="*/ 13 w 143"/>
                <a:gd name="T23" fmla="*/ 3 h 182"/>
                <a:gd name="T24" fmla="*/ 11 w 143"/>
                <a:gd name="T25" fmla="*/ 3 h 182"/>
                <a:gd name="T26" fmla="*/ 8 w 143"/>
                <a:gd name="T27" fmla="*/ 6 h 182"/>
                <a:gd name="T28" fmla="*/ 5 w 143"/>
                <a:gd name="T29" fmla="*/ 10 h 182"/>
                <a:gd name="T30" fmla="*/ 3 w 143"/>
                <a:gd name="T31" fmla="*/ 12 h 182"/>
                <a:gd name="T32" fmla="*/ 2 w 143"/>
                <a:gd name="T33" fmla="*/ 17 h 182"/>
                <a:gd name="T34" fmla="*/ 1 w 143"/>
                <a:gd name="T35" fmla="*/ 21 h 182"/>
                <a:gd name="T36" fmla="*/ 0 w 143"/>
                <a:gd name="T37" fmla="*/ 25 h 182"/>
                <a:gd name="T38" fmla="*/ 1 w 143"/>
                <a:gd name="T39" fmla="*/ 28 h 182"/>
                <a:gd name="T40" fmla="*/ 1 w 143"/>
                <a:gd name="T41" fmla="*/ 28 h 182"/>
                <a:gd name="T42" fmla="*/ 2 w 143"/>
                <a:gd name="T43" fmla="*/ 33 h 182"/>
                <a:gd name="T44" fmla="*/ 5 w 143"/>
                <a:gd name="T45" fmla="*/ 37 h 182"/>
                <a:gd name="T46" fmla="*/ 7 w 143"/>
                <a:gd name="T47" fmla="*/ 40 h 182"/>
                <a:gd name="T48" fmla="*/ 10 w 143"/>
                <a:gd name="T49" fmla="*/ 42 h 182"/>
                <a:gd name="T50" fmla="*/ 12 w 143"/>
                <a:gd name="T51" fmla="*/ 44 h 182"/>
                <a:gd name="T52" fmla="*/ 14 w 143"/>
                <a:gd name="T53" fmla="*/ 45 h 182"/>
                <a:gd name="T54" fmla="*/ 16 w 143"/>
                <a:gd name="T55" fmla="*/ 46 h 182"/>
                <a:gd name="T56" fmla="*/ 16 w 143"/>
                <a:gd name="T57" fmla="*/ 46 h 182"/>
                <a:gd name="T58" fmla="*/ 14 w 143"/>
                <a:gd name="T59" fmla="*/ 44 h 182"/>
                <a:gd name="T60" fmla="*/ 12 w 143"/>
                <a:gd name="T61" fmla="*/ 43 h 182"/>
                <a:gd name="T62" fmla="*/ 11 w 143"/>
                <a:gd name="T63" fmla="*/ 40 h 182"/>
                <a:gd name="T64" fmla="*/ 9 w 143"/>
                <a:gd name="T65" fmla="*/ 37 h 182"/>
                <a:gd name="T66" fmla="*/ 8 w 143"/>
                <a:gd name="T67" fmla="*/ 33 h 182"/>
                <a:gd name="T68" fmla="*/ 7 w 143"/>
                <a:gd name="T69" fmla="*/ 29 h 182"/>
                <a:gd name="T70" fmla="*/ 7 w 143"/>
                <a:gd name="T71" fmla="*/ 27 h 182"/>
                <a:gd name="T72" fmla="*/ 7 w 143"/>
                <a:gd name="T73" fmla="*/ 25 h 182"/>
                <a:gd name="T74" fmla="*/ 7 w 143"/>
                <a:gd name="T75" fmla="*/ 25 h 182"/>
                <a:gd name="T76" fmla="*/ 8 w 143"/>
                <a:gd name="T77" fmla="*/ 22 h 182"/>
                <a:gd name="T78" fmla="*/ 9 w 143"/>
                <a:gd name="T79" fmla="*/ 18 h 182"/>
                <a:gd name="T80" fmla="*/ 11 w 143"/>
                <a:gd name="T81" fmla="*/ 15 h 182"/>
                <a:gd name="T82" fmla="*/ 12 w 143"/>
                <a:gd name="T83" fmla="*/ 12 h 182"/>
                <a:gd name="T84" fmla="*/ 14 w 143"/>
                <a:gd name="T85" fmla="*/ 11 h 182"/>
                <a:gd name="T86" fmla="*/ 16 w 143"/>
                <a:gd name="T87" fmla="*/ 10 h 182"/>
                <a:gd name="T88" fmla="*/ 18 w 143"/>
                <a:gd name="T89" fmla="*/ 7 h 182"/>
                <a:gd name="T90" fmla="*/ 18 w 143"/>
                <a:gd name="T91" fmla="*/ 7 h 182"/>
                <a:gd name="T92" fmla="*/ 22 w 143"/>
                <a:gd name="T93" fmla="*/ 6 h 182"/>
                <a:gd name="T94" fmla="*/ 25 w 143"/>
                <a:gd name="T95" fmla="*/ 5 h 182"/>
                <a:gd name="T96" fmla="*/ 28 w 143"/>
                <a:gd name="T97" fmla="*/ 4 h 182"/>
                <a:gd name="T98" fmla="*/ 31 w 143"/>
                <a:gd name="T99" fmla="*/ 4 h 182"/>
                <a:gd name="T100" fmla="*/ 35 w 143"/>
                <a:gd name="T101" fmla="*/ 5 h 182"/>
                <a:gd name="T102" fmla="*/ 36 w 143"/>
                <a:gd name="T103" fmla="*/ 6 h 182"/>
                <a:gd name="T104" fmla="*/ 36 w 143"/>
                <a:gd name="T105" fmla="*/ 6 h 1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182"/>
                <a:gd name="T161" fmla="*/ 143 w 143"/>
                <a:gd name="T162" fmla="*/ 182 h 1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182">
                  <a:moveTo>
                    <a:pt x="143" y="21"/>
                  </a:moveTo>
                  <a:lnTo>
                    <a:pt x="143" y="21"/>
                  </a:lnTo>
                  <a:lnTo>
                    <a:pt x="137" y="16"/>
                  </a:lnTo>
                  <a:lnTo>
                    <a:pt x="131" y="11"/>
                  </a:lnTo>
                  <a:lnTo>
                    <a:pt x="121" y="6"/>
                  </a:lnTo>
                  <a:lnTo>
                    <a:pt x="108" y="1"/>
                  </a:lnTo>
                  <a:lnTo>
                    <a:pt x="93" y="0"/>
                  </a:lnTo>
                  <a:lnTo>
                    <a:pt x="77" y="1"/>
                  </a:lnTo>
                  <a:lnTo>
                    <a:pt x="69" y="3"/>
                  </a:lnTo>
                  <a:lnTo>
                    <a:pt x="59" y="6"/>
                  </a:lnTo>
                  <a:lnTo>
                    <a:pt x="51" y="10"/>
                  </a:lnTo>
                  <a:lnTo>
                    <a:pt x="43" y="14"/>
                  </a:lnTo>
                  <a:lnTo>
                    <a:pt x="30" y="24"/>
                  </a:lnTo>
                  <a:lnTo>
                    <a:pt x="19" y="37"/>
                  </a:lnTo>
                  <a:lnTo>
                    <a:pt x="9" y="51"/>
                  </a:lnTo>
                  <a:lnTo>
                    <a:pt x="5" y="68"/>
                  </a:lnTo>
                  <a:lnTo>
                    <a:pt x="1" y="84"/>
                  </a:lnTo>
                  <a:lnTo>
                    <a:pt x="0" y="100"/>
                  </a:lnTo>
                  <a:lnTo>
                    <a:pt x="3" y="114"/>
                  </a:lnTo>
                  <a:lnTo>
                    <a:pt x="8" y="132"/>
                  </a:lnTo>
                  <a:lnTo>
                    <a:pt x="17" y="147"/>
                  </a:lnTo>
                  <a:lnTo>
                    <a:pt x="26" y="160"/>
                  </a:lnTo>
                  <a:lnTo>
                    <a:pt x="37" y="168"/>
                  </a:lnTo>
                  <a:lnTo>
                    <a:pt x="45" y="174"/>
                  </a:lnTo>
                  <a:lnTo>
                    <a:pt x="53" y="179"/>
                  </a:lnTo>
                  <a:lnTo>
                    <a:pt x="61" y="182"/>
                  </a:lnTo>
                  <a:lnTo>
                    <a:pt x="55" y="176"/>
                  </a:lnTo>
                  <a:lnTo>
                    <a:pt x="48" y="169"/>
                  </a:lnTo>
                  <a:lnTo>
                    <a:pt x="42" y="160"/>
                  </a:lnTo>
                  <a:lnTo>
                    <a:pt x="35" y="147"/>
                  </a:lnTo>
                  <a:lnTo>
                    <a:pt x="29" y="132"/>
                  </a:lnTo>
                  <a:lnTo>
                    <a:pt x="27" y="118"/>
                  </a:lnTo>
                  <a:lnTo>
                    <a:pt x="27" y="110"/>
                  </a:lnTo>
                  <a:lnTo>
                    <a:pt x="27" y="100"/>
                  </a:lnTo>
                  <a:lnTo>
                    <a:pt x="30" y="85"/>
                  </a:lnTo>
                  <a:lnTo>
                    <a:pt x="35" y="71"/>
                  </a:lnTo>
                  <a:lnTo>
                    <a:pt x="42" y="60"/>
                  </a:lnTo>
                  <a:lnTo>
                    <a:pt x="48" y="50"/>
                  </a:lnTo>
                  <a:lnTo>
                    <a:pt x="55" y="43"/>
                  </a:lnTo>
                  <a:lnTo>
                    <a:pt x="61" y="37"/>
                  </a:lnTo>
                  <a:lnTo>
                    <a:pt x="72" y="29"/>
                  </a:lnTo>
                  <a:lnTo>
                    <a:pt x="87" y="21"/>
                  </a:lnTo>
                  <a:lnTo>
                    <a:pt x="100" y="18"/>
                  </a:lnTo>
                  <a:lnTo>
                    <a:pt x="111" y="16"/>
                  </a:lnTo>
                  <a:lnTo>
                    <a:pt x="122" y="16"/>
                  </a:lnTo>
                  <a:lnTo>
                    <a:pt x="139" y="18"/>
                  </a:lnTo>
                  <a:lnTo>
                    <a:pt x="143" y="21"/>
                  </a:lnTo>
                  <a:close/>
                </a:path>
              </a:pathLst>
            </a:custGeom>
            <a:solidFill>
              <a:schemeClr val="bg1"/>
            </a:solidFill>
            <a:ln w="9525">
              <a:noFill/>
              <a:round/>
              <a:headEnd/>
              <a:tailEnd/>
            </a:ln>
          </p:spPr>
          <p:txBody>
            <a:bodyPr/>
            <a:lstStyle/>
            <a:p>
              <a:endParaRPr lang="en-US"/>
            </a:p>
          </p:txBody>
        </p:sp>
        <p:sp>
          <p:nvSpPr>
            <p:cNvPr id="10256" name="Freeform 53"/>
            <p:cNvSpPr>
              <a:spLocks noEditPoints="1"/>
            </p:cNvSpPr>
            <p:nvPr/>
          </p:nvSpPr>
          <p:spPr bwMode="auto">
            <a:xfrm>
              <a:off x="4329" y="4087"/>
              <a:ext cx="46" cy="44"/>
            </a:xfrm>
            <a:custGeom>
              <a:avLst/>
              <a:gdLst>
                <a:gd name="T0" fmla="*/ 18 w 92"/>
                <a:gd name="T1" fmla="*/ 15 h 89"/>
                <a:gd name="T2" fmla="*/ 6 w 92"/>
                <a:gd name="T3" fmla="*/ 15 h 89"/>
                <a:gd name="T4" fmla="*/ 3 w 92"/>
                <a:gd name="T5" fmla="*/ 22 h 89"/>
                <a:gd name="T6" fmla="*/ 0 w 92"/>
                <a:gd name="T7" fmla="*/ 22 h 89"/>
                <a:gd name="T8" fmla="*/ 11 w 92"/>
                <a:gd name="T9" fmla="*/ 0 h 89"/>
                <a:gd name="T10" fmla="*/ 13 w 92"/>
                <a:gd name="T11" fmla="*/ 0 h 89"/>
                <a:gd name="T12" fmla="*/ 23 w 92"/>
                <a:gd name="T13" fmla="*/ 22 h 89"/>
                <a:gd name="T14" fmla="*/ 21 w 92"/>
                <a:gd name="T15" fmla="*/ 22 h 89"/>
                <a:gd name="T16" fmla="*/ 18 w 92"/>
                <a:gd name="T17" fmla="*/ 15 h 89"/>
                <a:gd name="T18" fmla="*/ 12 w 92"/>
                <a:gd name="T19" fmla="*/ 2 h 89"/>
                <a:gd name="T20" fmla="*/ 6 w 92"/>
                <a:gd name="T21" fmla="*/ 13 h 89"/>
                <a:gd name="T22" fmla="*/ 17 w 92"/>
                <a:gd name="T23" fmla="*/ 13 h 89"/>
                <a:gd name="T24" fmla="*/ 12 w 92"/>
                <a:gd name="T25" fmla="*/ 2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89"/>
                <a:gd name="T41" fmla="*/ 92 w 92"/>
                <a:gd name="T42" fmla="*/ 89 h 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89">
                  <a:moveTo>
                    <a:pt x="70" y="61"/>
                  </a:moveTo>
                  <a:lnTo>
                    <a:pt x="23" y="61"/>
                  </a:lnTo>
                  <a:lnTo>
                    <a:pt x="12" y="89"/>
                  </a:lnTo>
                  <a:lnTo>
                    <a:pt x="0" y="89"/>
                  </a:lnTo>
                  <a:lnTo>
                    <a:pt x="41" y="0"/>
                  </a:lnTo>
                  <a:lnTo>
                    <a:pt x="52" y="0"/>
                  </a:lnTo>
                  <a:lnTo>
                    <a:pt x="92" y="89"/>
                  </a:lnTo>
                  <a:lnTo>
                    <a:pt x="81" y="89"/>
                  </a:lnTo>
                  <a:lnTo>
                    <a:pt x="70" y="61"/>
                  </a:lnTo>
                  <a:close/>
                  <a:moveTo>
                    <a:pt x="47" y="10"/>
                  </a:moveTo>
                  <a:lnTo>
                    <a:pt x="26" y="53"/>
                  </a:lnTo>
                  <a:lnTo>
                    <a:pt x="66" y="53"/>
                  </a:lnTo>
                  <a:lnTo>
                    <a:pt x="47" y="10"/>
                  </a:lnTo>
                  <a:close/>
                </a:path>
              </a:pathLst>
            </a:custGeom>
            <a:solidFill>
              <a:schemeClr val="bg1"/>
            </a:solidFill>
            <a:ln w="9525">
              <a:noFill/>
              <a:round/>
              <a:headEnd/>
              <a:tailEnd/>
            </a:ln>
          </p:spPr>
          <p:txBody>
            <a:bodyPr/>
            <a:lstStyle/>
            <a:p>
              <a:endParaRPr lang="en-US"/>
            </a:p>
          </p:txBody>
        </p:sp>
        <p:sp>
          <p:nvSpPr>
            <p:cNvPr id="10257" name="Freeform 54"/>
            <p:cNvSpPr>
              <a:spLocks/>
            </p:cNvSpPr>
            <p:nvPr/>
          </p:nvSpPr>
          <p:spPr bwMode="auto">
            <a:xfrm>
              <a:off x="4378" y="4098"/>
              <a:ext cx="55" cy="33"/>
            </a:xfrm>
            <a:custGeom>
              <a:avLst/>
              <a:gdLst>
                <a:gd name="T0" fmla="*/ 25 w 110"/>
                <a:gd name="T1" fmla="*/ 6 h 67"/>
                <a:gd name="T2" fmla="*/ 25 w 110"/>
                <a:gd name="T3" fmla="*/ 6 h 67"/>
                <a:gd name="T4" fmla="*/ 25 w 110"/>
                <a:gd name="T5" fmla="*/ 4 h 67"/>
                <a:gd name="T6" fmla="*/ 24 w 110"/>
                <a:gd name="T7" fmla="*/ 3 h 67"/>
                <a:gd name="T8" fmla="*/ 23 w 110"/>
                <a:gd name="T9" fmla="*/ 2 h 67"/>
                <a:gd name="T10" fmla="*/ 21 w 110"/>
                <a:gd name="T11" fmla="*/ 2 h 67"/>
                <a:gd name="T12" fmla="*/ 21 w 110"/>
                <a:gd name="T13" fmla="*/ 2 h 67"/>
                <a:gd name="T14" fmla="*/ 18 w 110"/>
                <a:gd name="T15" fmla="*/ 2 h 67"/>
                <a:gd name="T16" fmla="*/ 16 w 110"/>
                <a:gd name="T17" fmla="*/ 3 h 67"/>
                <a:gd name="T18" fmla="*/ 15 w 110"/>
                <a:gd name="T19" fmla="*/ 5 h 67"/>
                <a:gd name="T20" fmla="*/ 15 w 110"/>
                <a:gd name="T21" fmla="*/ 7 h 67"/>
                <a:gd name="T22" fmla="*/ 15 w 110"/>
                <a:gd name="T23" fmla="*/ 16 h 67"/>
                <a:gd name="T24" fmla="*/ 13 w 110"/>
                <a:gd name="T25" fmla="*/ 16 h 67"/>
                <a:gd name="T26" fmla="*/ 13 w 110"/>
                <a:gd name="T27" fmla="*/ 5 h 67"/>
                <a:gd name="T28" fmla="*/ 13 w 110"/>
                <a:gd name="T29" fmla="*/ 5 h 67"/>
                <a:gd name="T30" fmla="*/ 12 w 110"/>
                <a:gd name="T31" fmla="*/ 4 h 67"/>
                <a:gd name="T32" fmla="*/ 12 w 110"/>
                <a:gd name="T33" fmla="*/ 3 h 67"/>
                <a:gd name="T34" fmla="*/ 10 w 110"/>
                <a:gd name="T35" fmla="*/ 2 h 67"/>
                <a:gd name="T36" fmla="*/ 8 w 110"/>
                <a:gd name="T37" fmla="*/ 2 h 67"/>
                <a:gd name="T38" fmla="*/ 8 w 110"/>
                <a:gd name="T39" fmla="*/ 2 h 67"/>
                <a:gd name="T40" fmla="*/ 6 w 110"/>
                <a:gd name="T41" fmla="*/ 2 h 67"/>
                <a:gd name="T42" fmla="*/ 3 w 110"/>
                <a:gd name="T43" fmla="*/ 3 h 67"/>
                <a:gd name="T44" fmla="*/ 3 w 110"/>
                <a:gd name="T45" fmla="*/ 4 h 67"/>
                <a:gd name="T46" fmla="*/ 3 w 110"/>
                <a:gd name="T47" fmla="*/ 5 h 67"/>
                <a:gd name="T48" fmla="*/ 2 w 110"/>
                <a:gd name="T49" fmla="*/ 7 h 67"/>
                <a:gd name="T50" fmla="*/ 2 w 110"/>
                <a:gd name="T51" fmla="*/ 16 h 67"/>
                <a:gd name="T52" fmla="*/ 0 w 110"/>
                <a:gd name="T53" fmla="*/ 16 h 67"/>
                <a:gd name="T54" fmla="*/ 0 w 110"/>
                <a:gd name="T55" fmla="*/ 0 h 67"/>
                <a:gd name="T56" fmla="*/ 2 w 110"/>
                <a:gd name="T57" fmla="*/ 0 h 67"/>
                <a:gd name="T58" fmla="*/ 2 w 110"/>
                <a:gd name="T59" fmla="*/ 3 h 67"/>
                <a:gd name="T60" fmla="*/ 3 w 110"/>
                <a:gd name="T61" fmla="*/ 3 h 67"/>
                <a:gd name="T62" fmla="*/ 3 w 110"/>
                <a:gd name="T63" fmla="*/ 3 h 67"/>
                <a:gd name="T64" fmla="*/ 3 w 110"/>
                <a:gd name="T65" fmla="*/ 2 h 67"/>
                <a:gd name="T66" fmla="*/ 5 w 110"/>
                <a:gd name="T67" fmla="*/ 1 h 67"/>
                <a:gd name="T68" fmla="*/ 6 w 110"/>
                <a:gd name="T69" fmla="*/ 0 h 67"/>
                <a:gd name="T70" fmla="*/ 9 w 110"/>
                <a:gd name="T71" fmla="*/ 0 h 67"/>
                <a:gd name="T72" fmla="*/ 9 w 110"/>
                <a:gd name="T73" fmla="*/ 0 h 67"/>
                <a:gd name="T74" fmla="*/ 11 w 110"/>
                <a:gd name="T75" fmla="*/ 0 h 67"/>
                <a:gd name="T76" fmla="*/ 13 w 110"/>
                <a:gd name="T77" fmla="*/ 1 h 67"/>
                <a:gd name="T78" fmla="*/ 14 w 110"/>
                <a:gd name="T79" fmla="*/ 2 h 67"/>
                <a:gd name="T80" fmla="*/ 14 w 110"/>
                <a:gd name="T81" fmla="*/ 3 h 67"/>
                <a:gd name="T82" fmla="*/ 14 w 110"/>
                <a:gd name="T83" fmla="*/ 3 h 67"/>
                <a:gd name="T84" fmla="*/ 15 w 110"/>
                <a:gd name="T85" fmla="*/ 2 h 67"/>
                <a:gd name="T86" fmla="*/ 17 w 110"/>
                <a:gd name="T87" fmla="*/ 1 h 67"/>
                <a:gd name="T88" fmla="*/ 19 w 110"/>
                <a:gd name="T89" fmla="*/ 0 h 67"/>
                <a:gd name="T90" fmla="*/ 21 w 110"/>
                <a:gd name="T91" fmla="*/ 0 h 67"/>
                <a:gd name="T92" fmla="*/ 21 w 110"/>
                <a:gd name="T93" fmla="*/ 0 h 67"/>
                <a:gd name="T94" fmla="*/ 24 w 110"/>
                <a:gd name="T95" fmla="*/ 0 h 67"/>
                <a:gd name="T96" fmla="*/ 25 w 110"/>
                <a:gd name="T97" fmla="*/ 1 h 67"/>
                <a:gd name="T98" fmla="*/ 26 w 110"/>
                <a:gd name="T99" fmla="*/ 1 h 67"/>
                <a:gd name="T100" fmla="*/ 27 w 110"/>
                <a:gd name="T101" fmla="*/ 2 h 67"/>
                <a:gd name="T102" fmla="*/ 27 w 110"/>
                <a:gd name="T103" fmla="*/ 3 h 67"/>
                <a:gd name="T104" fmla="*/ 28 w 110"/>
                <a:gd name="T105" fmla="*/ 5 h 67"/>
                <a:gd name="T106" fmla="*/ 28 w 110"/>
                <a:gd name="T107" fmla="*/ 16 h 67"/>
                <a:gd name="T108" fmla="*/ 25 w 110"/>
                <a:gd name="T109" fmla="*/ 16 h 67"/>
                <a:gd name="T110" fmla="*/ 25 w 110"/>
                <a:gd name="T111" fmla="*/ 6 h 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0"/>
                <a:gd name="T169" fmla="*/ 0 h 67"/>
                <a:gd name="T170" fmla="*/ 110 w 110"/>
                <a:gd name="T171" fmla="*/ 67 h 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0" h="67">
                  <a:moveTo>
                    <a:pt x="100" y="26"/>
                  </a:moveTo>
                  <a:lnTo>
                    <a:pt x="100" y="26"/>
                  </a:lnTo>
                  <a:lnTo>
                    <a:pt x="98" y="18"/>
                  </a:lnTo>
                  <a:lnTo>
                    <a:pt x="95" y="12"/>
                  </a:lnTo>
                  <a:lnTo>
                    <a:pt x="89" y="8"/>
                  </a:lnTo>
                  <a:lnTo>
                    <a:pt x="81" y="8"/>
                  </a:lnTo>
                  <a:lnTo>
                    <a:pt x="71" y="8"/>
                  </a:lnTo>
                  <a:lnTo>
                    <a:pt x="64" y="13"/>
                  </a:lnTo>
                  <a:lnTo>
                    <a:pt x="60" y="20"/>
                  </a:lnTo>
                  <a:lnTo>
                    <a:pt x="60" y="28"/>
                  </a:lnTo>
                  <a:lnTo>
                    <a:pt x="60" y="67"/>
                  </a:lnTo>
                  <a:lnTo>
                    <a:pt x="50" y="67"/>
                  </a:lnTo>
                  <a:lnTo>
                    <a:pt x="50" y="23"/>
                  </a:lnTo>
                  <a:lnTo>
                    <a:pt x="48" y="17"/>
                  </a:lnTo>
                  <a:lnTo>
                    <a:pt x="45" y="12"/>
                  </a:lnTo>
                  <a:lnTo>
                    <a:pt x="40" y="8"/>
                  </a:lnTo>
                  <a:lnTo>
                    <a:pt x="32" y="8"/>
                  </a:lnTo>
                  <a:lnTo>
                    <a:pt x="22" y="8"/>
                  </a:lnTo>
                  <a:lnTo>
                    <a:pt x="14" y="13"/>
                  </a:lnTo>
                  <a:lnTo>
                    <a:pt x="13" y="17"/>
                  </a:lnTo>
                  <a:lnTo>
                    <a:pt x="9" y="20"/>
                  </a:lnTo>
                  <a:lnTo>
                    <a:pt x="8" y="29"/>
                  </a:lnTo>
                  <a:lnTo>
                    <a:pt x="8" y="67"/>
                  </a:lnTo>
                  <a:lnTo>
                    <a:pt x="0" y="67"/>
                  </a:lnTo>
                  <a:lnTo>
                    <a:pt x="0" y="2"/>
                  </a:lnTo>
                  <a:lnTo>
                    <a:pt x="8" y="2"/>
                  </a:lnTo>
                  <a:lnTo>
                    <a:pt x="8" y="13"/>
                  </a:lnTo>
                  <a:lnTo>
                    <a:pt x="9" y="13"/>
                  </a:lnTo>
                  <a:lnTo>
                    <a:pt x="13" y="8"/>
                  </a:lnTo>
                  <a:lnTo>
                    <a:pt x="18" y="5"/>
                  </a:lnTo>
                  <a:lnTo>
                    <a:pt x="24" y="2"/>
                  </a:lnTo>
                  <a:lnTo>
                    <a:pt x="34" y="0"/>
                  </a:lnTo>
                  <a:lnTo>
                    <a:pt x="43" y="2"/>
                  </a:lnTo>
                  <a:lnTo>
                    <a:pt x="50" y="5"/>
                  </a:lnTo>
                  <a:lnTo>
                    <a:pt x="55" y="10"/>
                  </a:lnTo>
                  <a:lnTo>
                    <a:pt x="58" y="15"/>
                  </a:lnTo>
                  <a:lnTo>
                    <a:pt x="61" y="10"/>
                  </a:lnTo>
                  <a:lnTo>
                    <a:pt x="66" y="5"/>
                  </a:lnTo>
                  <a:lnTo>
                    <a:pt x="74" y="2"/>
                  </a:lnTo>
                  <a:lnTo>
                    <a:pt x="82" y="0"/>
                  </a:lnTo>
                  <a:lnTo>
                    <a:pt x="95" y="2"/>
                  </a:lnTo>
                  <a:lnTo>
                    <a:pt x="98" y="4"/>
                  </a:lnTo>
                  <a:lnTo>
                    <a:pt x="103" y="7"/>
                  </a:lnTo>
                  <a:lnTo>
                    <a:pt x="105" y="10"/>
                  </a:lnTo>
                  <a:lnTo>
                    <a:pt x="108" y="13"/>
                  </a:lnTo>
                  <a:lnTo>
                    <a:pt x="110" y="23"/>
                  </a:lnTo>
                  <a:lnTo>
                    <a:pt x="110" y="67"/>
                  </a:lnTo>
                  <a:lnTo>
                    <a:pt x="100" y="67"/>
                  </a:lnTo>
                  <a:lnTo>
                    <a:pt x="100" y="26"/>
                  </a:lnTo>
                  <a:close/>
                </a:path>
              </a:pathLst>
            </a:custGeom>
            <a:solidFill>
              <a:schemeClr val="bg1"/>
            </a:solidFill>
            <a:ln w="9525">
              <a:noFill/>
              <a:round/>
              <a:headEnd/>
              <a:tailEnd/>
            </a:ln>
          </p:spPr>
          <p:txBody>
            <a:bodyPr/>
            <a:lstStyle/>
            <a:p>
              <a:endParaRPr lang="en-US"/>
            </a:p>
          </p:txBody>
        </p:sp>
        <p:sp>
          <p:nvSpPr>
            <p:cNvPr id="10258" name="Freeform 55"/>
            <p:cNvSpPr>
              <a:spLocks noEditPoints="1"/>
            </p:cNvSpPr>
            <p:nvPr/>
          </p:nvSpPr>
          <p:spPr bwMode="auto">
            <a:xfrm>
              <a:off x="4438" y="4098"/>
              <a:ext cx="36" cy="34"/>
            </a:xfrm>
            <a:custGeom>
              <a:avLst/>
              <a:gdLst>
                <a:gd name="T0" fmla="*/ 18 w 71"/>
                <a:gd name="T1" fmla="*/ 11 h 68"/>
                <a:gd name="T2" fmla="*/ 18 w 71"/>
                <a:gd name="T3" fmla="*/ 11 h 68"/>
                <a:gd name="T4" fmla="*/ 17 w 71"/>
                <a:gd name="T5" fmla="*/ 13 h 68"/>
                <a:gd name="T6" fmla="*/ 15 w 71"/>
                <a:gd name="T7" fmla="*/ 15 h 68"/>
                <a:gd name="T8" fmla="*/ 14 w 71"/>
                <a:gd name="T9" fmla="*/ 17 h 68"/>
                <a:gd name="T10" fmla="*/ 12 w 71"/>
                <a:gd name="T11" fmla="*/ 17 h 68"/>
                <a:gd name="T12" fmla="*/ 11 w 71"/>
                <a:gd name="T13" fmla="*/ 17 h 68"/>
                <a:gd name="T14" fmla="*/ 9 w 71"/>
                <a:gd name="T15" fmla="*/ 17 h 68"/>
                <a:gd name="T16" fmla="*/ 9 w 71"/>
                <a:gd name="T17" fmla="*/ 17 h 68"/>
                <a:gd name="T18" fmla="*/ 7 w 71"/>
                <a:gd name="T19" fmla="*/ 17 h 68"/>
                <a:gd name="T20" fmla="*/ 5 w 71"/>
                <a:gd name="T21" fmla="*/ 17 h 68"/>
                <a:gd name="T22" fmla="*/ 4 w 71"/>
                <a:gd name="T23" fmla="*/ 15 h 68"/>
                <a:gd name="T24" fmla="*/ 2 w 71"/>
                <a:gd name="T25" fmla="*/ 14 h 68"/>
                <a:gd name="T26" fmla="*/ 2 w 71"/>
                <a:gd name="T27" fmla="*/ 13 h 68"/>
                <a:gd name="T28" fmla="*/ 1 w 71"/>
                <a:gd name="T29" fmla="*/ 11 h 68"/>
                <a:gd name="T30" fmla="*/ 0 w 71"/>
                <a:gd name="T31" fmla="*/ 9 h 68"/>
                <a:gd name="T32" fmla="*/ 0 w 71"/>
                <a:gd name="T33" fmla="*/ 9 h 68"/>
                <a:gd name="T34" fmla="*/ 0 w 71"/>
                <a:gd name="T35" fmla="*/ 7 h 68"/>
                <a:gd name="T36" fmla="*/ 1 w 71"/>
                <a:gd name="T37" fmla="*/ 5 h 68"/>
                <a:gd name="T38" fmla="*/ 2 w 71"/>
                <a:gd name="T39" fmla="*/ 3 h 68"/>
                <a:gd name="T40" fmla="*/ 2 w 71"/>
                <a:gd name="T41" fmla="*/ 2 h 68"/>
                <a:gd name="T42" fmla="*/ 4 w 71"/>
                <a:gd name="T43" fmla="*/ 1 h 68"/>
                <a:gd name="T44" fmla="*/ 5 w 71"/>
                <a:gd name="T45" fmla="*/ 1 h 68"/>
                <a:gd name="T46" fmla="*/ 7 w 71"/>
                <a:gd name="T47" fmla="*/ 0 h 68"/>
                <a:gd name="T48" fmla="*/ 9 w 71"/>
                <a:gd name="T49" fmla="*/ 0 h 68"/>
                <a:gd name="T50" fmla="*/ 9 w 71"/>
                <a:gd name="T51" fmla="*/ 0 h 68"/>
                <a:gd name="T52" fmla="*/ 12 w 71"/>
                <a:gd name="T53" fmla="*/ 1 h 68"/>
                <a:gd name="T54" fmla="*/ 14 w 71"/>
                <a:gd name="T55" fmla="*/ 1 h 68"/>
                <a:gd name="T56" fmla="*/ 15 w 71"/>
                <a:gd name="T57" fmla="*/ 1 h 68"/>
                <a:gd name="T58" fmla="*/ 17 w 71"/>
                <a:gd name="T59" fmla="*/ 3 h 68"/>
                <a:gd name="T60" fmla="*/ 17 w 71"/>
                <a:gd name="T61" fmla="*/ 4 h 68"/>
                <a:gd name="T62" fmla="*/ 18 w 71"/>
                <a:gd name="T63" fmla="*/ 6 h 68"/>
                <a:gd name="T64" fmla="*/ 18 w 71"/>
                <a:gd name="T65" fmla="*/ 9 h 68"/>
                <a:gd name="T66" fmla="*/ 3 w 71"/>
                <a:gd name="T67" fmla="*/ 9 h 68"/>
                <a:gd name="T68" fmla="*/ 3 w 71"/>
                <a:gd name="T69" fmla="*/ 9 h 68"/>
                <a:gd name="T70" fmla="*/ 3 w 71"/>
                <a:gd name="T71" fmla="*/ 11 h 68"/>
                <a:gd name="T72" fmla="*/ 4 w 71"/>
                <a:gd name="T73" fmla="*/ 13 h 68"/>
                <a:gd name="T74" fmla="*/ 5 w 71"/>
                <a:gd name="T75" fmla="*/ 14 h 68"/>
                <a:gd name="T76" fmla="*/ 6 w 71"/>
                <a:gd name="T77" fmla="*/ 14 h 68"/>
                <a:gd name="T78" fmla="*/ 8 w 71"/>
                <a:gd name="T79" fmla="*/ 15 h 68"/>
                <a:gd name="T80" fmla="*/ 9 w 71"/>
                <a:gd name="T81" fmla="*/ 15 h 68"/>
                <a:gd name="T82" fmla="*/ 9 w 71"/>
                <a:gd name="T83" fmla="*/ 15 h 68"/>
                <a:gd name="T84" fmla="*/ 12 w 71"/>
                <a:gd name="T85" fmla="*/ 15 h 68"/>
                <a:gd name="T86" fmla="*/ 14 w 71"/>
                <a:gd name="T87" fmla="*/ 14 h 68"/>
                <a:gd name="T88" fmla="*/ 15 w 71"/>
                <a:gd name="T89" fmla="*/ 13 h 68"/>
                <a:gd name="T90" fmla="*/ 16 w 71"/>
                <a:gd name="T91" fmla="*/ 11 h 68"/>
                <a:gd name="T92" fmla="*/ 18 w 71"/>
                <a:gd name="T93" fmla="*/ 11 h 68"/>
                <a:gd name="T94" fmla="*/ 16 w 71"/>
                <a:gd name="T95" fmla="*/ 7 h 68"/>
                <a:gd name="T96" fmla="*/ 16 w 71"/>
                <a:gd name="T97" fmla="*/ 7 h 68"/>
                <a:gd name="T98" fmla="*/ 16 w 71"/>
                <a:gd name="T99" fmla="*/ 6 h 68"/>
                <a:gd name="T100" fmla="*/ 15 w 71"/>
                <a:gd name="T101" fmla="*/ 5 h 68"/>
                <a:gd name="T102" fmla="*/ 15 w 71"/>
                <a:gd name="T103" fmla="*/ 3 h 68"/>
                <a:gd name="T104" fmla="*/ 14 w 71"/>
                <a:gd name="T105" fmla="*/ 3 h 68"/>
                <a:gd name="T106" fmla="*/ 12 w 71"/>
                <a:gd name="T107" fmla="*/ 2 h 68"/>
                <a:gd name="T108" fmla="*/ 9 w 71"/>
                <a:gd name="T109" fmla="*/ 2 h 68"/>
                <a:gd name="T110" fmla="*/ 9 w 71"/>
                <a:gd name="T111" fmla="*/ 2 h 68"/>
                <a:gd name="T112" fmla="*/ 7 w 71"/>
                <a:gd name="T113" fmla="*/ 2 h 68"/>
                <a:gd name="T114" fmla="*/ 5 w 71"/>
                <a:gd name="T115" fmla="*/ 3 h 68"/>
                <a:gd name="T116" fmla="*/ 4 w 71"/>
                <a:gd name="T117" fmla="*/ 4 h 68"/>
                <a:gd name="T118" fmla="*/ 4 w 71"/>
                <a:gd name="T119" fmla="*/ 5 h 68"/>
                <a:gd name="T120" fmla="*/ 3 w 71"/>
                <a:gd name="T121" fmla="*/ 6 h 68"/>
                <a:gd name="T122" fmla="*/ 3 w 71"/>
                <a:gd name="T123" fmla="*/ 7 h 68"/>
                <a:gd name="T124" fmla="*/ 16 w 71"/>
                <a:gd name="T125" fmla="*/ 7 h 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1"/>
                <a:gd name="T190" fmla="*/ 0 h 68"/>
                <a:gd name="T191" fmla="*/ 71 w 71"/>
                <a:gd name="T192" fmla="*/ 68 h 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1" h="68">
                  <a:moveTo>
                    <a:pt x="69" y="46"/>
                  </a:moveTo>
                  <a:lnTo>
                    <a:pt x="69" y="46"/>
                  </a:lnTo>
                  <a:lnTo>
                    <a:pt x="66" y="54"/>
                  </a:lnTo>
                  <a:lnTo>
                    <a:pt x="60" y="62"/>
                  </a:lnTo>
                  <a:lnTo>
                    <a:pt x="55" y="65"/>
                  </a:lnTo>
                  <a:lnTo>
                    <a:pt x="48" y="67"/>
                  </a:lnTo>
                  <a:lnTo>
                    <a:pt x="42" y="68"/>
                  </a:lnTo>
                  <a:lnTo>
                    <a:pt x="36" y="68"/>
                  </a:lnTo>
                  <a:lnTo>
                    <a:pt x="26" y="68"/>
                  </a:lnTo>
                  <a:lnTo>
                    <a:pt x="19" y="65"/>
                  </a:lnTo>
                  <a:lnTo>
                    <a:pt x="13" y="62"/>
                  </a:lnTo>
                  <a:lnTo>
                    <a:pt x="8" y="57"/>
                  </a:lnTo>
                  <a:lnTo>
                    <a:pt x="5" y="52"/>
                  </a:lnTo>
                  <a:lnTo>
                    <a:pt x="2" y="46"/>
                  </a:lnTo>
                  <a:lnTo>
                    <a:pt x="0" y="34"/>
                  </a:lnTo>
                  <a:lnTo>
                    <a:pt x="0" y="28"/>
                  </a:lnTo>
                  <a:lnTo>
                    <a:pt x="2" y="21"/>
                  </a:lnTo>
                  <a:lnTo>
                    <a:pt x="5" y="15"/>
                  </a:lnTo>
                  <a:lnTo>
                    <a:pt x="8" y="10"/>
                  </a:lnTo>
                  <a:lnTo>
                    <a:pt x="13" y="7"/>
                  </a:lnTo>
                  <a:lnTo>
                    <a:pt x="19" y="4"/>
                  </a:lnTo>
                  <a:lnTo>
                    <a:pt x="27" y="0"/>
                  </a:lnTo>
                  <a:lnTo>
                    <a:pt x="36" y="0"/>
                  </a:lnTo>
                  <a:lnTo>
                    <a:pt x="48" y="2"/>
                  </a:lnTo>
                  <a:lnTo>
                    <a:pt x="53" y="4"/>
                  </a:lnTo>
                  <a:lnTo>
                    <a:pt x="60" y="7"/>
                  </a:lnTo>
                  <a:lnTo>
                    <a:pt x="65" y="12"/>
                  </a:lnTo>
                  <a:lnTo>
                    <a:pt x="68" y="18"/>
                  </a:lnTo>
                  <a:lnTo>
                    <a:pt x="71" y="26"/>
                  </a:lnTo>
                  <a:lnTo>
                    <a:pt x="71" y="36"/>
                  </a:lnTo>
                  <a:lnTo>
                    <a:pt x="10" y="36"/>
                  </a:lnTo>
                  <a:lnTo>
                    <a:pt x="11" y="46"/>
                  </a:lnTo>
                  <a:lnTo>
                    <a:pt x="16" y="54"/>
                  </a:lnTo>
                  <a:lnTo>
                    <a:pt x="19" y="57"/>
                  </a:lnTo>
                  <a:lnTo>
                    <a:pt x="24" y="59"/>
                  </a:lnTo>
                  <a:lnTo>
                    <a:pt x="29" y="60"/>
                  </a:lnTo>
                  <a:lnTo>
                    <a:pt x="36" y="60"/>
                  </a:lnTo>
                  <a:lnTo>
                    <a:pt x="45" y="60"/>
                  </a:lnTo>
                  <a:lnTo>
                    <a:pt x="53" y="57"/>
                  </a:lnTo>
                  <a:lnTo>
                    <a:pt x="58" y="52"/>
                  </a:lnTo>
                  <a:lnTo>
                    <a:pt x="61" y="46"/>
                  </a:lnTo>
                  <a:lnTo>
                    <a:pt x="69" y="46"/>
                  </a:lnTo>
                  <a:close/>
                  <a:moveTo>
                    <a:pt x="63" y="29"/>
                  </a:moveTo>
                  <a:lnTo>
                    <a:pt x="63" y="29"/>
                  </a:lnTo>
                  <a:lnTo>
                    <a:pt x="61" y="25"/>
                  </a:lnTo>
                  <a:lnTo>
                    <a:pt x="58" y="20"/>
                  </a:lnTo>
                  <a:lnTo>
                    <a:pt x="57" y="15"/>
                  </a:lnTo>
                  <a:lnTo>
                    <a:pt x="53" y="13"/>
                  </a:lnTo>
                  <a:lnTo>
                    <a:pt x="45" y="8"/>
                  </a:lnTo>
                  <a:lnTo>
                    <a:pt x="36" y="8"/>
                  </a:lnTo>
                  <a:lnTo>
                    <a:pt x="27" y="8"/>
                  </a:lnTo>
                  <a:lnTo>
                    <a:pt x="19" y="13"/>
                  </a:lnTo>
                  <a:lnTo>
                    <a:pt x="16" y="17"/>
                  </a:lnTo>
                  <a:lnTo>
                    <a:pt x="13" y="20"/>
                  </a:lnTo>
                  <a:lnTo>
                    <a:pt x="11" y="25"/>
                  </a:lnTo>
                  <a:lnTo>
                    <a:pt x="10" y="29"/>
                  </a:lnTo>
                  <a:lnTo>
                    <a:pt x="63" y="29"/>
                  </a:lnTo>
                  <a:close/>
                </a:path>
              </a:pathLst>
            </a:custGeom>
            <a:solidFill>
              <a:schemeClr val="bg1"/>
            </a:solidFill>
            <a:ln w="9525">
              <a:noFill/>
              <a:round/>
              <a:headEnd/>
              <a:tailEnd/>
            </a:ln>
          </p:spPr>
          <p:txBody>
            <a:bodyPr/>
            <a:lstStyle/>
            <a:p>
              <a:endParaRPr lang="en-US"/>
            </a:p>
          </p:txBody>
        </p:sp>
        <p:sp>
          <p:nvSpPr>
            <p:cNvPr id="10259" name="Freeform 56"/>
            <p:cNvSpPr>
              <a:spLocks/>
            </p:cNvSpPr>
            <p:nvPr/>
          </p:nvSpPr>
          <p:spPr bwMode="auto">
            <a:xfrm>
              <a:off x="4480" y="4098"/>
              <a:ext cx="20" cy="33"/>
            </a:xfrm>
            <a:custGeom>
              <a:avLst/>
              <a:gdLst>
                <a:gd name="T0" fmla="*/ 0 w 41"/>
                <a:gd name="T1" fmla="*/ 0 h 67"/>
                <a:gd name="T2" fmla="*/ 2 w 41"/>
                <a:gd name="T3" fmla="*/ 0 h 67"/>
                <a:gd name="T4" fmla="*/ 2 w 41"/>
                <a:gd name="T5" fmla="*/ 4 h 67"/>
                <a:gd name="T6" fmla="*/ 2 w 41"/>
                <a:gd name="T7" fmla="*/ 4 h 67"/>
                <a:gd name="T8" fmla="*/ 2 w 41"/>
                <a:gd name="T9" fmla="*/ 4 h 67"/>
                <a:gd name="T10" fmla="*/ 3 w 41"/>
                <a:gd name="T11" fmla="*/ 3 h 67"/>
                <a:gd name="T12" fmla="*/ 4 w 41"/>
                <a:gd name="T13" fmla="*/ 1 h 67"/>
                <a:gd name="T14" fmla="*/ 6 w 41"/>
                <a:gd name="T15" fmla="*/ 0 h 67"/>
                <a:gd name="T16" fmla="*/ 8 w 41"/>
                <a:gd name="T17" fmla="*/ 0 h 67"/>
                <a:gd name="T18" fmla="*/ 8 w 41"/>
                <a:gd name="T19" fmla="*/ 0 h 67"/>
                <a:gd name="T20" fmla="*/ 10 w 41"/>
                <a:gd name="T21" fmla="*/ 0 h 67"/>
                <a:gd name="T22" fmla="*/ 10 w 41"/>
                <a:gd name="T23" fmla="*/ 2 h 67"/>
                <a:gd name="T24" fmla="*/ 10 w 41"/>
                <a:gd name="T25" fmla="*/ 2 h 67"/>
                <a:gd name="T26" fmla="*/ 8 w 41"/>
                <a:gd name="T27" fmla="*/ 2 h 67"/>
                <a:gd name="T28" fmla="*/ 8 w 41"/>
                <a:gd name="T29" fmla="*/ 2 h 67"/>
                <a:gd name="T30" fmla="*/ 6 w 41"/>
                <a:gd name="T31" fmla="*/ 2 h 67"/>
                <a:gd name="T32" fmla="*/ 4 w 41"/>
                <a:gd name="T33" fmla="*/ 3 h 67"/>
                <a:gd name="T34" fmla="*/ 3 w 41"/>
                <a:gd name="T35" fmla="*/ 4 h 67"/>
                <a:gd name="T36" fmla="*/ 3 w 41"/>
                <a:gd name="T37" fmla="*/ 5 h 67"/>
                <a:gd name="T38" fmla="*/ 2 w 41"/>
                <a:gd name="T39" fmla="*/ 7 h 67"/>
                <a:gd name="T40" fmla="*/ 2 w 41"/>
                <a:gd name="T41" fmla="*/ 8 h 67"/>
                <a:gd name="T42" fmla="*/ 2 w 41"/>
                <a:gd name="T43" fmla="*/ 16 h 67"/>
                <a:gd name="T44" fmla="*/ 0 w 41"/>
                <a:gd name="T45" fmla="*/ 16 h 67"/>
                <a:gd name="T46" fmla="*/ 0 w 41"/>
                <a:gd name="T47" fmla="*/ 0 h 6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
                <a:gd name="T73" fmla="*/ 0 h 67"/>
                <a:gd name="T74" fmla="*/ 41 w 41"/>
                <a:gd name="T75" fmla="*/ 67 h 6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 h="67">
                  <a:moveTo>
                    <a:pt x="0" y="2"/>
                  </a:moveTo>
                  <a:lnTo>
                    <a:pt x="10" y="2"/>
                  </a:lnTo>
                  <a:lnTo>
                    <a:pt x="10" y="17"/>
                  </a:lnTo>
                  <a:lnTo>
                    <a:pt x="13" y="12"/>
                  </a:lnTo>
                  <a:lnTo>
                    <a:pt x="18" y="5"/>
                  </a:lnTo>
                  <a:lnTo>
                    <a:pt x="25" y="2"/>
                  </a:lnTo>
                  <a:lnTo>
                    <a:pt x="34" y="0"/>
                  </a:lnTo>
                  <a:lnTo>
                    <a:pt x="41" y="0"/>
                  </a:lnTo>
                  <a:lnTo>
                    <a:pt x="41" y="10"/>
                  </a:lnTo>
                  <a:lnTo>
                    <a:pt x="33" y="8"/>
                  </a:lnTo>
                  <a:lnTo>
                    <a:pt x="25" y="10"/>
                  </a:lnTo>
                  <a:lnTo>
                    <a:pt x="17" y="15"/>
                  </a:lnTo>
                  <a:lnTo>
                    <a:pt x="15" y="18"/>
                  </a:lnTo>
                  <a:lnTo>
                    <a:pt x="12" y="21"/>
                  </a:lnTo>
                  <a:lnTo>
                    <a:pt x="10" y="28"/>
                  </a:lnTo>
                  <a:lnTo>
                    <a:pt x="10" y="34"/>
                  </a:lnTo>
                  <a:lnTo>
                    <a:pt x="10" y="67"/>
                  </a:lnTo>
                  <a:lnTo>
                    <a:pt x="0" y="67"/>
                  </a:lnTo>
                  <a:lnTo>
                    <a:pt x="0" y="2"/>
                  </a:lnTo>
                  <a:close/>
                </a:path>
              </a:pathLst>
            </a:custGeom>
            <a:solidFill>
              <a:schemeClr val="bg1"/>
            </a:solidFill>
            <a:ln w="9525">
              <a:noFill/>
              <a:round/>
              <a:headEnd/>
              <a:tailEnd/>
            </a:ln>
          </p:spPr>
          <p:txBody>
            <a:bodyPr/>
            <a:lstStyle/>
            <a:p>
              <a:endParaRPr lang="en-US"/>
            </a:p>
          </p:txBody>
        </p:sp>
        <p:sp>
          <p:nvSpPr>
            <p:cNvPr id="10260" name="Freeform 57"/>
            <p:cNvSpPr>
              <a:spLocks noEditPoints="1"/>
            </p:cNvSpPr>
            <p:nvPr/>
          </p:nvSpPr>
          <p:spPr bwMode="auto">
            <a:xfrm>
              <a:off x="4503" y="4087"/>
              <a:ext cx="4" cy="44"/>
            </a:xfrm>
            <a:custGeom>
              <a:avLst/>
              <a:gdLst>
                <a:gd name="T0" fmla="*/ 0 w 8"/>
                <a:gd name="T1" fmla="*/ 6 h 89"/>
                <a:gd name="T2" fmla="*/ 2 w 8"/>
                <a:gd name="T3" fmla="*/ 6 h 89"/>
                <a:gd name="T4" fmla="*/ 2 w 8"/>
                <a:gd name="T5" fmla="*/ 22 h 89"/>
                <a:gd name="T6" fmla="*/ 0 w 8"/>
                <a:gd name="T7" fmla="*/ 22 h 89"/>
                <a:gd name="T8" fmla="*/ 0 w 8"/>
                <a:gd name="T9" fmla="*/ 6 h 89"/>
                <a:gd name="T10" fmla="*/ 0 w 8"/>
                <a:gd name="T11" fmla="*/ 0 h 89"/>
                <a:gd name="T12" fmla="*/ 2 w 8"/>
                <a:gd name="T13" fmla="*/ 0 h 89"/>
                <a:gd name="T14" fmla="*/ 2 w 8"/>
                <a:gd name="T15" fmla="*/ 3 h 89"/>
                <a:gd name="T16" fmla="*/ 0 w 8"/>
                <a:gd name="T17" fmla="*/ 3 h 89"/>
                <a:gd name="T18" fmla="*/ 0 w 8"/>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9"/>
                <a:gd name="T32" fmla="*/ 8 w 8"/>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9">
                  <a:moveTo>
                    <a:pt x="0" y="24"/>
                  </a:moveTo>
                  <a:lnTo>
                    <a:pt x="8" y="24"/>
                  </a:lnTo>
                  <a:lnTo>
                    <a:pt x="8" y="89"/>
                  </a:lnTo>
                  <a:lnTo>
                    <a:pt x="0" y="89"/>
                  </a:lnTo>
                  <a:lnTo>
                    <a:pt x="0" y="24"/>
                  </a:lnTo>
                  <a:close/>
                  <a:moveTo>
                    <a:pt x="0" y="0"/>
                  </a:moveTo>
                  <a:lnTo>
                    <a:pt x="8" y="0"/>
                  </a:lnTo>
                  <a:lnTo>
                    <a:pt x="8" y="13"/>
                  </a:lnTo>
                  <a:lnTo>
                    <a:pt x="0" y="13"/>
                  </a:lnTo>
                  <a:lnTo>
                    <a:pt x="0" y="0"/>
                  </a:lnTo>
                  <a:close/>
                </a:path>
              </a:pathLst>
            </a:custGeom>
            <a:solidFill>
              <a:schemeClr val="bg1"/>
            </a:solidFill>
            <a:ln w="9525">
              <a:noFill/>
              <a:round/>
              <a:headEnd/>
              <a:tailEnd/>
            </a:ln>
          </p:spPr>
          <p:txBody>
            <a:bodyPr/>
            <a:lstStyle/>
            <a:p>
              <a:endParaRPr lang="en-US"/>
            </a:p>
          </p:txBody>
        </p:sp>
        <p:sp>
          <p:nvSpPr>
            <p:cNvPr id="10261" name="Freeform 58"/>
            <p:cNvSpPr>
              <a:spLocks/>
            </p:cNvSpPr>
            <p:nvPr/>
          </p:nvSpPr>
          <p:spPr bwMode="auto">
            <a:xfrm>
              <a:off x="4513" y="4098"/>
              <a:ext cx="34" cy="34"/>
            </a:xfrm>
            <a:custGeom>
              <a:avLst/>
              <a:gdLst>
                <a:gd name="T0" fmla="*/ 17 w 67"/>
                <a:gd name="T1" fmla="*/ 11 h 68"/>
                <a:gd name="T2" fmla="*/ 17 w 67"/>
                <a:gd name="T3" fmla="*/ 11 h 68"/>
                <a:gd name="T4" fmla="*/ 17 w 67"/>
                <a:gd name="T5" fmla="*/ 12 h 68"/>
                <a:gd name="T6" fmla="*/ 15 w 67"/>
                <a:gd name="T7" fmla="*/ 14 h 68"/>
                <a:gd name="T8" fmla="*/ 14 w 67"/>
                <a:gd name="T9" fmla="*/ 15 h 68"/>
                <a:gd name="T10" fmla="*/ 13 w 67"/>
                <a:gd name="T11" fmla="*/ 17 h 68"/>
                <a:gd name="T12" fmla="*/ 11 w 67"/>
                <a:gd name="T13" fmla="*/ 17 h 68"/>
                <a:gd name="T14" fmla="*/ 9 w 67"/>
                <a:gd name="T15" fmla="*/ 17 h 68"/>
                <a:gd name="T16" fmla="*/ 9 w 67"/>
                <a:gd name="T17" fmla="*/ 17 h 68"/>
                <a:gd name="T18" fmla="*/ 7 w 67"/>
                <a:gd name="T19" fmla="*/ 17 h 68"/>
                <a:gd name="T20" fmla="*/ 6 w 67"/>
                <a:gd name="T21" fmla="*/ 17 h 68"/>
                <a:gd name="T22" fmla="*/ 4 w 67"/>
                <a:gd name="T23" fmla="*/ 15 h 68"/>
                <a:gd name="T24" fmla="*/ 3 w 67"/>
                <a:gd name="T25" fmla="*/ 14 h 68"/>
                <a:gd name="T26" fmla="*/ 1 w 67"/>
                <a:gd name="T27" fmla="*/ 13 h 68"/>
                <a:gd name="T28" fmla="*/ 1 w 67"/>
                <a:gd name="T29" fmla="*/ 12 h 68"/>
                <a:gd name="T30" fmla="*/ 0 w 67"/>
                <a:gd name="T31" fmla="*/ 10 h 68"/>
                <a:gd name="T32" fmla="*/ 0 w 67"/>
                <a:gd name="T33" fmla="*/ 9 h 68"/>
                <a:gd name="T34" fmla="*/ 0 w 67"/>
                <a:gd name="T35" fmla="*/ 9 h 68"/>
                <a:gd name="T36" fmla="*/ 0 w 67"/>
                <a:gd name="T37" fmla="*/ 7 h 68"/>
                <a:gd name="T38" fmla="*/ 1 w 67"/>
                <a:gd name="T39" fmla="*/ 5 h 68"/>
                <a:gd name="T40" fmla="*/ 1 w 67"/>
                <a:gd name="T41" fmla="*/ 3 h 68"/>
                <a:gd name="T42" fmla="*/ 2 w 67"/>
                <a:gd name="T43" fmla="*/ 2 h 68"/>
                <a:gd name="T44" fmla="*/ 4 w 67"/>
                <a:gd name="T45" fmla="*/ 1 h 68"/>
                <a:gd name="T46" fmla="*/ 5 w 67"/>
                <a:gd name="T47" fmla="*/ 1 h 68"/>
                <a:gd name="T48" fmla="*/ 7 w 67"/>
                <a:gd name="T49" fmla="*/ 0 h 68"/>
                <a:gd name="T50" fmla="*/ 9 w 67"/>
                <a:gd name="T51" fmla="*/ 0 h 68"/>
                <a:gd name="T52" fmla="*/ 9 w 67"/>
                <a:gd name="T53" fmla="*/ 0 h 68"/>
                <a:gd name="T54" fmla="*/ 11 w 67"/>
                <a:gd name="T55" fmla="*/ 0 h 68"/>
                <a:gd name="T56" fmla="*/ 13 w 67"/>
                <a:gd name="T57" fmla="*/ 1 h 68"/>
                <a:gd name="T58" fmla="*/ 14 w 67"/>
                <a:gd name="T59" fmla="*/ 1 h 68"/>
                <a:gd name="T60" fmla="*/ 15 w 67"/>
                <a:gd name="T61" fmla="*/ 2 h 68"/>
                <a:gd name="T62" fmla="*/ 17 w 67"/>
                <a:gd name="T63" fmla="*/ 3 h 68"/>
                <a:gd name="T64" fmla="*/ 17 w 67"/>
                <a:gd name="T65" fmla="*/ 5 h 68"/>
                <a:gd name="T66" fmla="*/ 15 w 67"/>
                <a:gd name="T67" fmla="*/ 5 h 68"/>
                <a:gd name="T68" fmla="*/ 15 w 67"/>
                <a:gd name="T69" fmla="*/ 5 h 68"/>
                <a:gd name="T70" fmla="*/ 14 w 67"/>
                <a:gd name="T71" fmla="*/ 4 h 68"/>
                <a:gd name="T72" fmla="*/ 13 w 67"/>
                <a:gd name="T73" fmla="*/ 3 h 68"/>
                <a:gd name="T74" fmla="*/ 11 w 67"/>
                <a:gd name="T75" fmla="*/ 2 h 68"/>
                <a:gd name="T76" fmla="*/ 9 w 67"/>
                <a:gd name="T77" fmla="*/ 2 h 68"/>
                <a:gd name="T78" fmla="*/ 9 w 67"/>
                <a:gd name="T79" fmla="*/ 2 h 68"/>
                <a:gd name="T80" fmla="*/ 8 w 67"/>
                <a:gd name="T81" fmla="*/ 2 h 68"/>
                <a:gd name="T82" fmla="*/ 6 w 67"/>
                <a:gd name="T83" fmla="*/ 2 h 68"/>
                <a:gd name="T84" fmla="*/ 5 w 67"/>
                <a:gd name="T85" fmla="*/ 3 h 68"/>
                <a:gd name="T86" fmla="*/ 4 w 67"/>
                <a:gd name="T87" fmla="*/ 3 h 68"/>
                <a:gd name="T88" fmla="*/ 4 w 67"/>
                <a:gd name="T89" fmla="*/ 5 h 68"/>
                <a:gd name="T90" fmla="*/ 3 w 67"/>
                <a:gd name="T91" fmla="*/ 6 h 68"/>
                <a:gd name="T92" fmla="*/ 2 w 67"/>
                <a:gd name="T93" fmla="*/ 9 h 68"/>
                <a:gd name="T94" fmla="*/ 2 w 67"/>
                <a:gd name="T95" fmla="*/ 9 h 68"/>
                <a:gd name="T96" fmla="*/ 3 w 67"/>
                <a:gd name="T97" fmla="*/ 10 h 68"/>
                <a:gd name="T98" fmla="*/ 3 w 67"/>
                <a:gd name="T99" fmla="*/ 11 h 68"/>
                <a:gd name="T100" fmla="*/ 4 w 67"/>
                <a:gd name="T101" fmla="*/ 12 h 68"/>
                <a:gd name="T102" fmla="*/ 4 w 67"/>
                <a:gd name="T103" fmla="*/ 13 h 68"/>
                <a:gd name="T104" fmla="*/ 5 w 67"/>
                <a:gd name="T105" fmla="*/ 14 h 68"/>
                <a:gd name="T106" fmla="*/ 6 w 67"/>
                <a:gd name="T107" fmla="*/ 14 h 68"/>
                <a:gd name="T108" fmla="*/ 8 w 67"/>
                <a:gd name="T109" fmla="*/ 15 h 68"/>
                <a:gd name="T110" fmla="*/ 9 w 67"/>
                <a:gd name="T111" fmla="*/ 15 h 68"/>
                <a:gd name="T112" fmla="*/ 9 w 67"/>
                <a:gd name="T113" fmla="*/ 15 h 68"/>
                <a:gd name="T114" fmla="*/ 12 w 67"/>
                <a:gd name="T115" fmla="*/ 15 h 68"/>
                <a:gd name="T116" fmla="*/ 13 w 67"/>
                <a:gd name="T117" fmla="*/ 13 h 68"/>
                <a:gd name="T118" fmla="*/ 14 w 67"/>
                <a:gd name="T119" fmla="*/ 12 h 68"/>
                <a:gd name="T120" fmla="*/ 15 w 67"/>
                <a:gd name="T121" fmla="*/ 11 h 68"/>
                <a:gd name="T122" fmla="*/ 17 w 67"/>
                <a:gd name="T123" fmla="*/ 11 h 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
                <a:gd name="T187" fmla="*/ 0 h 68"/>
                <a:gd name="T188" fmla="*/ 67 w 67"/>
                <a:gd name="T189" fmla="*/ 68 h 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 h="68">
                  <a:moveTo>
                    <a:pt x="67" y="44"/>
                  </a:moveTo>
                  <a:lnTo>
                    <a:pt x="67" y="44"/>
                  </a:lnTo>
                  <a:lnTo>
                    <a:pt x="66" y="50"/>
                  </a:lnTo>
                  <a:lnTo>
                    <a:pt x="59" y="59"/>
                  </a:lnTo>
                  <a:lnTo>
                    <a:pt x="56" y="63"/>
                  </a:lnTo>
                  <a:lnTo>
                    <a:pt x="50" y="67"/>
                  </a:lnTo>
                  <a:lnTo>
                    <a:pt x="43" y="68"/>
                  </a:lnTo>
                  <a:lnTo>
                    <a:pt x="35" y="68"/>
                  </a:lnTo>
                  <a:lnTo>
                    <a:pt x="27" y="68"/>
                  </a:lnTo>
                  <a:lnTo>
                    <a:pt x="21" y="67"/>
                  </a:lnTo>
                  <a:lnTo>
                    <a:pt x="14" y="63"/>
                  </a:lnTo>
                  <a:lnTo>
                    <a:pt x="9" y="59"/>
                  </a:lnTo>
                  <a:lnTo>
                    <a:pt x="4" y="54"/>
                  </a:lnTo>
                  <a:lnTo>
                    <a:pt x="1" y="49"/>
                  </a:lnTo>
                  <a:lnTo>
                    <a:pt x="0" y="42"/>
                  </a:lnTo>
                  <a:lnTo>
                    <a:pt x="0" y="34"/>
                  </a:lnTo>
                  <a:lnTo>
                    <a:pt x="0" y="28"/>
                  </a:lnTo>
                  <a:lnTo>
                    <a:pt x="1" y="21"/>
                  </a:lnTo>
                  <a:lnTo>
                    <a:pt x="4" y="15"/>
                  </a:lnTo>
                  <a:lnTo>
                    <a:pt x="8" y="10"/>
                  </a:lnTo>
                  <a:lnTo>
                    <a:pt x="13" y="5"/>
                  </a:lnTo>
                  <a:lnTo>
                    <a:pt x="19" y="2"/>
                  </a:lnTo>
                  <a:lnTo>
                    <a:pt x="27" y="0"/>
                  </a:lnTo>
                  <a:lnTo>
                    <a:pt x="35" y="0"/>
                  </a:lnTo>
                  <a:lnTo>
                    <a:pt x="43" y="0"/>
                  </a:lnTo>
                  <a:lnTo>
                    <a:pt x="50" y="2"/>
                  </a:lnTo>
                  <a:lnTo>
                    <a:pt x="55" y="5"/>
                  </a:lnTo>
                  <a:lnTo>
                    <a:pt x="59" y="8"/>
                  </a:lnTo>
                  <a:lnTo>
                    <a:pt x="66" y="15"/>
                  </a:lnTo>
                  <a:lnTo>
                    <a:pt x="67" y="23"/>
                  </a:lnTo>
                  <a:lnTo>
                    <a:pt x="58" y="23"/>
                  </a:lnTo>
                  <a:lnTo>
                    <a:pt x="55" y="17"/>
                  </a:lnTo>
                  <a:lnTo>
                    <a:pt x="50" y="12"/>
                  </a:lnTo>
                  <a:lnTo>
                    <a:pt x="43" y="8"/>
                  </a:lnTo>
                  <a:lnTo>
                    <a:pt x="35" y="8"/>
                  </a:lnTo>
                  <a:lnTo>
                    <a:pt x="29" y="8"/>
                  </a:lnTo>
                  <a:lnTo>
                    <a:pt x="24" y="10"/>
                  </a:lnTo>
                  <a:lnTo>
                    <a:pt x="19" y="12"/>
                  </a:lnTo>
                  <a:lnTo>
                    <a:pt x="16" y="15"/>
                  </a:lnTo>
                  <a:lnTo>
                    <a:pt x="13" y="20"/>
                  </a:lnTo>
                  <a:lnTo>
                    <a:pt x="9" y="25"/>
                  </a:lnTo>
                  <a:lnTo>
                    <a:pt x="8" y="34"/>
                  </a:lnTo>
                  <a:lnTo>
                    <a:pt x="9" y="41"/>
                  </a:lnTo>
                  <a:lnTo>
                    <a:pt x="11" y="46"/>
                  </a:lnTo>
                  <a:lnTo>
                    <a:pt x="13" y="50"/>
                  </a:lnTo>
                  <a:lnTo>
                    <a:pt x="16" y="54"/>
                  </a:lnTo>
                  <a:lnTo>
                    <a:pt x="19" y="57"/>
                  </a:lnTo>
                  <a:lnTo>
                    <a:pt x="24" y="59"/>
                  </a:lnTo>
                  <a:lnTo>
                    <a:pt x="29" y="60"/>
                  </a:lnTo>
                  <a:lnTo>
                    <a:pt x="35" y="60"/>
                  </a:lnTo>
                  <a:lnTo>
                    <a:pt x="45" y="60"/>
                  </a:lnTo>
                  <a:lnTo>
                    <a:pt x="51" y="55"/>
                  </a:lnTo>
                  <a:lnTo>
                    <a:pt x="56" y="50"/>
                  </a:lnTo>
                  <a:lnTo>
                    <a:pt x="59" y="44"/>
                  </a:lnTo>
                  <a:lnTo>
                    <a:pt x="67" y="44"/>
                  </a:lnTo>
                  <a:close/>
                </a:path>
              </a:pathLst>
            </a:custGeom>
            <a:solidFill>
              <a:schemeClr val="bg1"/>
            </a:solidFill>
            <a:ln w="9525">
              <a:noFill/>
              <a:round/>
              <a:headEnd/>
              <a:tailEnd/>
            </a:ln>
          </p:spPr>
          <p:txBody>
            <a:bodyPr/>
            <a:lstStyle/>
            <a:p>
              <a:endParaRPr lang="en-US"/>
            </a:p>
          </p:txBody>
        </p:sp>
        <p:sp>
          <p:nvSpPr>
            <p:cNvPr id="10262" name="Freeform 59"/>
            <p:cNvSpPr>
              <a:spLocks noEditPoints="1"/>
            </p:cNvSpPr>
            <p:nvPr/>
          </p:nvSpPr>
          <p:spPr bwMode="auto">
            <a:xfrm>
              <a:off x="4551" y="4098"/>
              <a:ext cx="36" cy="34"/>
            </a:xfrm>
            <a:custGeom>
              <a:avLst/>
              <a:gdLst>
                <a:gd name="T0" fmla="*/ 1 w 72"/>
                <a:gd name="T1" fmla="*/ 5 h 68"/>
                <a:gd name="T2" fmla="*/ 1 w 72"/>
                <a:gd name="T3" fmla="*/ 2 h 68"/>
                <a:gd name="T4" fmla="*/ 3 w 72"/>
                <a:gd name="T5" fmla="*/ 1 h 68"/>
                <a:gd name="T6" fmla="*/ 8 w 72"/>
                <a:gd name="T7" fmla="*/ 0 h 68"/>
                <a:gd name="T8" fmla="*/ 11 w 72"/>
                <a:gd name="T9" fmla="*/ 1 h 68"/>
                <a:gd name="T10" fmla="*/ 14 w 72"/>
                <a:gd name="T11" fmla="*/ 2 h 68"/>
                <a:gd name="T12" fmla="*/ 15 w 72"/>
                <a:gd name="T13" fmla="*/ 5 h 68"/>
                <a:gd name="T14" fmla="*/ 15 w 72"/>
                <a:gd name="T15" fmla="*/ 13 h 68"/>
                <a:gd name="T16" fmla="*/ 16 w 72"/>
                <a:gd name="T17" fmla="*/ 15 h 68"/>
                <a:gd name="T18" fmla="*/ 17 w 72"/>
                <a:gd name="T19" fmla="*/ 15 h 68"/>
                <a:gd name="T20" fmla="*/ 18 w 72"/>
                <a:gd name="T21" fmla="*/ 17 h 68"/>
                <a:gd name="T22" fmla="*/ 16 w 72"/>
                <a:gd name="T23" fmla="*/ 17 h 68"/>
                <a:gd name="T24" fmla="*/ 14 w 72"/>
                <a:gd name="T25" fmla="*/ 17 h 68"/>
                <a:gd name="T26" fmla="*/ 13 w 72"/>
                <a:gd name="T27" fmla="*/ 15 h 68"/>
                <a:gd name="T28" fmla="*/ 13 w 72"/>
                <a:gd name="T29" fmla="*/ 13 h 68"/>
                <a:gd name="T30" fmla="*/ 12 w 72"/>
                <a:gd name="T31" fmla="*/ 15 h 68"/>
                <a:gd name="T32" fmla="*/ 9 w 72"/>
                <a:gd name="T33" fmla="*/ 17 h 68"/>
                <a:gd name="T34" fmla="*/ 6 w 72"/>
                <a:gd name="T35" fmla="*/ 17 h 68"/>
                <a:gd name="T36" fmla="*/ 2 w 72"/>
                <a:gd name="T37" fmla="*/ 17 h 68"/>
                <a:gd name="T38" fmla="*/ 1 w 72"/>
                <a:gd name="T39" fmla="*/ 14 h 68"/>
                <a:gd name="T40" fmla="*/ 0 w 72"/>
                <a:gd name="T41" fmla="*/ 12 h 68"/>
                <a:gd name="T42" fmla="*/ 0 w 72"/>
                <a:gd name="T43" fmla="*/ 11 h 68"/>
                <a:gd name="T44" fmla="*/ 1 w 72"/>
                <a:gd name="T45" fmla="*/ 9 h 68"/>
                <a:gd name="T46" fmla="*/ 5 w 72"/>
                <a:gd name="T47" fmla="*/ 7 h 68"/>
                <a:gd name="T48" fmla="*/ 8 w 72"/>
                <a:gd name="T49" fmla="*/ 7 h 68"/>
                <a:gd name="T50" fmla="*/ 12 w 72"/>
                <a:gd name="T51" fmla="*/ 6 h 68"/>
                <a:gd name="T52" fmla="*/ 13 w 72"/>
                <a:gd name="T53" fmla="*/ 5 h 68"/>
                <a:gd name="T54" fmla="*/ 13 w 72"/>
                <a:gd name="T55" fmla="*/ 3 h 68"/>
                <a:gd name="T56" fmla="*/ 10 w 72"/>
                <a:gd name="T57" fmla="*/ 2 h 68"/>
                <a:gd name="T58" fmla="*/ 8 w 72"/>
                <a:gd name="T59" fmla="*/ 2 h 68"/>
                <a:gd name="T60" fmla="*/ 4 w 72"/>
                <a:gd name="T61" fmla="*/ 3 h 68"/>
                <a:gd name="T62" fmla="*/ 2 w 72"/>
                <a:gd name="T63" fmla="*/ 5 h 68"/>
                <a:gd name="T64" fmla="*/ 13 w 72"/>
                <a:gd name="T65" fmla="*/ 7 h 68"/>
                <a:gd name="T66" fmla="*/ 12 w 72"/>
                <a:gd name="T67" fmla="*/ 9 h 68"/>
                <a:gd name="T68" fmla="*/ 6 w 72"/>
                <a:gd name="T69" fmla="*/ 9 h 68"/>
                <a:gd name="T70" fmla="*/ 5 w 72"/>
                <a:gd name="T71" fmla="*/ 9 h 68"/>
                <a:gd name="T72" fmla="*/ 2 w 72"/>
                <a:gd name="T73" fmla="*/ 11 h 68"/>
                <a:gd name="T74" fmla="*/ 2 w 72"/>
                <a:gd name="T75" fmla="*/ 12 h 68"/>
                <a:gd name="T76" fmla="*/ 3 w 72"/>
                <a:gd name="T77" fmla="*/ 14 h 68"/>
                <a:gd name="T78" fmla="*/ 6 w 72"/>
                <a:gd name="T79" fmla="*/ 15 h 68"/>
                <a:gd name="T80" fmla="*/ 9 w 72"/>
                <a:gd name="T81" fmla="*/ 15 h 68"/>
                <a:gd name="T82" fmla="*/ 12 w 72"/>
                <a:gd name="T83" fmla="*/ 13 h 68"/>
                <a:gd name="T84" fmla="*/ 13 w 72"/>
                <a:gd name="T85" fmla="*/ 11 h 68"/>
                <a:gd name="T86" fmla="*/ 13 w 72"/>
                <a:gd name="T87" fmla="*/ 7 h 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2"/>
                <a:gd name="T133" fmla="*/ 0 h 68"/>
                <a:gd name="T134" fmla="*/ 72 w 72"/>
                <a:gd name="T135" fmla="*/ 68 h 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2" h="68">
                  <a:moveTo>
                    <a:pt x="1" y="21"/>
                  </a:moveTo>
                  <a:lnTo>
                    <a:pt x="1" y="21"/>
                  </a:lnTo>
                  <a:lnTo>
                    <a:pt x="4" y="13"/>
                  </a:lnTo>
                  <a:lnTo>
                    <a:pt x="6" y="8"/>
                  </a:lnTo>
                  <a:lnTo>
                    <a:pt x="9" y="5"/>
                  </a:lnTo>
                  <a:lnTo>
                    <a:pt x="14" y="4"/>
                  </a:lnTo>
                  <a:lnTo>
                    <a:pt x="19" y="2"/>
                  </a:lnTo>
                  <a:lnTo>
                    <a:pt x="32" y="0"/>
                  </a:lnTo>
                  <a:lnTo>
                    <a:pt x="46" y="2"/>
                  </a:lnTo>
                  <a:lnTo>
                    <a:pt x="56" y="5"/>
                  </a:lnTo>
                  <a:lnTo>
                    <a:pt x="58" y="8"/>
                  </a:lnTo>
                  <a:lnTo>
                    <a:pt x="61" y="12"/>
                  </a:lnTo>
                  <a:lnTo>
                    <a:pt x="63" y="20"/>
                  </a:lnTo>
                  <a:lnTo>
                    <a:pt x="63" y="54"/>
                  </a:lnTo>
                  <a:lnTo>
                    <a:pt x="63" y="59"/>
                  </a:lnTo>
                  <a:lnTo>
                    <a:pt x="64" y="60"/>
                  </a:lnTo>
                  <a:lnTo>
                    <a:pt x="67" y="60"/>
                  </a:lnTo>
                  <a:lnTo>
                    <a:pt x="72" y="60"/>
                  </a:lnTo>
                  <a:lnTo>
                    <a:pt x="72" y="67"/>
                  </a:lnTo>
                  <a:lnTo>
                    <a:pt x="64" y="67"/>
                  </a:lnTo>
                  <a:lnTo>
                    <a:pt x="59" y="67"/>
                  </a:lnTo>
                  <a:lnTo>
                    <a:pt x="56" y="63"/>
                  </a:lnTo>
                  <a:lnTo>
                    <a:pt x="55" y="60"/>
                  </a:lnTo>
                  <a:lnTo>
                    <a:pt x="55" y="55"/>
                  </a:lnTo>
                  <a:lnTo>
                    <a:pt x="51" y="60"/>
                  </a:lnTo>
                  <a:lnTo>
                    <a:pt x="46" y="63"/>
                  </a:lnTo>
                  <a:lnTo>
                    <a:pt x="37" y="67"/>
                  </a:lnTo>
                  <a:lnTo>
                    <a:pt x="24" y="68"/>
                  </a:lnTo>
                  <a:lnTo>
                    <a:pt x="16" y="68"/>
                  </a:lnTo>
                  <a:lnTo>
                    <a:pt x="8" y="65"/>
                  </a:lnTo>
                  <a:lnTo>
                    <a:pt x="4" y="62"/>
                  </a:lnTo>
                  <a:lnTo>
                    <a:pt x="1" y="59"/>
                  </a:lnTo>
                  <a:lnTo>
                    <a:pt x="0" y="54"/>
                  </a:lnTo>
                  <a:lnTo>
                    <a:pt x="0" y="49"/>
                  </a:lnTo>
                  <a:lnTo>
                    <a:pt x="0" y="44"/>
                  </a:lnTo>
                  <a:lnTo>
                    <a:pt x="3" y="39"/>
                  </a:lnTo>
                  <a:lnTo>
                    <a:pt x="6" y="36"/>
                  </a:lnTo>
                  <a:lnTo>
                    <a:pt x="9" y="33"/>
                  </a:lnTo>
                  <a:lnTo>
                    <a:pt x="21" y="29"/>
                  </a:lnTo>
                  <a:lnTo>
                    <a:pt x="32" y="29"/>
                  </a:lnTo>
                  <a:lnTo>
                    <a:pt x="43" y="28"/>
                  </a:lnTo>
                  <a:lnTo>
                    <a:pt x="50" y="26"/>
                  </a:lnTo>
                  <a:lnTo>
                    <a:pt x="53" y="25"/>
                  </a:lnTo>
                  <a:lnTo>
                    <a:pt x="53" y="20"/>
                  </a:lnTo>
                  <a:lnTo>
                    <a:pt x="53" y="15"/>
                  </a:lnTo>
                  <a:lnTo>
                    <a:pt x="48" y="10"/>
                  </a:lnTo>
                  <a:lnTo>
                    <a:pt x="42" y="8"/>
                  </a:lnTo>
                  <a:lnTo>
                    <a:pt x="32" y="8"/>
                  </a:lnTo>
                  <a:lnTo>
                    <a:pt x="22" y="8"/>
                  </a:lnTo>
                  <a:lnTo>
                    <a:pt x="16" y="12"/>
                  </a:lnTo>
                  <a:lnTo>
                    <a:pt x="13" y="15"/>
                  </a:lnTo>
                  <a:lnTo>
                    <a:pt x="11" y="21"/>
                  </a:lnTo>
                  <a:lnTo>
                    <a:pt x="1" y="21"/>
                  </a:lnTo>
                  <a:close/>
                  <a:moveTo>
                    <a:pt x="53" y="31"/>
                  </a:moveTo>
                  <a:lnTo>
                    <a:pt x="53" y="31"/>
                  </a:lnTo>
                  <a:lnTo>
                    <a:pt x="50" y="33"/>
                  </a:lnTo>
                  <a:lnTo>
                    <a:pt x="45" y="34"/>
                  </a:lnTo>
                  <a:lnTo>
                    <a:pt x="25" y="36"/>
                  </a:lnTo>
                  <a:lnTo>
                    <a:pt x="17" y="38"/>
                  </a:lnTo>
                  <a:lnTo>
                    <a:pt x="13" y="41"/>
                  </a:lnTo>
                  <a:lnTo>
                    <a:pt x="9" y="44"/>
                  </a:lnTo>
                  <a:lnTo>
                    <a:pt x="8" y="49"/>
                  </a:lnTo>
                  <a:lnTo>
                    <a:pt x="9" y="55"/>
                  </a:lnTo>
                  <a:lnTo>
                    <a:pt x="14" y="59"/>
                  </a:lnTo>
                  <a:lnTo>
                    <a:pt x="19" y="62"/>
                  </a:lnTo>
                  <a:lnTo>
                    <a:pt x="27" y="62"/>
                  </a:lnTo>
                  <a:lnTo>
                    <a:pt x="37" y="60"/>
                  </a:lnTo>
                  <a:lnTo>
                    <a:pt x="45" y="57"/>
                  </a:lnTo>
                  <a:lnTo>
                    <a:pt x="48" y="54"/>
                  </a:lnTo>
                  <a:lnTo>
                    <a:pt x="51" y="50"/>
                  </a:lnTo>
                  <a:lnTo>
                    <a:pt x="53" y="46"/>
                  </a:lnTo>
                  <a:lnTo>
                    <a:pt x="53" y="42"/>
                  </a:lnTo>
                  <a:lnTo>
                    <a:pt x="53" y="31"/>
                  </a:lnTo>
                  <a:close/>
                </a:path>
              </a:pathLst>
            </a:custGeom>
            <a:solidFill>
              <a:schemeClr val="bg1"/>
            </a:solidFill>
            <a:ln w="9525">
              <a:noFill/>
              <a:round/>
              <a:headEnd/>
              <a:tailEnd/>
            </a:ln>
          </p:spPr>
          <p:txBody>
            <a:bodyPr/>
            <a:lstStyle/>
            <a:p>
              <a:endParaRPr lang="en-US"/>
            </a:p>
          </p:txBody>
        </p:sp>
        <p:sp>
          <p:nvSpPr>
            <p:cNvPr id="10263" name="Freeform 60"/>
            <p:cNvSpPr>
              <a:spLocks/>
            </p:cNvSpPr>
            <p:nvPr/>
          </p:nvSpPr>
          <p:spPr bwMode="auto">
            <a:xfrm>
              <a:off x="4590" y="4098"/>
              <a:ext cx="32" cy="33"/>
            </a:xfrm>
            <a:custGeom>
              <a:avLst/>
              <a:gdLst>
                <a:gd name="T0" fmla="*/ 14 w 63"/>
                <a:gd name="T1" fmla="*/ 6 h 67"/>
                <a:gd name="T2" fmla="*/ 14 w 63"/>
                <a:gd name="T3" fmla="*/ 6 h 67"/>
                <a:gd name="T4" fmla="*/ 14 w 63"/>
                <a:gd name="T5" fmla="*/ 4 h 67"/>
                <a:gd name="T6" fmla="*/ 12 w 63"/>
                <a:gd name="T7" fmla="*/ 3 h 67"/>
                <a:gd name="T8" fmla="*/ 11 w 63"/>
                <a:gd name="T9" fmla="*/ 2 h 67"/>
                <a:gd name="T10" fmla="*/ 9 w 63"/>
                <a:gd name="T11" fmla="*/ 2 h 67"/>
                <a:gd name="T12" fmla="*/ 9 w 63"/>
                <a:gd name="T13" fmla="*/ 2 h 67"/>
                <a:gd name="T14" fmla="*/ 6 w 63"/>
                <a:gd name="T15" fmla="*/ 2 h 67"/>
                <a:gd name="T16" fmla="*/ 5 w 63"/>
                <a:gd name="T17" fmla="*/ 3 h 67"/>
                <a:gd name="T18" fmla="*/ 4 w 63"/>
                <a:gd name="T19" fmla="*/ 3 h 67"/>
                <a:gd name="T20" fmla="*/ 3 w 63"/>
                <a:gd name="T21" fmla="*/ 4 h 67"/>
                <a:gd name="T22" fmla="*/ 3 w 63"/>
                <a:gd name="T23" fmla="*/ 5 h 67"/>
                <a:gd name="T24" fmla="*/ 2 w 63"/>
                <a:gd name="T25" fmla="*/ 7 h 67"/>
                <a:gd name="T26" fmla="*/ 2 w 63"/>
                <a:gd name="T27" fmla="*/ 16 h 67"/>
                <a:gd name="T28" fmla="*/ 0 w 63"/>
                <a:gd name="T29" fmla="*/ 16 h 67"/>
                <a:gd name="T30" fmla="*/ 0 w 63"/>
                <a:gd name="T31" fmla="*/ 0 h 67"/>
                <a:gd name="T32" fmla="*/ 2 w 63"/>
                <a:gd name="T33" fmla="*/ 0 h 67"/>
                <a:gd name="T34" fmla="*/ 2 w 63"/>
                <a:gd name="T35" fmla="*/ 3 h 67"/>
                <a:gd name="T36" fmla="*/ 2 w 63"/>
                <a:gd name="T37" fmla="*/ 3 h 67"/>
                <a:gd name="T38" fmla="*/ 2 w 63"/>
                <a:gd name="T39" fmla="*/ 3 h 67"/>
                <a:gd name="T40" fmla="*/ 4 w 63"/>
                <a:gd name="T41" fmla="*/ 2 h 67"/>
                <a:gd name="T42" fmla="*/ 5 w 63"/>
                <a:gd name="T43" fmla="*/ 1 h 67"/>
                <a:gd name="T44" fmla="*/ 7 w 63"/>
                <a:gd name="T45" fmla="*/ 0 h 67"/>
                <a:gd name="T46" fmla="*/ 9 w 63"/>
                <a:gd name="T47" fmla="*/ 0 h 67"/>
                <a:gd name="T48" fmla="*/ 9 w 63"/>
                <a:gd name="T49" fmla="*/ 0 h 67"/>
                <a:gd name="T50" fmla="*/ 11 w 63"/>
                <a:gd name="T51" fmla="*/ 0 h 67"/>
                <a:gd name="T52" fmla="*/ 12 w 63"/>
                <a:gd name="T53" fmla="*/ 0 h 67"/>
                <a:gd name="T54" fmla="*/ 14 w 63"/>
                <a:gd name="T55" fmla="*/ 1 h 67"/>
                <a:gd name="T56" fmla="*/ 15 w 63"/>
                <a:gd name="T57" fmla="*/ 1 h 67"/>
                <a:gd name="T58" fmla="*/ 15 w 63"/>
                <a:gd name="T59" fmla="*/ 3 h 67"/>
                <a:gd name="T60" fmla="*/ 16 w 63"/>
                <a:gd name="T61" fmla="*/ 4 h 67"/>
                <a:gd name="T62" fmla="*/ 16 w 63"/>
                <a:gd name="T63" fmla="*/ 6 h 67"/>
                <a:gd name="T64" fmla="*/ 16 w 63"/>
                <a:gd name="T65" fmla="*/ 16 h 67"/>
                <a:gd name="T66" fmla="*/ 14 w 63"/>
                <a:gd name="T67" fmla="*/ 16 h 67"/>
                <a:gd name="T68" fmla="*/ 14 w 63"/>
                <a:gd name="T69" fmla="*/ 6 h 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7"/>
                <a:gd name="T107" fmla="*/ 63 w 63"/>
                <a:gd name="T108" fmla="*/ 67 h 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7">
                  <a:moveTo>
                    <a:pt x="55" y="25"/>
                  </a:moveTo>
                  <a:lnTo>
                    <a:pt x="55" y="25"/>
                  </a:lnTo>
                  <a:lnTo>
                    <a:pt x="53" y="17"/>
                  </a:lnTo>
                  <a:lnTo>
                    <a:pt x="48" y="12"/>
                  </a:lnTo>
                  <a:lnTo>
                    <a:pt x="42" y="8"/>
                  </a:lnTo>
                  <a:lnTo>
                    <a:pt x="35" y="8"/>
                  </a:lnTo>
                  <a:lnTo>
                    <a:pt x="22" y="10"/>
                  </a:lnTo>
                  <a:lnTo>
                    <a:pt x="18" y="12"/>
                  </a:lnTo>
                  <a:lnTo>
                    <a:pt x="14" y="15"/>
                  </a:lnTo>
                  <a:lnTo>
                    <a:pt x="11" y="18"/>
                  </a:lnTo>
                  <a:lnTo>
                    <a:pt x="9" y="21"/>
                  </a:lnTo>
                  <a:lnTo>
                    <a:pt x="8" y="31"/>
                  </a:lnTo>
                  <a:lnTo>
                    <a:pt x="8" y="67"/>
                  </a:lnTo>
                  <a:lnTo>
                    <a:pt x="0" y="67"/>
                  </a:lnTo>
                  <a:lnTo>
                    <a:pt x="0" y="2"/>
                  </a:lnTo>
                  <a:lnTo>
                    <a:pt x="8" y="2"/>
                  </a:lnTo>
                  <a:lnTo>
                    <a:pt x="8" y="15"/>
                  </a:lnTo>
                  <a:lnTo>
                    <a:pt x="13" y="10"/>
                  </a:lnTo>
                  <a:lnTo>
                    <a:pt x="18" y="5"/>
                  </a:lnTo>
                  <a:lnTo>
                    <a:pt x="26" y="2"/>
                  </a:lnTo>
                  <a:lnTo>
                    <a:pt x="35" y="0"/>
                  </a:lnTo>
                  <a:lnTo>
                    <a:pt x="43" y="0"/>
                  </a:lnTo>
                  <a:lnTo>
                    <a:pt x="48" y="2"/>
                  </a:lnTo>
                  <a:lnTo>
                    <a:pt x="53" y="5"/>
                  </a:lnTo>
                  <a:lnTo>
                    <a:pt x="58" y="7"/>
                  </a:lnTo>
                  <a:lnTo>
                    <a:pt x="60" y="12"/>
                  </a:lnTo>
                  <a:lnTo>
                    <a:pt x="61" y="17"/>
                  </a:lnTo>
                  <a:lnTo>
                    <a:pt x="63" y="26"/>
                  </a:lnTo>
                  <a:lnTo>
                    <a:pt x="63" y="67"/>
                  </a:lnTo>
                  <a:lnTo>
                    <a:pt x="55" y="67"/>
                  </a:lnTo>
                  <a:lnTo>
                    <a:pt x="55" y="25"/>
                  </a:lnTo>
                  <a:close/>
                </a:path>
              </a:pathLst>
            </a:custGeom>
            <a:solidFill>
              <a:schemeClr val="bg1"/>
            </a:solidFill>
            <a:ln w="9525">
              <a:noFill/>
              <a:round/>
              <a:headEnd/>
              <a:tailEnd/>
            </a:ln>
          </p:spPr>
          <p:txBody>
            <a:bodyPr/>
            <a:lstStyle/>
            <a:p>
              <a:endParaRPr lang="en-US"/>
            </a:p>
          </p:txBody>
        </p:sp>
        <p:sp>
          <p:nvSpPr>
            <p:cNvPr id="10264" name="Freeform 61"/>
            <p:cNvSpPr>
              <a:spLocks/>
            </p:cNvSpPr>
            <p:nvPr/>
          </p:nvSpPr>
          <p:spPr bwMode="auto">
            <a:xfrm>
              <a:off x="4645" y="4086"/>
              <a:ext cx="52" cy="47"/>
            </a:xfrm>
            <a:custGeom>
              <a:avLst/>
              <a:gdLst>
                <a:gd name="T0" fmla="*/ 19 w 105"/>
                <a:gd name="T1" fmla="*/ 9 h 94"/>
                <a:gd name="T2" fmla="*/ 17 w 105"/>
                <a:gd name="T3" fmla="*/ 6 h 94"/>
                <a:gd name="T4" fmla="*/ 13 w 105"/>
                <a:gd name="T5" fmla="*/ 4 h 94"/>
                <a:gd name="T6" fmla="*/ 11 w 105"/>
                <a:gd name="T7" fmla="*/ 5 h 94"/>
                <a:gd name="T8" fmla="*/ 9 w 105"/>
                <a:gd name="T9" fmla="*/ 6 h 94"/>
                <a:gd name="T10" fmla="*/ 7 w 105"/>
                <a:gd name="T11" fmla="*/ 7 h 94"/>
                <a:gd name="T12" fmla="*/ 6 w 105"/>
                <a:gd name="T13" fmla="*/ 12 h 94"/>
                <a:gd name="T14" fmla="*/ 6 w 105"/>
                <a:gd name="T15" fmla="*/ 14 h 94"/>
                <a:gd name="T16" fmla="*/ 8 w 105"/>
                <a:gd name="T17" fmla="*/ 17 h 94"/>
                <a:gd name="T18" fmla="*/ 10 w 105"/>
                <a:gd name="T19" fmla="*/ 19 h 94"/>
                <a:gd name="T20" fmla="*/ 13 w 105"/>
                <a:gd name="T21" fmla="*/ 19 h 94"/>
                <a:gd name="T22" fmla="*/ 15 w 105"/>
                <a:gd name="T23" fmla="*/ 19 h 94"/>
                <a:gd name="T24" fmla="*/ 19 w 105"/>
                <a:gd name="T25" fmla="*/ 17 h 94"/>
                <a:gd name="T26" fmla="*/ 19 w 105"/>
                <a:gd name="T27" fmla="*/ 14 h 94"/>
                <a:gd name="T28" fmla="*/ 26 w 105"/>
                <a:gd name="T29" fmla="*/ 14 h 94"/>
                <a:gd name="T30" fmla="*/ 25 w 105"/>
                <a:gd name="T31" fmla="*/ 19 h 94"/>
                <a:gd name="T32" fmla="*/ 22 w 105"/>
                <a:gd name="T33" fmla="*/ 21 h 94"/>
                <a:gd name="T34" fmla="*/ 18 w 105"/>
                <a:gd name="T35" fmla="*/ 23 h 94"/>
                <a:gd name="T36" fmla="*/ 13 w 105"/>
                <a:gd name="T37" fmla="*/ 24 h 94"/>
                <a:gd name="T38" fmla="*/ 10 w 105"/>
                <a:gd name="T39" fmla="*/ 23 h 94"/>
                <a:gd name="T40" fmla="*/ 5 w 105"/>
                <a:gd name="T41" fmla="*/ 22 h 94"/>
                <a:gd name="T42" fmla="*/ 2 w 105"/>
                <a:gd name="T43" fmla="*/ 19 h 94"/>
                <a:gd name="T44" fmla="*/ 0 w 105"/>
                <a:gd name="T45" fmla="*/ 14 h 94"/>
                <a:gd name="T46" fmla="*/ 0 w 105"/>
                <a:gd name="T47" fmla="*/ 12 h 94"/>
                <a:gd name="T48" fmla="*/ 1 w 105"/>
                <a:gd name="T49" fmla="*/ 6 h 94"/>
                <a:gd name="T50" fmla="*/ 3 w 105"/>
                <a:gd name="T51" fmla="*/ 3 h 94"/>
                <a:gd name="T52" fmla="*/ 7 w 105"/>
                <a:gd name="T53" fmla="*/ 1 h 94"/>
                <a:gd name="T54" fmla="*/ 13 w 105"/>
                <a:gd name="T55" fmla="*/ 0 h 94"/>
                <a:gd name="T56" fmla="*/ 17 w 105"/>
                <a:gd name="T57" fmla="*/ 0 h 94"/>
                <a:gd name="T58" fmla="*/ 21 w 105"/>
                <a:gd name="T59" fmla="*/ 1 h 94"/>
                <a:gd name="T60" fmla="*/ 24 w 105"/>
                <a:gd name="T61" fmla="*/ 4 h 94"/>
                <a:gd name="T62" fmla="*/ 26 w 105"/>
                <a:gd name="T63" fmla="*/ 9 h 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
                <a:gd name="T97" fmla="*/ 0 h 94"/>
                <a:gd name="T98" fmla="*/ 105 w 105"/>
                <a:gd name="T99" fmla="*/ 94 h 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 h="94">
                  <a:moveTo>
                    <a:pt x="79" y="36"/>
                  </a:moveTo>
                  <a:lnTo>
                    <a:pt x="79" y="36"/>
                  </a:lnTo>
                  <a:lnTo>
                    <a:pt x="76" y="28"/>
                  </a:lnTo>
                  <a:lnTo>
                    <a:pt x="71" y="21"/>
                  </a:lnTo>
                  <a:lnTo>
                    <a:pt x="63" y="18"/>
                  </a:lnTo>
                  <a:lnTo>
                    <a:pt x="53" y="16"/>
                  </a:lnTo>
                  <a:lnTo>
                    <a:pt x="47" y="18"/>
                  </a:lnTo>
                  <a:lnTo>
                    <a:pt x="40" y="20"/>
                  </a:lnTo>
                  <a:lnTo>
                    <a:pt x="36" y="23"/>
                  </a:lnTo>
                  <a:lnTo>
                    <a:pt x="32" y="28"/>
                  </a:lnTo>
                  <a:lnTo>
                    <a:pt x="29" y="31"/>
                  </a:lnTo>
                  <a:lnTo>
                    <a:pt x="27" y="37"/>
                  </a:lnTo>
                  <a:lnTo>
                    <a:pt x="26" y="47"/>
                  </a:lnTo>
                  <a:lnTo>
                    <a:pt x="27" y="57"/>
                  </a:lnTo>
                  <a:lnTo>
                    <a:pt x="29" y="62"/>
                  </a:lnTo>
                  <a:lnTo>
                    <a:pt x="32" y="66"/>
                  </a:lnTo>
                  <a:lnTo>
                    <a:pt x="36" y="70"/>
                  </a:lnTo>
                  <a:lnTo>
                    <a:pt x="40" y="73"/>
                  </a:lnTo>
                  <a:lnTo>
                    <a:pt x="47" y="76"/>
                  </a:lnTo>
                  <a:lnTo>
                    <a:pt x="53" y="76"/>
                  </a:lnTo>
                  <a:lnTo>
                    <a:pt x="63" y="74"/>
                  </a:lnTo>
                  <a:lnTo>
                    <a:pt x="69" y="71"/>
                  </a:lnTo>
                  <a:lnTo>
                    <a:pt x="76" y="65"/>
                  </a:lnTo>
                  <a:lnTo>
                    <a:pt x="78" y="62"/>
                  </a:lnTo>
                  <a:lnTo>
                    <a:pt x="79" y="57"/>
                  </a:lnTo>
                  <a:lnTo>
                    <a:pt x="105" y="57"/>
                  </a:lnTo>
                  <a:lnTo>
                    <a:pt x="103" y="65"/>
                  </a:lnTo>
                  <a:lnTo>
                    <a:pt x="100" y="73"/>
                  </a:lnTo>
                  <a:lnTo>
                    <a:pt x="95" y="79"/>
                  </a:lnTo>
                  <a:lnTo>
                    <a:pt x="89" y="84"/>
                  </a:lnTo>
                  <a:lnTo>
                    <a:pt x="81" y="89"/>
                  </a:lnTo>
                  <a:lnTo>
                    <a:pt x="73" y="91"/>
                  </a:lnTo>
                  <a:lnTo>
                    <a:pt x="63" y="92"/>
                  </a:lnTo>
                  <a:lnTo>
                    <a:pt x="53" y="94"/>
                  </a:lnTo>
                  <a:lnTo>
                    <a:pt x="42" y="92"/>
                  </a:lnTo>
                  <a:lnTo>
                    <a:pt x="31" y="91"/>
                  </a:lnTo>
                  <a:lnTo>
                    <a:pt x="23" y="87"/>
                  </a:lnTo>
                  <a:lnTo>
                    <a:pt x="15" y="83"/>
                  </a:lnTo>
                  <a:lnTo>
                    <a:pt x="8" y="76"/>
                  </a:lnTo>
                  <a:lnTo>
                    <a:pt x="5" y="68"/>
                  </a:lnTo>
                  <a:lnTo>
                    <a:pt x="2" y="58"/>
                  </a:lnTo>
                  <a:lnTo>
                    <a:pt x="0" y="47"/>
                  </a:lnTo>
                  <a:lnTo>
                    <a:pt x="2" y="34"/>
                  </a:lnTo>
                  <a:lnTo>
                    <a:pt x="5" y="24"/>
                  </a:lnTo>
                  <a:lnTo>
                    <a:pt x="8" y="16"/>
                  </a:lnTo>
                  <a:lnTo>
                    <a:pt x="15" y="10"/>
                  </a:lnTo>
                  <a:lnTo>
                    <a:pt x="23" y="5"/>
                  </a:lnTo>
                  <a:lnTo>
                    <a:pt x="31" y="2"/>
                  </a:lnTo>
                  <a:lnTo>
                    <a:pt x="42" y="0"/>
                  </a:lnTo>
                  <a:lnTo>
                    <a:pt x="53" y="0"/>
                  </a:lnTo>
                  <a:lnTo>
                    <a:pt x="69" y="0"/>
                  </a:lnTo>
                  <a:lnTo>
                    <a:pt x="78" y="3"/>
                  </a:lnTo>
                  <a:lnTo>
                    <a:pt x="86" y="7"/>
                  </a:lnTo>
                  <a:lnTo>
                    <a:pt x="92" y="12"/>
                  </a:lnTo>
                  <a:lnTo>
                    <a:pt x="99" y="16"/>
                  </a:lnTo>
                  <a:lnTo>
                    <a:pt x="103" y="24"/>
                  </a:lnTo>
                  <a:lnTo>
                    <a:pt x="105" y="36"/>
                  </a:lnTo>
                  <a:lnTo>
                    <a:pt x="79" y="36"/>
                  </a:lnTo>
                  <a:close/>
                </a:path>
              </a:pathLst>
            </a:custGeom>
            <a:solidFill>
              <a:schemeClr val="bg1"/>
            </a:solidFill>
            <a:ln w="9525">
              <a:noFill/>
              <a:round/>
              <a:headEnd/>
              <a:tailEnd/>
            </a:ln>
          </p:spPr>
          <p:txBody>
            <a:bodyPr/>
            <a:lstStyle/>
            <a:p>
              <a:endParaRPr lang="en-US"/>
            </a:p>
          </p:txBody>
        </p:sp>
        <p:sp>
          <p:nvSpPr>
            <p:cNvPr id="10265" name="Freeform 62"/>
            <p:cNvSpPr>
              <a:spLocks noEditPoints="1"/>
            </p:cNvSpPr>
            <p:nvPr/>
          </p:nvSpPr>
          <p:spPr bwMode="auto">
            <a:xfrm>
              <a:off x="4701" y="4097"/>
              <a:ext cx="44" cy="36"/>
            </a:xfrm>
            <a:custGeom>
              <a:avLst/>
              <a:gdLst>
                <a:gd name="T0" fmla="*/ 11 w 87"/>
                <a:gd name="T1" fmla="*/ 0 h 73"/>
                <a:gd name="T2" fmla="*/ 11 w 87"/>
                <a:gd name="T3" fmla="*/ 0 h 73"/>
                <a:gd name="T4" fmla="*/ 14 w 87"/>
                <a:gd name="T5" fmla="*/ 0 h 73"/>
                <a:gd name="T6" fmla="*/ 16 w 87"/>
                <a:gd name="T7" fmla="*/ 0 h 73"/>
                <a:gd name="T8" fmla="*/ 18 w 87"/>
                <a:gd name="T9" fmla="*/ 1 h 73"/>
                <a:gd name="T10" fmla="*/ 19 w 87"/>
                <a:gd name="T11" fmla="*/ 2 h 73"/>
                <a:gd name="T12" fmla="*/ 21 w 87"/>
                <a:gd name="T13" fmla="*/ 3 h 73"/>
                <a:gd name="T14" fmla="*/ 21 w 87"/>
                <a:gd name="T15" fmla="*/ 5 h 73"/>
                <a:gd name="T16" fmla="*/ 22 w 87"/>
                <a:gd name="T17" fmla="*/ 7 h 73"/>
                <a:gd name="T18" fmla="*/ 22 w 87"/>
                <a:gd name="T19" fmla="*/ 9 h 73"/>
                <a:gd name="T20" fmla="*/ 22 w 87"/>
                <a:gd name="T21" fmla="*/ 9 h 73"/>
                <a:gd name="T22" fmla="*/ 22 w 87"/>
                <a:gd name="T23" fmla="*/ 11 h 73"/>
                <a:gd name="T24" fmla="*/ 21 w 87"/>
                <a:gd name="T25" fmla="*/ 13 h 73"/>
                <a:gd name="T26" fmla="*/ 21 w 87"/>
                <a:gd name="T27" fmla="*/ 14 h 73"/>
                <a:gd name="T28" fmla="*/ 19 w 87"/>
                <a:gd name="T29" fmla="*/ 15 h 73"/>
                <a:gd name="T30" fmla="*/ 18 w 87"/>
                <a:gd name="T31" fmla="*/ 17 h 73"/>
                <a:gd name="T32" fmla="*/ 16 w 87"/>
                <a:gd name="T33" fmla="*/ 17 h 73"/>
                <a:gd name="T34" fmla="*/ 14 w 87"/>
                <a:gd name="T35" fmla="*/ 17 h 73"/>
                <a:gd name="T36" fmla="*/ 11 w 87"/>
                <a:gd name="T37" fmla="*/ 18 h 73"/>
                <a:gd name="T38" fmla="*/ 11 w 87"/>
                <a:gd name="T39" fmla="*/ 18 h 73"/>
                <a:gd name="T40" fmla="*/ 9 w 87"/>
                <a:gd name="T41" fmla="*/ 17 h 73"/>
                <a:gd name="T42" fmla="*/ 7 w 87"/>
                <a:gd name="T43" fmla="*/ 17 h 73"/>
                <a:gd name="T44" fmla="*/ 5 w 87"/>
                <a:gd name="T45" fmla="*/ 17 h 73"/>
                <a:gd name="T46" fmla="*/ 3 w 87"/>
                <a:gd name="T47" fmla="*/ 15 h 73"/>
                <a:gd name="T48" fmla="*/ 2 w 87"/>
                <a:gd name="T49" fmla="*/ 14 h 73"/>
                <a:gd name="T50" fmla="*/ 1 w 87"/>
                <a:gd name="T51" fmla="*/ 13 h 73"/>
                <a:gd name="T52" fmla="*/ 0 w 87"/>
                <a:gd name="T53" fmla="*/ 11 h 73"/>
                <a:gd name="T54" fmla="*/ 0 w 87"/>
                <a:gd name="T55" fmla="*/ 9 h 73"/>
                <a:gd name="T56" fmla="*/ 0 w 87"/>
                <a:gd name="T57" fmla="*/ 9 h 73"/>
                <a:gd name="T58" fmla="*/ 0 w 87"/>
                <a:gd name="T59" fmla="*/ 7 h 73"/>
                <a:gd name="T60" fmla="*/ 1 w 87"/>
                <a:gd name="T61" fmla="*/ 5 h 73"/>
                <a:gd name="T62" fmla="*/ 2 w 87"/>
                <a:gd name="T63" fmla="*/ 3 h 73"/>
                <a:gd name="T64" fmla="*/ 3 w 87"/>
                <a:gd name="T65" fmla="*/ 2 h 73"/>
                <a:gd name="T66" fmla="*/ 5 w 87"/>
                <a:gd name="T67" fmla="*/ 1 h 73"/>
                <a:gd name="T68" fmla="*/ 7 w 87"/>
                <a:gd name="T69" fmla="*/ 0 h 73"/>
                <a:gd name="T70" fmla="*/ 9 w 87"/>
                <a:gd name="T71" fmla="*/ 0 h 73"/>
                <a:gd name="T72" fmla="*/ 11 w 87"/>
                <a:gd name="T73" fmla="*/ 0 h 73"/>
                <a:gd name="T74" fmla="*/ 11 w 87"/>
                <a:gd name="T75" fmla="*/ 0 h 73"/>
                <a:gd name="T76" fmla="*/ 11 w 87"/>
                <a:gd name="T77" fmla="*/ 14 h 73"/>
                <a:gd name="T78" fmla="*/ 11 w 87"/>
                <a:gd name="T79" fmla="*/ 14 h 73"/>
                <a:gd name="T80" fmla="*/ 14 w 87"/>
                <a:gd name="T81" fmla="*/ 13 h 73"/>
                <a:gd name="T82" fmla="*/ 15 w 87"/>
                <a:gd name="T83" fmla="*/ 13 h 73"/>
                <a:gd name="T84" fmla="*/ 16 w 87"/>
                <a:gd name="T85" fmla="*/ 11 h 73"/>
                <a:gd name="T86" fmla="*/ 17 w 87"/>
                <a:gd name="T87" fmla="*/ 9 h 73"/>
                <a:gd name="T88" fmla="*/ 17 w 87"/>
                <a:gd name="T89" fmla="*/ 9 h 73"/>
                <a:gd name="T90" fmla="*/ 16 w 87"/>
                <a:gd name="T91" fmla="*/ 7 h 73"/>
                <a:gd name="T92" fmla="*/ 15 w 87"/>
                <a:gd name="T93" fmla="*/ 5 h 73"/>
                <a:gd name="T94" fmla="*/ 14 w 87"/>
                <a:gd name="T95" fmla="*/ 4 h 73"/>
                <a:gd name="T96" fmla="*/ 11 w 87"/>
                <a:gd name="T97" fmla="*/ 4 h 73"/>
                <a:gd name="T98" fmla="*/ 11 w 87"/>
                <a:gd name="T99" fmla="*/ 4 h 73"/>
                <a:gd name="T100" fmla="*/ 9 w 87"/>
                <a:gd name="T101" fmla="*/ 4 h 73"/>
                <a:gd name="T102" fmla="*/ 7 w 87"/>
                <a:gd name="T103" fmla="*/ 5 h 73"/>
                <a:gd name="T104" fmla="*/ 6 w 87"/>
                <a:gd name="T105" fmla="*/ 7 h 73"/>
                <a:gd name="T106" fmla="*/ 6 w 87"/>
                <a:gd name="T107" fmla="*/ 9 h 73"/>
                <a:gd name="T108" fmla="*/ 6 w 87"/>
                <a:gd name="T109" fmla="*/ 9 h 73"/>
                <a:gd name="T110" fmla="*/ 6 w 87"/>
                <a:gd name="T111" fmla="*/ 11 h 73"/>
                <a:gd name="T112" fmla="*/ 7 w 87"/>
                <a:gd name="T113" fmla="*/ 13 h 73"/>
                <a:gd name="T114" fmla="*/ 9 w 87"/>
                <a:gd name="T115" fmla="*/ 13 h 73"/>
                <a:gd name="T116" fmla="*/ 11 w 87"/>
                <a:gd name="T117" fmla="*/ 14 h 73"/>
                <a:gd name="T118" fmla="*/ 11 w 87"/>
                <a:gd name="T119" fmla="*/ 14 h 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
                <a:gd name="T181" fmla="*/ 0 h 73"/>
                <a:gd name="T182" fmla="*/ 87 w 87"/>
                <a:gd name="T183" fmla="*/ 73 h 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 h="73">
                  <a:moveTo>
                    <a:pt x="44" y="0"/>
                  </a:moveTo>
                  <a:lnTo>
                    <a:pt x="44" y="0"/>
                  </a:lnTo>
                  <a:lnTo>
                    <a:pt x="53" y="2"/>
                  </a:lnTo>
                  <a:lnTo>
                    <a:pt x="62" y="3"/>
                  </a:lnTo>
                  <a:lnTo>
                    <a:pt x="70" y="5"/>
                  </a:lnTo>
                  <a:lnTo>
                    <a:pt x="76" y="10"/>
                  </a:lnTo>
                  <a:lnTo>
                    <a:pt x="81" y="15"/>
                  </a:lnTo>
                  <a:lnTo>
                    <a:pt x="84" y="20"/>
                  </a:lnTo>
                  <a:lnTo>
                    <a:pt x="87" y="28"/>
                  </a:lnTo>
                  <a:lnTo>
                    <a:pt x="87" y="36"/>
                  </a:lnTo>
                  <a:lnTo>
                    <a:pt x="87" y="45"/>
                  </a:lnTo>
                  <a:lnTo>
                    <a:pt x="84" y="52"/>
                  </a:lnTo>
                  <a:lnTo>
                    <a:pt x="81" y="58"/>
                  </a:lnTo>
                  <a:lnTo>
                    <a:pt x="76" y="63"/>
                  </a:lnTo>
                  <a:lnTo>
                    <a:pt x="70" y="68"/>
                  </a:lnTo>
                  <a:lnTo>
                    <a:pt x="62" y="70"/>
                  </a:lnTo>
                  <a:lnTo>
                    <a:pt x="53" y="71"/>
                  </a:lnTo>
                  <a:lnTo>
                    <a:pt x="44" y="73"/>
                  </a:lnTo>
                  <a:lnTo>
                    <a:pt x="34" y="71"/>
                  </a:lnTo>
                  <a:lnTo>
                    <a:pt x="26" y="70"/>
                  </a:lnTo>
                  <a:lnTo>
                    <a:pt x="18" y="68"/>
                  </a:lnTo>
                  <a:lnTo>
                    <a:pt x="11" y="63"/>
                  </a:lnTo>
                  <a:lnTo>
                    <a:pt x="7" y="58"/>
                  </a:lnTo>
                  <a:lnTo>
                    <a:pt x="3" y="52"/>
                  </a:lnTo>
                  <a:lnTo>
                    <a:pt x="0" y="45"/>
                  </a:lnTo>
                  <a:lnTo>
                    <a:pt x="0" y="36"/>
                  </a:lnTo>
                  <a:lnTo>
                    <a:pt x="0" y="28"/>
                  </a:lnTo>
                  <a:lnTo>
                    <a:pt x="3" y="20"/>
                  </a:lnTo>
                  <a:lnTo>
                    <a:pt x="7" y="15"/>
                  </a:lnTo>
                  <a:lnTo>
                    <a:pt x="11" y="10"/>
                  </a:lnTo>
                  <a:lnTo>
                    <a:pt x="18" y="5"/>
                  </a:lnTo>
                  <a:lnTo>
                    <a:pt x="26" y="3"/>
                  </a:lnTo>
                  <a:lnTo>
                    <a:pt x="34" y="2"/>
                  </a:lnTo>
                  <a:lnTo>
                    <a:pt x="44" y="0"/>
                  </a:lnTo>
                  <a:close/>
                  <a:moveTo>
                    <a:pt x="44" y="57"/>
                  </a:moveTo>
                  <a:lnTo>
                    <a:pt x="44" y="57"/>
                  </a:lnTo>
                  <a:lnTo>
                    <a:pt x="53" y="55"/>
                  </a:lnTo>
                  <a:lnTo>
                    <a:pt x="60" y="52"/>
                  </a:lnTo>
                  <a:lnTo>
                    <a:pt x="63" y="45"/>
                  </a:lnTo>
                  <a:lnTo>
                    <a:pt x="65" y="36"/>
                  </a:lnTo>
                  <a:lnTo>
                    <a:pt x="63" y="28"/>
                  </a:lnTo>
                  <a:lnTo>
                    <a:pt x="60" y="21"/>
                  </a:lnTo>
                  <a:lnTo>
                    <a:pt x="53" y="18"/>
                  </a:lnTo>
                  <a:lnTo>
                    <a:pt x="44" y="16"/>
                  </a:lnTo>
                  <a:lnTo>
                    <a:pt x="36" y="18"/>
                  </a:lnTo>
                  <a:lnTo>
                    <a:pt x="28" y="21"/>
                  </a:lnTo>
                  <a:lnTo>
                    <a:pt x="24" y="28"/>
                  </a:lnTo>
                  <a:lnTo>
                    <a:pt x="23" y="36"/>
                  </a:lnTo>
                  <a:lnTo>
                    <a:pt x="24" y="45"/>
                  </a:lnTo>
                  <a:lnTo>
                    <a:pt x="28" y="52"/>
                  </a:lnTo>
                  <a:lnTo>
                    <a:pt x="36" y="55"/>
                  </a:lnTo>
                  <a:lnTo>
                    <a:pt x="44" y="57"/>
                  </a:lnTo>
                  <a:close/>
                </a:path>
              </a:pathLst>
            </a:custGeom>
            <a:solidFill>
              <a:schemeClr val="bg1"/>
            </a:solidFill>
            <a:ln w="9525">
              <a:noFill/>
              <a:round/>
              <a:headEnd/>
              <a:tailEnd/>
            </a:ln>
          </p:spPr>
          <p:txBody>
            <a:bodyPr/>
            <a:lstStyle/>
            <a:p>
              <a:endParaRPr lang="en-US"/>
            </a:p>
          </p:txBody>
        </p:sp>
        <p:sp>
          <p:nvSpPr>
            <p:cNvPr id="10266" name="Freeform 63"/>
            <p:cNvSpPr>
              <a:spLocks/>
            </p:cNvSpPr>
            <p:nvPr/>
          </p:nvSpPr>
          <p:spPr bwMode="auto">
            <a:xfrm>
              <a:off x="4751" y="4097"/>
              <a:ext cx="38" cy="34"/>
            </a:xfrm>
            <a:custGeom>
              <a:avLst/>
              <a:gdLst>
                <a:gd name="T0" fmla="*/ 13 w 76"/>
                <a:gd name="T1" fmla="*/ 7 h 68"/>
                <a:gd name="T2" fmla="*/ 13 w 76"/>
                <a:gd name="T3" fmla="*/ 7 h 68"/>
                <a:gd name="T4" fmla="*/ 13 w 76"/>
                <a:gd name="T5" fmla="*/ 6 h 68"/>
                <a:gd name="T6" fmla="*/ 12 w 76"/>
                <a:gd name="T7" fmla="*/ 4 h 68"/>
                <a:gd name="T8" fmla="*/ 11 w 76"/>
                <a:gd name="T9" fmla="*/ 4 h 68"/>
                <a:gd name="T10" fmla="*/ 10 w 76"/>
                <a:gd name="T11" fmla="*/ 4 h 68"/>
                <a:gd name="T12" fmla="*/ 10 w 76"/>
                <a:gd name="T13" fmla="*/ 4 h 68"/>
                <a:gd name="T14" fmla="*/ 9 w 76"/>
                <a:gd name="T15" fmla="*/ 4 h 68"/>
                <a:gd name="T16" fmla="*/ 7 w 76"/>
                <a:gd name="T17" fmla="*/ 5 h 68"/>
                <a:gd name="T18" fmla="*/ 5 w 76"/>
                <a:gd name="T19" fmla="*/ 6 h 68"/>
                <a:gd name="T20" fmla="*/ 5 w 76"/>
                <a:gd name="T21" fmla="*/ 9 h 68"/>
                <a:gd name="T22" fmla="*/ 5 w 76"/>
                <a:gd name="T23" fmla="*/ 17 h 68"/>
                <a:gd name="T24" fmla="*/ 0 w 76"/>
                <a:gd name="T25" fmla="*/ 17 h 68"/>
                <a:gd name="T26" fmla="*/ 0 w 76"/>
                <a:gd name="T27" fmla="*/ 1 h 68"/>
                <a:gd name="T28" fmla="*/ 5 w 76"/>
                <a:gd name="T29" fmla="*/ 1 h 68"/>
                <a:gd name="T30" fmla="*/ 5 w 76"/>
                <a:gd name="T31" fmla="*/ 2 h 68"/>
                <a:gd name="T32" fmla="*/ 5 w 76"/>
                <a:gd name="T33" fmla="*/ 2 h 68"/>
                <a:gd name="T34" fmla="*/ 5 w 76"/>
                <a:gd name="T35" fmla="*/ 2 h 68"/>
                <a:gd name="T36" fmla="*/ 6 w 76"/>
                <a:gd name="T37" fmla="*/ 1 h 68"/>
                <a:gd name="T38" fmla="*/ 7 w 76"/>
                <a:gd name="T39" fmla="*/ 1 h 68"/>
                <a:gd name="T40" fmla="*/ 10 w 76"/>
                <a:gd name="T41" fmla="*/ 0 h 68"/>
                <a:gd name="T42" fmla="*/ 12 w 76"/>
                <a:gd name="T43" fmla="*/ 0 h 68"/>
                <a:gd name="T44" fmla="*/ 12 w 76"/>
                <a:gd name="T45" fmla="*/ 0 h 68"/>
                <a:gd name="T46" fmla="*/ 14 w 76"/>
                <a:gd name="T47" fmla="*/ 0 h 68"/>
                <a:gd name="T48" fmla="*/ 17 w 76"/>
                <a:gd name="T49" fmla="*/ 1 h 68"/>
                <a:gd name="T50" fmla="*/ 18 w 76"/>
                <a:gd name="T51" fmla="*/ 2 h 68"/>
                <a:gd name="T52" fmla="*/ 19 w 76"/>
                <a:gd name="T53" fmla="*/ 2 h 68"/>
                <a:gd name="T54" fmla="*/ 19 w 76"/>
                <a:gd name="T55" fmla="*/ 4 h 68"/>
                <a:gd name="T56" fmla="*/ 19 w 76"/>
                <a:gd name="T57" fmla="*/ 6 h 68"/>
                <a:gd name="T58" fmla="*/ 19 w 76"/>
                <a:gd name="T59" fmla="*/ 17 h 68"/>
                <a:gd name="T60" fmla="*/ 13 w 76"/>
                <a:gd name="T61" fmla="*/ 17 h 68"/>
                <a:gd name="T62" fmla="*/ 13 w 76"/>
                <a:gd name="T63" fmla="*/ 7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68"/>
                <a:gd name="T98" fmla="*/ 76 w 76"/>
                <a:gd name="T99" fmla="*/ 68 h 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68">
                  <a:moveTo>
                    <a:pt x="55" y="30"/>
                  </a:moveTo>
                  <a:lnTo>
                    <a:pt x="55" y="30"/>
                  </a:lnTo>
                  <a:lnTo>
                    <a:pt x="54" y="24"/>
                  </a:lnTo>
                  <a:lnTo>
                    <a:pt x="50" y="19"/>
                  </a:lnTo>
                  <a:lnTo>
                    <a:pt x="47" y="18"/>
                  </a:lnTo>
                  <a:lnTo>
                    <a:pt x="41" y="16"/>
                  </a:lnTo>
                  <a:lnTo>
                    <a:pt x="33" y="18"/>
                  </a:lnTo>
                  <a:lnTo>
                    <a:pt x="28" y="21"/>
                  </a:lnTo>
                  <a:lnTo>
                    <a:pt x="23" y="27"/>
                  </a:lnTo>
                  <a:lnTo>
                    <a:pt x="21" y="35"/>
                  </a:lnTo>
                  <a:lnTo>
                    <a:pt x="21" y="68"/>
                  </a:lnTo>
                  <a:lnTo>
                    <a:pt x="0" y="68"/>
                  </a:lnTo>
                  <a:lnTo>
                    <a:pt x="0" y="1"/>
                  </a:lnTo>
                  <a:lnTo>
                    <a:pt x="21" y="1"/>
                  </a:lnTo>
                  <a:lnTo>
                    <a:pt x="21" y="11"/>
                  </a:lnTo>
                  <a:lnTo>
                    <a:pt x="25" y="6"/>
                  </a:lnTo>
                  <a:lnTo>
                    <a:pt x="31" y="3"/>
                  </a:lnTo>
                  <a:lnTo>
                    <a:pt x="39" y="0"/>
                  </a:lnTo>
                  <a:lnTo>
                    <a:pt x="49" y="0"/>
                  </a:lnTo>
                  <a:lnTo>
                    <a:pt x="57" y="0"/>
                  </a:lnTo>
                  <a:lnTo>
                    <a:pt x="67" y="5"/>
                  </a:lnTo>
                  <a:lnTo>
                    <a:pt x="71" y="8"/>
                  </a:lnTo>
                  <a:lnTo>
                    <a:pt x="73" y="11"/>
                  </a:lnTo>
                  <a:lnTo>
                    <a:pt x="76" y="16"/>
                  </a:lnTo>
                  <a:lnTo>
                    <a:pt x="76" y="24"/>
                  </a:lnTo>
                  <a:lnTo>
                    <a:pt x="76" y="68"/>
                  </a:lnTo>
                  <a:lnTo>
                    <a:pt x="55" y="68"/>
                  </a:lnTo>
                  <a:lnTo>
                    <a:pt x="55" y="30"/>
                  </a:lnTo>
                  <a:close/>
                </a:path>
              </a:pathLst>
            </a:custGeom>
            <a:solidFill>
              <a:schemeClr val="bg1"/>
            </a:solidFill>
            <a:ln w="9525">
              <a:noFill/>
              <a:round/>
              <a:headEnd/>
              <a:tailEnd/>
            </a:ln>
          </p:spPr>
          <p:txBody>
            <a:bodyPr/>
            <a:lstStyle/>
            <a:p>
              <a:endParaRPr lang="en-US"/>
            </a:p>
          </p:txBody>
        </p:sp>
        <p:sp>
          <p:nvSpPr>
            <p:cNvPr id="10267" name="Freeform 64"/>
            <p:cNvSpPr>
              <a:spLocks/>
            </p:cNvSpPr>
            <p:nvPr/>
          </p:nvSpPr>
          <p:spPr bwMode="auto">
            <a:xfrm>
              <a:off x="4796" y="4097"/>
              <a:ext cx="42" cy="36"/>
            </a:xfrm>
            <a:custGeom>
              <a:avLst/>
              <a:gdLst>
                <a:gd name="T0" fmla="*/ 15 w 84"/>
                <a:gd name="T1" fmla="*/ 7 h 73"/>
                <a:gd name="T2" fmla="*/ 15 w 84"/>
                <a:gd name="T3" fmla="*/ 7 h 73"/>
                <a:gd name="T4" fmla="*/ 14 w 84"/>
                <a:gd name="T5" fmla="*/ 5 h 73"/>
                <a:gd name="T6" fmla="*/ 13 w 84"/>
                <a:gd name="T7" fmla="*/ 4 h 73"/>
                <a:gd name="T8" fmla="*/ 12 w 84"/>
                <a:gd name="T9" fmla="*/ 4 h 73"/>
                <a:gd name="T10" fmla="*/ 11 w 84"/>
                <a:gd name="T11" fmla="*/ 4 h 73"/>
                <a:gd name="T12" fmla="*/ 11 w 84"/>
                <a:gd name="T13" fmla="*/ 4 h 73"/>
                <a:gd name="T14" fmla="*/ 9 w 84"/>
                <a:gd name="T15" fmla="*/ 4 h 73"/>
                <a:gd name="T16" fmla="*/ 7 w 84"/>
                <a:gd name="T17" fmla="*/ 5 h 73"/>
                <a:gd name="T18" fmla="*/ 5 w 84"/>
                <a:gd name="T19" fmla="*/ 7 h 73"/>
                <a:gd name="T20" fmla="*/ 5 w 84"/>
                <a:gd name="T21" fmla="*/ 9 h 73"/>
                <a:gd name="T22" fmla="*/ 5 w 84"/>
                <a:gd name="T23" fmla="*/ 9 h 73"/>
                <a:gd name="T24" fmla="*/ 5 w 84"/>
                <a:gd name="T25" fmla="*/ 11 h 73"/>
                <a:gd name="T26" fmla="*/ 7 w 84"/>
                <a:gd name="T27" fmla="*/ 13 h 73"/>
                <a:gd name="T28" fmla="*/ 9 w 84"/>
                <a:gd name="T29" fmla="*/ 13 h 73"/>
                <a:gd name="T30" fmla="*/ 11 w 84"/>
                <a:gd name="T31" fmla="*/ 14 h 73"/>
                <a:gd name="T32" fmla="*/ 11 w 84"/>
                <a:gd name="T33" fmla="*/ 14 h 73"/>
                <a:gd name="T34" fmla="*/ 12 w 84"/>
                <a:gd name="T35" fmla="*/ 13 h 73"/>
                <a:gd name="T36" fmla="*/ 13 w 84"/>
                <a:gd name="T37" fmla="*/ 13 h 73"/>
                <a:gd name="T38" fmla="*/ 15 w 84"/>
                <a:gd name="T39" fmla="*/ 12 h 73"/>
                <a:gd name="T40" fmla="*/ 15 w 84"/>
                <a:gd name="T41" fmla="*/ 11 h 73"/>
                <a:gd name="T42" fmla="*/ 21 w 84"/>
                <a:gd name="T43" fmla="*/ 11 h 73"/>
                <a:gd name="T44" fmla="*/ 21 w 84"/>
                <a:gd name="T45" fmla="*/ 11 h 73"/>
                <a:gd name="T46" fmla="*/ 21 w 84"/>
                <a:gd name="T47" fmla="*/ 13 h 73"/>
                <a:gd name="T48" fmla="*/ 20 w 84"/>
                <a:gd name="T49" fmla="*/ 14 h 73"/>
                <a:gd name="T50" fmla="*/ 19 w 84"/>
                <a:gd name="T51" fmla="*/ 15 h 73"/>
                <a:gd name="T52" fmla="*/ 18 w 84"/>
                <a:gd name="T53" fmla="*/ 16 h 73"/>
                <a:gd name="T54" fmla="*/ 15 w 84"/>
                <a:gd name="T55" fmla="*/ 17 h 73"/>
                <a:gd name="T56" fmla="*/ 14 w 84"/>
                <a:gd name="T57" fmla="*/ 17 h 73"/>
                <a:gd name="T58" fmla="*/ 11 w 84"/>
                <a:gd name="T59" fmla="*/ 18 h 73"/>
                <a:gd name="T60" fmla="*/ 11 w 84"/>
                <a:gd name="T61" fmla="*/ 18 h 73"/>
                <a:gd name="T62" fmla="*/ 8 w 84"/>
                <a:gd name="T63" fmla="*/ 17 h 73"/>
                <a:gd name="T64" fmla="*/ 6 w 84"/>
                <a:gd name="T65" fmla="*/ 17 h 73"/>
                <a:gd name="T66" fmla="*/ 5 w 84"/>
                <a:gd name="T67" fmla="*/ 17 h 73"/>
                <a:gd name="T68" fmla="*/ 3 w 84"/>
                <a:gd name="T69" fmla="*/ 15 h 73"/>
                <a:gd name="T70" fmla="*/ 1 w 84"/>
                <a:gd name="T71" fmla="*/ 14 h 73"/>
                <a:gd name="T72" fmla="*/ 1 w 84"/>
                <a:gd name="T73" fmla="*/ 13 h 73"/>
                <a:gd name="T74" fmla="*/ 0 w 84"/>
                <a:gd name="T75" fmla="*/ 11 h 73"/>
                <a:gd name="T76" fmla="*/ 0 w 84"/>
                <a:gd name="T77" fmla="*/ 9 h 73"/>
                <a:gd name="T78" fmla="*/ 0 w 84"/>
                <a:gd name="T79" fmla="*/ 9 h 73"/>
                <a:gd name="T80" fmla="*/ 0 w 84"/>
                <a:gd name="T81" fmla="*/ 7 h 73"/>
                <a:gd name="T82" fmla="*/ 1 w 84"/>
                <a:gd name="T83" fmla="*/ 5 h 73"/>
                <a:gd name="T84" fmla="*/ 1 w 84"/>
                <a:gd name="T85" fmla="*/ 3 h 73"/>
                <a:gd name="T86" fmla="*/ 3 w 84"/>
                <a:gd name="T87" fmla="*/ 2 h 73"/>
                <a:gd name="T88" fmla="*/ 5 w 84"/>
                <a:gd name="T89" fmla="*/ 1 h 73"/>
                <a:gd name="T90" fmla="*/ 6 w 84"/>
                <a:gd name="T91" fmla="*/ 0 h 73"/>
                <a:gd name="T92" fmla="*/ 9 w 84"/>
                <a:gd name="T93" fmla="*/ 0 h 73"/>
                <a:gd name="T94" fmla="*/ 11 w 84"/>
                <a:gd name="T95" fmla="*/ 0 h 73"/>
                <a:gd name="T96" fmla="*/ 11 w 84"/>
                <a:gd name="T97" fmla="*/ 0 h 73"/>
                <a:gd name="T98" fmla="*/ 14 w 84"/>
                <a:gd name="T99" fmla="*/ 0 h 73"/>
                <a:gd name="T100" fmla="*/ 15 w 84"/>
                <a:gd name="T101" fmla="*/ 0 h 73"/>
                <a:gd name="T102" fmla="*/ 17 w 84"/>
                <a:gd name="T103" fmla="*/ 1 h 73"/>
                <a:gd name="T104" fmla="*/ 19 w 84"/>
                <a:gd name="T105" fmla="*/ 2 h 73"/>
                <a:gd name="T106" fmla="*/ 20 w 84"/>
                <a:gd name="T107" fmla="*/ 3 h 73"/>
                <a:gd name="T108" fmla="*/ 21 w 84"/>
                <a:gd name="T109" fmla="*/ 5 h 73"/>
                <a:gd name="T110" fmla="*/ 21 w 84"/>
                <a:gd name="T111" fmla="*/ 7 h 73"/>
                <a:gd name="T112" fmla="*/ 15 w 84"/>
                <a:gd name="T113" fmla="*/ 7 h 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4"/>
                <a:gd name="T172" fmla="*/ 0 h 73"/>
                <a:gd name="T173" fmla="*/ 84 w 84"/>
                <a:gd name="T174" fmla="*/ 73 h 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4" h="73">
                  <a:moveTo>
                    <a:pt x="62" y="28"/>
                  </a:moveTo>
                  <a:lnTo>
                    <a:pt x="62" y="28"/>
                  </a:lnTo>
                  <a:lnTo>
                    <a:pt x="58" y="23"/>
                  </a:lnTo>
                  <a:lnTo>
                    <a:pt x="55" y="18"/>
                  </a:lnTo>
                  <a:lnTo>
                    <a:pt x="50" y="16"/>
                  </a:lnTo>
                  <a:lnTo>
                    <a:pt x="44" y="16"/>
                  </a:lnTo>
                  <a:lnTo>
                    <a:pt x="34" y="18"/>
                  </a:lnTo>
                  <a:lnTo>
                    <a:pt x="28" y="21"/>
                  </a:lnTo>
                  <a:lnTo>
                    <a:pt x="23" y="28"/>
                  </a:lnTo>
                  <a:lnTo>
                    <a:pt x="23" y="36"/>
                  </a:lnTo>
                  <a:lnTo>
                    <a:pt x="23" y="45"/>
                  </a:lnTo>
                  <a:lnTo>
                    <a:pt x="28" y="52"/>
                  </a:lnTo>
                  <a:lnTo>
                    <a:pt x="34" y="55"/>
                  </a:lnTo>
                  <a:lnTo>
                    <a:pt x="44" y="57"/>
                  </a:lnTo>
                  <a:lnTo>
                    <a:pt x="50" y="55"/>
                  </a:lnTo>
                  <a:lnTo>
                    <a:pt x="55" y="53"/>
                  </a:lnTo>
                  <a:lnTo>
                    <a:pt x="60" y="49"/>
                  </a:lnTo>
                  <a:lnTo>
                    <a:pt x="62" y="44"/>
                  </a:lnTo>
                  <a:lnTo>
                    <a:pt x="84" y="44"/>
                  </a:lnTo>
                  <a:lnTo>
                    <a:pt x="83" y="52"/>
                  </a:lnTo>
                  <a:lnTo>
                    <a:pt x="79" y="58"/>
                  </a:lnTo>
                  <a:lnTo>
                    <a:pt x="74" y="63"/>
                  </a:lnTo>
                  <a:lnTo>
                    <a:pt x="70" y="66"/>
                  </a:lnTo>
                  <a:lnTo>
                    <a:pt x="63" y="70"/>
                  </a:lnTo>
                  <a:lnTo>
                    <a:pt x="57" y="71"/>
                  </a:lnTo>
                  <a:lnTo>
                    <a:pt x="42" y="73"/>
                  </a:lnTo>
                  <a:lnTo>
                    <a:pt x="32" y="71"/>
                  </a:lnTo>
                  <a:lnTo>
                    <a:pt x="24" y="70"/>
                  </a:lnTo>
                  <a:lnTo>
                    <a:pt x="18" y="68"/>
                  </a:lnTo>
                  <a:lnTo>
                    <a:pt x="11" y="63"/>
                  </a:lnTo>
                  <a:lnTo>
                    <a:pt x="7" y="58"/>
                  </a:lnTo>
                  <a:lnTo>
                    <a:pt x="2" y="52"/>
                  </a:lnTo>
                  <a:lnTo>
                    <a:pt x="0" y="45"/>
                  </a:lnTo>
                  <a:lnTo>
                    <a:pt x="0" y="36"/>
                  </a:lnTo>
                  <a:lnTo>
                    <a:pt x="0" y="28"/>
                  </a:lnTo>
                  <a:lnTo>
                    <a:pt x="3" y="20"/>
                  </a:lnTo>
                  <a:lnTo>
                    <a:pt x="7" y="15"/>
                  </a:lnTo>
                  <a:lnTo>
                    <a:pt x="11" y="10"/>
                  </a:lnTo>
                  <a:lnTo>
                    <a:pt x="18" y="5"/>
                  </a:lnTo>
                  <a:lnTo>
                    <a:pt x="26" y="3"/>
                  </a:lnTo>
                  <a:lnTo>
                    <a:pt x="34" y="2"/>
                  </a:lnTo>
                  <a:lnTo>
                    <a:pt x="44" y="0"/>
                  </a:lnTo>
                  <a:lnTo>
                    <a:pt x="57" y="2"/>
                  </a:lnTo>
                  <a:lnTo>
                    <a:pt x="63" y="3"/>
                  </a:lnTo>
                  <a:lnTo>
                    <a:pt x="68" y="7"/>
                  </a:lnTo>
                  <a:lnTo>
                    <a:pt x="74" y="10"/>
                  </a:lnTo>
                  <a:lnTo>
                    <a:pt x="78" y="15"/>
                  </a:lnTo>
                  <a:lnTo>
                    <a:pt x="83" y="20"/>
                  </a:lnTo>
                  <a:lnTo>
                    <a:pt x="84" y="28"/>
                  </a:lnTo>
                  <a:lnTo>
                    <a:pt x="62" y="28"/>
                  </a:lnTo>
                  <a:close/>
                </a:path>
              </a:pathLst>
            </a:custGeom>
            <a:solidFill>
              <a:schemeClr val="bg1"/>
            </a:solidFill>
            <a:ln w="9525">
              <a:noFill/>
              <a:round/>
              <a:headEnd/>
              <a:tailEnd/>
            </a:ln>
          </p:spPr>
          <p:txBody>
            <a:bodyPr/>
            <a:lstStyle/>
            <a:p>
              <a:endParaRPr lang="en-US"/>
            </a:p>
          </p:txBody>
        </p:sp>
        <p:sp>
          <p:nvSpPr>
            <p:cNvPr id="10268" name="Freeform 65"/>
            <p:cNvSpPr>
              <a:spLocks/>
            </p:cNvSpPr>
            <p:nvPr/>
          </p:nvSpPr>
          <p:spPr bwMode="auto">
            <a:xfrm>
              <a:off x="4842" y="4097"/>
              <a:ext cx="29" cy="34"/>
            </a:xfrm>
            <a:custGeom>
              <a:avLst/>
              <a:gdLst>
                <a:gd name="T0" fmla="*/ 0 w 56"/>
                <a:gd name="T1" fmla="*/ 1 h 68"/>
                <a:gd name="T2" fmla="*/ 6 w 56"/>
                <a:gd name="T3" fmla="*/ 1 h 68"/>
                <a:gd name="T4" fmla="*/ 6 w 56"/>
                <a:gd name="T5" fmla="*/ 3 h 68"/>
                <a:gd name="T6" fmla="*/ 6 w 56"/>
                <a:gd name="T7" fmla="*/ 3 h 68"/>
                <a:gd name="T8" fmla="*/ 6 w 56"/>
                <a:gd name="T9" fmla="*/ 3 h 68"/>
                <a:gd name="T10" fmla="*/ 7 w 56"/>
                <a:gd name="T11" fmla="*/ 2 h 68"/>
                <a:gd name="T12" fmla="*/ 9 w 56"/>
                <a:gd name="T13" fmla="*/ 1 h 68"/>
                <a:gd name="T14" fmla="*/ 11 w 56"/>
                <a:gd name="T15" fmla="*/ 0 h 68"/>
                <a:gd name="T16" fmla="*/ 13 w 56"/>
                <a:gd name="T17" fmla="*/ 0 h 68"/>
                <a:gd name="T18" fmla="*/ 13 w 56"/>
                <a:gd name="T19" fmla="*/ 0 h 68"/>
                <a:gd name="T20" fmla="*/ 15 w 56"/>
                <a:gd name="T21" fmla="*/ 0 h 68"/>
                <a:gd name="T22" fmla="*/ 15 w 56"/>
                <a:gd name="T23" fmla="*/ 5 h 68"/>
                <a:gd name="T24" fmla="*/ 15 w 56"/>
                <a:gd name="T25" fmla="*/ 5 h 68"/>
                <a:gd name="T26" fmla="*/ 13 w 56"/>
                <a:gd name="T27" fmla="*/ 4 h 68"/>
                <a:gd name="T28" fmla="*/ 12 w 56"/>
                <a:gd name="T29" fmla="*/ 4 h 68"/>
                <a:gd name="T30" fmla="*/ 12 w 56"/>
                <a:gd name="T31" fmla="*/ 4 h 68"/>
                <a:gd name="T32" fmla="*/ 9 w 56"/>
                <a:gd name="T33" fmla="*/ 4 h 68"/>
                <a:gd name="T34" fmla="*/ 7 w 56"/>
                <a:gd name="T35" fmla="*/ 6 h 68"/>
                <a:gd name="T36" fmla="*/ 6 w 56"/>
                <a:gd name="T37" fmla="*/ 7 h 68"/>
                <a:gd name="T38" fmla="*/ 6 w 56"/>
                <a:gd name="T39" fmla="*/ 9 h 68"/>
                <a:gd name="T40" fmla="*/ 6 w 56"/>
                <a:gd name="T41" fmla="*/ 17 h 68"/>
                <a:gd name="T42" fmla="*/ 0 w 56"/>
                <a:gd name="T43" fmla="*/ 17 h 68"/>
                <a:gd name="T44" fmla="*/ 0 w 56"/>
                <a:gd name="T45" fmla="*/ 1 h 6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68"/>
                <a:gd name="T71" fmla="*/ 56 w 56"/>
                <a:gd name="T72" fmla="*/ 68 h 6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68">
                  <a:moveTo>
                    <a:pt x="0" y="1"/>
                  </a:moveTo>
                  <a:lnTo>
                    <a:pt x="21" y="1"/>
                  </a:lnTo>
                  <a:lnTo>
                    <a:pt x="21" y="14"/>
                  </a:lnTo>
                  <a:lnTo>
                    <a:pt x="22" y="14"/>
                  </a:lnTo>
                  <a:lnTo>
                    <a:pt x="27" y="8"/>
                  </a:lnTo>
                  <a:lnTo>
                    <a:pt x="34" y="3"/>
                  </a:lnTo>
                  <a:lnTo>
                    <a:pt x="40" y="0"/>
                  </a:lnTo>
                  <a:lnTo>
                    <a:pt x="48" y="0"/>
                  </a:lnTo>
                  <a:lnTo>
                    <a:pt x="56" y="0"/>
                  </a:lnTo>
                  <a:lnTo>
                    <a:pt x="56" y="21"/>
                  </a:lnTo>
                  <a:lnTo>
                    <a:pt x="50" y="19"/>
                  </a:lnTo>
                  <a:lnTo>
                    <a:pt x="44" y="19"/>
                  </a:lnTo>
                  <a:lnTo>
                    <a:pt x="34" y="19"/>
                  </a:lnTo>
                  <a:lnTo>
                    <a:pt x="27" y="24"/>
                  </a:lnTo>
                  <a:lnTo>
                    <a:pt x="24" y="30"/>
                  </a:lnTo>
                  <a:lnTo>
                    <a:pt x="22" y="39"/>
                  </a:lnTo>
                  <a:lnTo>
                    <a:pt x="22" y="68"/>
                  </a:lnTo>
                  <a:lnTo>
                    <a:pt x="0" y="68"/>
                  </a:lnTo>
                  <a:lnTo>
                    <a:pt x="0" y="1"/>
                  </a:lnTo>
                  <a:close/>
                </a:path>
              </a:pathLst>
            </a:custGeom>
            <a:solidFill>
              <a:schemeClr val="bg1"/>
            </a:solidFill>
            <a:ln w="9525">
              <a:noFill/>
              <a:round/>
              <a:headEnd/>
              <a:tailEnd/>
            </a:ln>
          </p:spPr>
          <p:txBody>
            <a:bodyPr/>
            <a:lstStyle/>
            <a:p>
              <a:endParaRPr lang="en-US"/>
            </a:p>
          </p:txBody>
        </p:sp>
        <p:sp>
          <p:nvSpPr>
            <p:cNvPr id="10269" name="Freeform 66"/>
            <p:cNvSpPr>
              <a:spLocks noEditPoints="1"/>
            </p:cNvSpPr>
            <p:nvPr/>
          </p:nvSpPr>
          <p:spPr bwMode="auto">
            <a:xfrm>
              <a:off x="4873" y="4097"/>
              <a:ext cx="44" cy="36"/>
            </a:xfrm>
            <a:custGeom>
              <a:avLst/>
              <a:gdLst>
                <a:gd name="T0" fmla="*/ 22 w 88"/>
                <a:gd name="T1" fmla="*/ 12 h 73"/>
                <a:gd name="T2" fmla="*/ 20 w 88"/>
                <a:gd name="T3" fmla="*/ 15 h 73"/>
                <a:gd name="T4" fmla="*/ 18 w 88"/>
                <a:gd name="T5" fmla="*/ 16 h 73"/>
                <a:gd name="T6" fmla="*/ 11 w 88"/>
                <a:gd name="T7" fmla="*/ 18 h 73"/>
                <a:gd name="T8" fmla="*/ 9 w 88"/>
                <a:gd name="T9" fmla="*/ 17 h 73"/>
                <a:gd name="T10" fmla="*/ 5 w 88"/>
                <a:gd name="T11" fmla="*/ 17 h 73"/>
                <a:gd name="T12" fmla="*/ 1 w 88"/>
                <a:gd name="T13" fmla="*/ 14 h 73"/>
                <a:gd name="T14" fmla="*/ 0 w 88"/>
                <a:gd name="T15" fmla="*/ 11 h 73"/>
                <a:gd name="T16" fmla="*/ 0 w 88"/>
                <a:gd name="T17" fmla="*/ 9 h 73"/>
                <a:gd name="T18" fmla="*/ 1 w 88"/>
                <a:gd name="T19" fmla="*/ 5 h 73"/>
                <a:gd name="T20" fmla="*/ 3 w 88"/>
                <a:gd name="T21" fmla="*/ 2 h 73"/>
                <a:gd name="T22" fmla="*/ 6 w 88"/>
                <a:gd name="T23" fmla="*/ 0 h 73"/>
                <a:gd name="T24" fmla="*/ 11 w 88"/>
                <a:gd name="T25" fmla="*/ 0 h 73"/>
                <a:gd name="T26" fmla="*/ 13 w 88"/>
                <a:gd name="T27" fmla="*/ 0 h 73"/>
                <a:gd name="T28" fmla="*/ 18 w 88"/>
                <a:gd name="T29" fmla="*/ 1 h 73"/>
                <a:gd name="T30" fmla="*/ 21 w 88"/>
                <a:gd name="T31" fmla="*/ 4 h 73"/>
                <a:gd name="T32" fmla="*/ 22 w 88"/>
                <a:gd name="T33" fmla="*/ 7 h 73"/>
                <a:gd name="T34" fmla="*/ 22 w 88"/>
                <a:gd name="T35" fmla="*/ 10 h 73"/>
                <a:gd name="T36" fmla="*/ 6 w 88"/>
                <a:gd name="T37" fmla="*/ 10 h 73"/>
                <a:gd name="T38" fmla="*/ 6 w 88"/>
                <a:gd name="T39" fmla="*/ 11 h 73"/>
                <a:gd name="T40" fmla="*/ 9 w 88"/>
                <a:gd name="T41" fmla="*/ 14 h 73"/>
                <a:gd name="T42" fmla="*/ 11 w 88"/>
                <a:gd name="T43" fmla="*/ 14 h 73"/>
                <a:gd name="T44" fmla="*/ 13 w 88"/>
                <a:gd name="T45" fmla="*/ 14 h 73"/>
                <a:gd name="T46" fmla="*/ 15 w 88"/>
                <a:gd name="T47" fmla="*/ 12 h 73"/>
                <a:gd name="T48" fmla="*/ 17 w 88"/>
                <a:gd name="T49" fmla="*/ 7 h 73"/>
                <a:gd name="T50" fmla="*/ 17 w 88"/>
                <a:gd name="T51" fmla="*/ 7 h 73"/>
                <a:gd name="T52" fmla="*/ 15 w 88"/>
                <a:gd name="T53" fmla="*/ 5 h 73"/>
                <a:gd name="T54" fmla="*/ 12 w 88"/>
                <a:gd name="T55" fmla="*/ 3 h 73"/>
                <a:gd name="T56" fmla="*/ 11 w 88"/>
                <a:gd name="T57" fmla="*/ 3 h 73"/>
                <a:gd name="T58" fmla="*/ 9 w 88"/>
                <a:gd name="T59" fmla="*/ 4 h 73"/>
                <a:gd name="T60" fmla="*/ 6 w 88"/>
                <a:gd name="T61" fmla="*/ 6 h 73"/>
                <a:gd name="T62" fmla="*/ 6 w 88"/>
                <a:gd name="T63" fmla="*/ 7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
                <a:gd name="T97" fmla="*/ 0 h 73"/>
                <a:gd name="T98" fmla="*/ 88 w 88"/>
                <a:gd name="T99" fmla="*/ 73 h 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 h="73">
                  <a:moveTo>
                    <a:pt x="86" y="50"/>
                  </a:moveTo>
                  <a:lnTo>
                    <a:pt x="86" y="50"/>
                  </a:lnTo>
                  <a:lnTo>
                    <a:pt x="83" y="55"/>
                  </a:lnTo>
                  <a:lnTo>
                    <a:pt x="79" y="60"/>
                  </a:lnTo>
                  <a:lnTo>
                    <a:pt x="75" y="63"/>
                  </a:lnTo>
                  <a:lnTo>
                    <a:pt x="70" y="66"/>
                  </a:lnTo>
                  <a:lnTo>
                    <a:pt x="58" y="71"/>
                  </a:lnTo>
                  <a:lnTo>
                    <a:pt x="44" y="73"/>
                  </a:lnTo>
                  <a:lnTo>
                    <a:pt x="34" y="71"/>
                  </a:lnTo>
                  <a:lnTo>
                    <a:pt x="26" y="70"/>
                  </a:lnTo>
                  <a:lnTo>
                    <a:pt x="18" y="68"/>
                  </a:lnTo>
                  <a:lnTo>
                    <a:pt x="12" y="63"/>
                  </a:lnTo>
                  <a:lnTo>
                    <a:pt x="7" y="58"/>
                  </a:lnTo>
                  <a:lnTo>
                    <a:pt x="4" y="52"/>
                  </a:lnTo>
                  <a:lnTo>
                    <a:pt x="0" y="45"/>
                  </a:lnTo>
                  <a:lnTo>
                    <a:pt x="0" y="36"/>
                  </a:lnTo>
                  <a:lnTo>
                    <a:pt x="0" y="28"/>
                  </a:lnTo>
                  <a:lnTo>
                    <a:pt x="4" y="20"/>
                  </a:lnTo>
                  <a:lnTo>
                    <a:pt x="7" y="15"/>
                  </a:lnTo>
                  <a:lnTo>
                    <a:pt x="12" y="10"/>
                  </a:lnTo>
                  <a:lnTo>
                    <a:pt x="18" y="5"/>
                  </a:lnTo>
                  <a:lnTo>
                    <a:pt x="26" y="3"/>
                  </a:lnTo>
                  <a:lnTo>
                    <a:pt x="34" y="2"/>
                  </a:lnTo>
                  <a:lnTo>
                    <a:pt x="44" y="0"/>
                  </a:lnTo>
                  <a:lnTo>
                    <a:pt x="54" y="2"/>
                  </a:lnTo>
                  <a:lnTo>
                    <a:pt x="63" y="3"/>
                  </a:lnTo>
                  <a:lnTo>
                    <a:pt x="70" y="7"/>
                  </a:lnTo>
                  <a:lnTo>
                    <a:pt x="76" y="11"/>
                  </a:lnTo>
                  <a:lnTo>
                    <a:pt x="81" y="16"/>
                  </a:lnTo>
                  <a:lnTo>
                    <a:pt x="84" y="23"/>
                  </a:lnTo>
                  <a:lnTo>
                    <a:pt x="86" y="31"/>
                  </a:lnTo>
                  <a:lnTo>
                    <a:pt x="88" y="41"/>
                  </a:lnTo>
                  <a:lnTo>
                    <a:pt x="88" y="42"/>
                  </a:lnTo>
                  <a:lnTo>
                    <a:pt x="23" y="42"/>
                  </a:lnTo>
                  <a:lnTo>
                    <a:pt x="25" y="47"/>
                  </a:lnTo>
                  <a:lnTo>
                    <a:pt x="28" y="53"/>
                  </a:lnTo>
                  <a:lnTo>
                    <a:pt x="34" y="57"/>
                  </a:lnTo>
                  <a:lnTo>
                    <a:pt x="44" y="58"/>
                  </a:lnTo>
                  <a:lnTo>
                    <a:pt x="50" y="58"/>
                  </a:lnTo>
                  <a:lnTo>
                    <a:pt x="55" y="57"/>
                  </a:lnTo>
                  <a:lnTo>
                    <a:pt x="60" y="53"/>
                  </a:lnTo>
                  <a:lnTo>
                    <a:pt x="62" y="50"/>
                  </a:lnTo>
                  <a:lnTo>
                    <a:pt x="86" y="50"/>
                  </a:lnTo>
                  <a:close/>
                  <a:moveTo>
                    <a:pt x="65" y="29"/>
                  </a:moveTo>
                  <a:lnTo>
                    <a:pt x="65" y="29"/>
                  </a:lnTo>
                  <a:lnTo>
                    <a:pt x="63" y="24"/>
                  </a:lnTo>
                  <a:lnTo>
                    <a:pt x="60" y="20"/>
                  </a:lnTo>
                  <a:lnTo>
                    <a:pt x="54" y="16"/>
                  </a:lnTo>
                  <a:lnTo>
                    <a:pt x="49" y="15"/>
                  </a:lnTo>
                  <a:lnTo>
                    <a:pt x="44" y="15"/>
                  </a:lnTo>
                  <a:lnTo>
                    <a:pt x="37" y="15"/>
                  </a:lnTo>
                  <a:lnTo>
                    <a:pt x="33" y="16"/>
                  </a:lnTo>
                  <a:lnTo>
                    <a:pt x="26" y="21"/>
                  </a:lnTo>
                  <a:lnTo>
                    <a:pt x="23" y="26"/>
                  </a:lnTo>
                  <a:lnTo>
                    <a:pt x="23" y="29"/>
                  </a:lnTo>
                  <a:lnTo>
                    <a:pt x="65" y="29"/>
                  </a:lnTo>
                  <a:close/>
                </a:path>
              </a:pathLst>
            </a:custGeom>
            <a:solidFill>
              <a:schemeClr val="bg1"/>
            </a:solidFill>
            <a:ln w="9525">
              <a:noFill/>
              <a:round/>
              <a:headEnd/>
              <a:tailEnd/>
            </a:ln>
          </p:spPr>
          <p:txBody>
            <a:bodyPr/>
            <a:lstStyle/>
            <a:p>
              <a:endParaRPr lang="en-US"/>
            </a:p>
          </p:txBody>
        </p:sp>
        <p:sp>
          <p:nvSpPr>
            <p:cNvPr id="10270" name="Freeform 67"/>
            <p:cNvSpPr>
              <a:spLocks/>
            </p:cNvSpPr>
            <p:nvPr/>
          </p:nvSpPr>
          <p:spPr bwMode="auto">
            <a:xfrm>
              <a:off x="4918" y="4088"/>
              <a:ext cx="27" cy="44"/>
            </a:xfrm>
            <a:custGeom>
              <a:avLst/>
              <a:gdLst>
                <a:gd name="T0" fmla="*/ 4 w 53"/>
                <a:gd name="T1" fmla="*/ 0 h 89"/>
                <a:gd name="T2" fmla="*/ 9 w 53"/>
                <a:gd name="T3" fmla="*/ 0 h 89"/>
                <a:gd name="T4" fmla="*/ 9 w 53"/>
                <a:gd name="T5" fmla="*/ 5 h 89"/>
                <a:gd name="T6" fmla="*/ 14 w 53"/>
                <a:gd name="T7" fmla="*/ 5 h 89"/>
                <a:gd name="T8" fmla="*/ 14 w 53"/>
                <a:gd name="T9" fmla="*/ 9 h 89"/>
                <a:gd name="T10" fmla="*/ 9 w 53"/>
                <a:gd name="T11" fmla="*/ 9 h 89"/>
                <a:gd name="T12" fmla="*/ 9 w 53"/>
                <a:gd name="T13" fmla="*/ 16 h 89"/>
                <a:gd name="T14" fmla="*/ 9 w 53"/>
                <a:gd name="T15" fmla="*/ 16 h 89"/>
                <a:gd name="T16" fmla="*/ 10 w 53"/>
                <a:gd name="T17" fmla="*/ 17 h 89"/>
                <a:gd name="T18" fmla="*/ 10 w 53"/>
                <a:gd name="T19" fmla="*/ 17 h 89"/>
                <a:gd name="T20" fmla="*/ 10 w 53"/>
                <a:gd name="T21" fmla="*/ 18 h 89"/>
                <a:gd name="T22" fmla="*/ 11 w 53"/>
                <a:gd name="T23" fmla="*/ 18 h 89"/>
                <a:gd name="T24" fmla="*/ 11 w 53"/>
                <a:gd name="T25" fmla="*/ 18 h 89"/>
                <a:gd name="T26" fmla="*/ 14 w 53"/>
                <a:gd name="T27" fmla="*/ 18 h 89"/>
                <a:gd name="T28" fmla="*/ 14 w 53"/>
                <a:gd name="T29" fmla="*/ 22 h 89"/>
                <a:gd name="T30" fmla="*/ 14 w 53"/>
                <a:gd name="T31" fmla="*/ 22 h 89"/>
                <a:gd name="T32" fmla="*/ 10 w 53"/>
                <a:gd name="T33" fmla="*/ 22 h 89"/>
                <a:gd name="T34" fmla="*/ 10 w 53"/>
                <a:gd name="T35" fmla="*/ 22 h 89"/>
                <a:gd name="T36" fmla="*/ 6 w 53"/>
                <a:gd name="T37" fmla="*/ 22 h 89"/>
                <a:gd name="T38" fmla="*/ 6 w 53"/>
                <a:gd name="T39" fmla="*/ 21 h 89"/>
                <a:gd name="T40" fmla="*/ 5 w 53"/>
                <a:gd name="T41" fmla="*/ 21 h 89"/>
                <a:gd name="T42" fmla="*/ 4 w 53"/>
                <a:gd name="T43" fmla="*/ 20 h 89"/>
                <a:gd name="T44" fmla="*/ 4 w 53"/>
                <a:gd name="T45" fmla="*/ 19 h 89"/>
                <a:gd name="T46" fmla="*/ 4 w 53"/>
                <a:gd name="T47" fmla="*/ 17 h 89"/>
                <a:gd name="T48" fmla="*/ 4 w 53"/>
                <a:gd name="T49" fmla="*/ 9 h 89"/>
                <a:gd name="T50" fmla="*/ 0 w 53"/>
                <a:gd name="T51" fmla="*/ 9 h 89"/>
                <a:gd name="T52" fmla="*/ 0 w 53"/>
                <a:gd name="T53" fmla="*/ 5 h 89"/>
                <a:gd name="T54" fmla="*/ 4 w 53"/>
                <a:gd name="T55" fmla="*/ 5 h 89"/>
                <a:gd name="T56" fmla="*/ 4 w 53"/>
                <a:gd name="T57" fmla="*/ 0 h 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89"/>
                <a:gd name="T89" fmla="*/ 53 w 53"/>
                <a:gd name="T90" fmla="*/ 89 h 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89">
                  <a:moveTo>
                    <a:pt x="14" y="0"/>
                  </a:moveTo>
                  <a:lnTo>
                    <a:pt x="35" y="0"/>
                  </a:lnTo>
                  <a:lnTo>
                    <a:pt x="35" y="21"/>
                  </a:lnTo>
                  <a:lnTo>
                    <a:pt x="53" y="21"/>
                  </a:lnTo>
                  <a:lnTo>
                    <a:pt x="53" y="36"/>
                  </a:lnTo>
                  <a:lnTo>
                    <a:pt x="35" y="36"/>
                  </a:lnTo>
                  <a:lnTo>
                    <a:pt x="35" y="67"/>
                  </a:lnTo>
                  <a:lnTo>
                    <a:pt x="37" y="70"/>
                  </a:lnTo>
                  <a:lnTo>
                    <a:pt x="37" y="71"/>
                  </a:lnTo>
                  <a:lnTo>
                    <a:pt x="40" y="73"/>
                  </a:lnTo>
                  <a:lnTo>
                    <a:pt x="43" y="73"/>
                  </a:lnTo>
                  <a:lnTo>
                    <a:pt x="53" y="73"/>
                  </a:lnTo>
                  <a:lnTo>
                    <a:pt x="53" y="88"/>
                  </a:lnTo>
                  <a:lnTo>
                    <a:pt x="37" y="89"/>
                  </a:lnTo>
                  <a:lnTo>
                    <a:pt x="24" y="88"/>
                  </a:lnTo>
                  <a:lnTo>
                    <a:pt x="21" y="86"/>
                  </a:lnTo>
                  <a:lnTo>
                    <a:pt x="18" y="84"/>
                  </a:lnTo>
                  <a:lnTo>
                    <a:pt x="16" y="81"/>
                  </a:lnTo>
                  <a:lnTo>
                    <a:pt x="14" y="78"/>
                  </a:lnTo>
                  <a:lnTo>
                    <a:pt x="14" y="70"/>
                  </a:lnTo>
                  <a:lnTo>
                    <a:pt x="14" y="36"/>
                  </a:lnTo>
                  <a:lnTo>
                    <a:pt x="0" y="36"/>
                  </a:lnTo>
                  <a:lnTo>
                    <a:pt x="0" y="21"/>
                  </a:lnTo>
                  <a:lnTo>
                    <a:pt x="14" y="21"/>
                  </a:lnTo>
                  <a:lnTo>
                    <a:pt x="14" y="0"/>
                  </a:lnTo>
                  <a:close/>
                </a:path>
              </a:pathLst>
            </a:custGeom>
            <a:solidFill>
              <a:schemeClr val="bg1"/>
            </a:solidFill>
            <a:ln w="9525">
              <a:noFill/>
              <a:round/>
              <a:headEnd/>
              <a:tailEnd/>
            </a:ln>
          </p:spPr>
          <p:txBody>
            <a:bodyPr/>
            <a:lstStyle/>
            <a:p>
              <a:endParaRPr lang="en-US"/>
            </a:p>
          </p:txBody>
        </p:sp>
        <p:sp>
          <p:nvSpPr>
            <p:cNvPr id="10271" name="Freeform 68"/>
            <p:cNvSpPr>
              <a:spLocks noEditPoints="1"/>
            </p:cNvSpPr>
            <p:nvPr/>
          </p:nvSpPr>
          <p:spPr bwMode="auto">
            <a:xfrm>
              <a:off x="4947" y="4097"/>
              <a:ext cx="44" cy="36"/>
            </a:xfrm>
            <a:custGeom>
              <a:avLst/>
              <a:gdLst>
                <a:gd name="T0" fmla="*/ 22 w 87"/>
                <a:gd name="T1" fmla="*/ 12 h 73"/>
                <a:gd name="T2" fmla="*/ 20 w 87"/>
                <a:gd name="T3" fmla="*/ 15 h 73"/>
                <a:gd name="T4" fmla="*/ 18 w 87"/>
                <a:gd name="T5" fmla="*/ 16 h 73"/>
                <a:gd name="T6" fmla="*/ 11 w 87"/>
                <a:gd name="T7" fmla="*/ 18 h 73"/>
                <a:gd name="T8" fmla="*/ 9 w 87"/>
                <a:gd name="T9" fmla="*/ 17 h 73"/>
                <a:gd name="T10" fmla="*/ 5 w 87"/>
                <a:gd name="T11" fmla="*/ 17 h 73"/>
                <a:gd name="T12" fmla="*/ 2 w 87"/>
                <a:gd name="T13" fmla="*/ 14 h 73"/>
                <a:gd name="T14" fmla="*/ 1 w 87"/>
                <a:gd name="T15" fmla="*/ 11 h 73"/>
                <a:gd name="T16" fmla="*/ 0 w 87"/>
                <a:gd name="T17" fmla="*/ 9 h 73"/>
                <a:gd name="T18" fmla="*/ 1 w 87"/>
                <a:gd name="T19" fmla="*/ 5 h 73"/>
                <a:gd name="T20" fmla="*/ 4 w 87"/>
                <a:gd name="T21" fmla="*/ 2 h 73"/>
                <a:gd name="T22" fmla="*/ 7 w 87"/>
                <a:gd name="T23" fmla="*/ 0 h 73"/>
                <a:gd name="T24" fmla="*/ 11 w 87"/>
                <a:gd name="T25" fmla="*/ 0 h 73"/>
                <a:gd name="T26" fmla="*/ 14 w 87"/>
                <a:gd name="T27" fmla="*/ 0 h 73"/>
                <a:gd name="T28" fmla="*/ 18 w 87"/>
                <a:gd name="T29" fmla="*/ 1 h 73"/>
                <a:gd name="T30" fmla="*/ 21 w 87"/>
                <a:gd name="T31" fmla="*/ 4 h 73"/>
                <a:gd name="T32" fmla="*/ 22 w 87"/>
                <a:gd name="T33" fmla="*/ 7 h 73"/>
                <a:gd name="T34" fmla="*/ 22 w 87"/>
                <a:gd name="T35" fmla="*/ 10 h 73"/>
                <a:gd name="T36" fmla="*/ 6 w 87"/>
                <a:gd name="T37" fmla="*/ 10 h 73"/>
                <a:gd name="T38" fmla="*/ 6 w 87"/>
                <a:gd name="T39" fmla="*/ 11 h 73"/>
                <a:gd name="T40" fmla="*/ 9 w 87"/>
                <a:gd name="T41" fmla="*/ 14 h 73"/>
                <a:gd name="T42" fmla="*/ 11 w 87"/>
                <a:gd name="T43" fmla="*/ 14 h 73"/>
                <a:gd name="T44" fmla="*/ 14 w 87"/>
                <a:gd name="T45" fmla="*/ 14 h 73"/>
                <a:gd name="T46" fmla="*/ 16 w 87"/>
                <a:gd name="T47" fmla="*/ 12 h 73"/>
                <a:gd name="T48" fmla="*/ 17 w 87"/>
                <a:gd name="T49" fmla="*/ 7 h 73"/>
                <a:gd name="T50" fmla="*/ 17 w 87"/>
                <a:gd name="T51" fmla="*/ 7 h 73"/>
                <a:gd name="T52" fmla="*/ 15 w 87"/>
                <a:gd name="T53" fmla="*/ 5 h 73"/>
                <a:gd name="T54" fmla="*/ 12 w 87"/>
                <a:gd name="T55" fmla="*/ 3 h 73"/>
                <a:gd name="T56" fmla="*/ 11 w 87"/>
                <a:gd name="T57" fmla="*/ 3 h 73"/>
                <a:gd name="T58" fmla="*/ 9 w 87"/>
                <a:gd name="T59" fmla="*/ 4 h 73"/>
                <a:gd name="T60" fmla="*/ 6 w 87"/>
                <a:gd name="T61" fmla="*/ 6 h 73"/>
                <a:gd name="T62" fmla="*/ 6 w 87"/>
                <a:gd name="T63" fmla="*/ 7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7"/>
                <a:gd name="T97" fmla="*/ 0 h 73"/>
                <a:gd name="T98" fmla="*/ 87 w 87"/>
                <a:gd name="T99" fmla="*/ 73 h 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7" h="73">
                  <a:moveTo>
                    <a:pt x="86" y="50"/>
                  </a:moveTo>
                  <a:lnTo>
                    <a:pt x="86" y="50"/>
                  </a:lnTo>
                  <a:lnTo>
                    <a:pt x="82" y="55"/>
                  </a:lnTo>
                  <a:lnTo>
                    <a:pt x="79" y="60"/>
                  </a:lnTo>
                  <a:lnTo>
                    <a:pt x="74" y="63"/>
                  </a:lnTo>
                  <a:lnTo>
                    <a:pt x="69" y="66"/>
                  </a:lnTo>
                  <a:lnTo>
                    <a:pt x="58" y="71"/>
                  </a:lnTo>
                  <a:lnTo>
                    <a:pt x="44" y="73"/>
                  </a:lnTo>
                  <a:lnTo>
                    <a:pt x="35" y="71"/>
                  </a:lnTo>
                  <a:lnTo>
                    <a:pt x="26" y="70"/>
                  </a:lnTo>
                  <a:lnTo>
                    <a:pt x="19" y="68"/>
                  </a:lnTo>
                  <a:lnTo>
                    <a:pt x="13" y="63"/>
                  </a:lnTo>
                  <a:lnTo>
                    <a:pt x="8" y="58"/>
                  </a:lnTo>
                  <a:lnTo>
                    <a:pt x="3" y="52"/>
                  </a:lnTo>
                  <a:lnTo>
                    <a:pt x="2" y="45"/>
                  </a:lnTo>
                  <a:lnTo>
                    <a:pt x="0" y="36"/>
                  </a:lnTo>
                  <a:lnTo>
                    <a:pt x="2" y="28"/>
                  </a:lnTo>
                  <a:lnTo>
                    <a:pt x="3" y="20"/>
                  </a:lnTo>
                  <a:lnTo>
                    <a:pt x="8" y="15"/>
                  </a:lnTo>
                  <a:lnTo>
                    <a:pt x="13" y="10"/>
                  </a:lnTo>
                  <a:lnTo>
                    <a:pt x="19" y="5"/>
                  </a:lnTo>
                  <a:lnTo>
                    <a:pt x="26" y="3"/>
                  </a:lnTo>
                  <a:lnTo>
                    <a:pt x="35" y="2"/>
                  </a:lnTo>
                  <a:lnTo>
                    <a:pt x="44" y="0"/>
                  </a:lnTo>
                  <a:lnTo>
                    <a:pt x="55" y="2"/>
                  </a:lnTo>
                  <a:lnTo>
                    <a:pt x="63" y="3"/>
                  </a:lnTo>
                  <a:lnTo>
                    <a:pt x="71" y="7"/>
                  </a:lnTo>
                  <a:lnTo>
                    <a:pt x="76" y="11"/>
                  </a:lnTo>
                  <a:lnTo>
                    <a:pt x="81" y="16"/>
                  </a:lnTo>
                  <a:lnTo>
                    <a:pt x="84" y="23"/>
                  </a:lnTo>
                  <a:lnTo>
                    <a:pt x="86" y="31"/>
                  </a:lnTo>
                  <a:lnTo>
                    <a:pt x="87" y="41"/>
                  </a:lnTo>
                  <a:lnTo>
                    <a:pt x="87" y="42"/>
                  </a:lnTo>
                  <a:lnTo>
                    <a:pt x="23" y="42"/>
                  </a:lnTo>
                  <a:lnTo>
                    <a:pt x="24" y="47"/>
                  </a:lnTo>
                  <a:lnTo>
                    <a:pt x="27" y="53"/>
                  </a:lnTo>
                  <a:lnTo>
                    <a:pt x="34" y="57"/>
                  </a:lnTo>
                  <a:lnTo>
                    <a:pt x="44" y="58"/>
                  </a:lnTo>
                  <a:lnTo>
                    <a:pt x="50" y="58"/>
                  </a:lnTo>
                  <a:lnTo>
                    <a:pt x="55" y="57"/>
                  </a:lnTo>
                  <a:lnTo>
                    <a:pt x="60" y="53"/>
                  </a:lnTo>
                  <a:lnTo>
                    <a:pt x="63" y="50"/>
                  </a:lnTo>
                  <a:lnTo>
                    <a:pt x="86" y="50"/>
                  </a:lnTo>
                  <a:close/>
                  <a:moveTo>
                    <a:pt x="65" y="29"/>
                  </a:moveTo>
                  <a:lnTo>
                    <a:pt x="65" y="29"/>
                  </a:lnTo>
                  <a:lnTo>
                    <a:pt x="63" y="24"/>
                  </a:lnTo>
                  <a:lnTo>
                    <a:pt x="60" y="20"/>
                  </a:lnTo>
                  <a:lnTo>
                    <a:pt x="53" y="16"/>
                  </a:lnTo>
                  <a:lnTo>
                    <a:pt x="48" y="15"/>
                  </a:lnTo>
                  <a:lnTo>
                    <a:pt x="44" y="15"/>
                  </a:lnTo>
                  <a:lnTo>
                    <a:pt x="37" y="15"/>
                  </a:lnTo>
                  <a:lnTo>
                    <a:pt x="34" y="16"/>
                  </a:lnTo>
                  <a:lnTo>
                    <a:pt x="27" y="21"/>
                  </a:lnTo>
                  <a:lnTo>
                    <a:pt x="24" y="26"/>
                  </a:lnTo>
                  <a:lnTo>
                    <a:pt x="23" y="29"/>
                  </a:lnTo>
                  <a:lnTo>
                    <a:pt x="65" y="29"/>
                  </a:lnTo>
                  <a:close/>
                </a:path>
              </a:pathLst>
            </a:custGeom>
            <a:solidFill>
              <a:schemeClr val="bg1"/>
            </a:solidFill>
            <a:ln w="9525">
              <a:noFill/>
              <a:round/>
              <a:headEnd/>
              <a:tailEnd/>
            </a:ln>
          </p:spPr>
          <p:txBody>
            <a:bodyPr/>
            <a:lstStyle/>
            <a:p>
              <a:endParaRPr lang="en-US"/>
            </a:p>
          </p:txBody>
        </p:sp>
        <p:sp>
          <p:nvSpPr>
            <p:cNvPr id="10272" name="Freeform 69"/>
            <p:cNvSpPr>
              <a:spLocks noEditPoints="1"/>
            </p:cNvSpPr>
            <p:nvPr/>
          </p:nvSpPr>
          <p:spPr bwMode="auto">
            <a:xfrm>
              <a:off x="5020" y="4087"/>
              <a:ext cx="45" cy="44"/>
            </a:xfrm>
            <a:custGeom>
              <a:avLst/>
              <a:gdLst>
                <a:gd name="T0" fmla="*/ 0 w 91"/>
                <a:gd name="T1" fmla="*/ 0 h 89"/>
                <a:gd name="T2" fmla="*/ 15 w 91"/>
                <a:gd name="T3" fmla="*/ 0 h 89"/>
                <a:gd name="T4" fmla="*/ 15 w 91"/>
                <a:gd name="T5" fmla="*/ 0 h 89"/>
                <a:gd name="T6" fmla="*/ 17 w 91"/>
                <a:gd name="T7" fmla="*/ 0 h 89"/>
                <a:gd name="T8" fmla="*/ 18 w 91"/>
                <a:gd name="T9" fmla="*/ 0 h 89"/>
                <a:gd name="T10" fmla="*/ 20 w 91"/>
                <a:gd name="T11" fmla="*/ 1 h 89"/>
                <a:gd name="T12" fmla="*/ 21 w 91"/>
                <a:gd name="T13" fmla="*/ 2 h 89"/>
                <a:gd name="T14" fmla="*/ 22 w 91"/>
                <a:gd name="T15" fmla="*/ 3 h 89"/>
                <a:gd name="T16" fmla="*/ 22 w 91"/>
                <a:gd name="T17" fmla="*/ 4 h 89"/>
                <a:gd name="T18" fmla="*/ 22 w 91"/>
                <a:gd name="T19" fmla="*/ 6 h 89"/>
                <a:gd name="T20" fmla="*/ 22 w 91"/>
                <a:gd name="T21" fmla="*/ 6 h 89"/>
                <a:gd name="T22" fmla="*/ 22 w 91"/>
                <a:gd name="T23" fmla="*/ 8 h 89"/>
                <a:gd name="T24" fmla="*/ 22 w 91"/>
                <a:gd name="T25" fmla="*/ 10 h 89"/>
                <a:gd name="T26" fmla="*/ 21 w 91"/>
                <a:gd name="T27" fmla="*/ 11 h 89"/>
                <a:gd name="T28" fmla="*/ 20 w 91"/>
                <a:gd name="T29" fmla="*/ 12 h 89"/>
                <a:gd name="T30" fmla="*/ 20 w 91"/>
                <a:gd name="T31" fmla="*/ 13 h 89"/>
                <a:gd name="T32" fmla="*/ 18 w 91"/>
                <a:gd name="T33" fmla="*/ 13 h 89"/>
                <a:gd name="T34" fmla="*/ 17 w 91"/>
                <a:gd name="T35" fmla="*/ 14 h 89"/>
                <a:gd name="T36" fmla="*/ 15 w 91"/>
                <a:gd name="T37" fmla="*/ 14 h 89"/>
                <a:gd name="T38" fmla="*/ 6 w 91"/>
                <a:gd name="T39" fmla="*/ 14 h 89"/>
                <a:gd name="T40" fmla="*/ 6 w 91"/>
                <a:gd name="T41" fmla="*/ 22 h 89"/>
                <a:gd name="T42" fmla="*/ 0 w 91"/>
                <a:gd name="T43" fmla="*/ 22 h 89"/>
                <a:gd name="T44" fmla="*/ 0 w 91"/>
                <a:gd name="T45" fmla="*/ 0 h 89"/>
                <a:gd name="T46" fmla="*/ 6 w 91"/>
                <a:gd name="T47" fmla="*/ 10 h 89"/>
                <a:gd name="T48" fmla="*/ 12 w 91"/>
                <a:gd name="T49" fmla="*/ 10 h 89"/>
                <a:gd name="T50" fmla="*/ 12 w 91"/>
                <a:gd name="T51" fmla="*/ 10 h 89"/>
                <a:gd name="T52" fmla="*/ 13 w 91"/>
                <a:gd name="T53" fmla="*/ 10 h 89"/>
                <a:gd name="T54" fmla="*/ 15 w 91"/>
                <a:gd name="T55" fmla="*/ 9 h 89"/>
                <a:gd name="T56" fmla="*/ 16 w 91"/>
                <a:gd name="T57" fmla="*/ 8 h 89"/>
                <a:gd name="T58" fmla="*/ 16 w 91"/>
                <a:gd name="T59" fmla="*/ 7 h 89"/>
                <a:gd name="T60" fmla="*/ 16 w 91"/>
                <a:gd name="T61" fmla="*/ 7 h 89"/>
                <a:gd name="T62" fmla="*/ 16 w 91"/>
                <a:gd name="T63" fmla="*/ 5 h 89"/>
                <a:gd name="T64" fmla="*/ 15 w 91"/>
                <a:gd name="T65" fmla="*/ 4 h 89"/>
                <a:gd name="T66" fmla="*/ 14 w 91"/>
                <a:gd name="T67" fmla="*/ 4 h 89"/>
                <a:gd name="T68" fmla="*/ 13 w 91"/>
                <a:gd name="T69" fmla="*/ 4 h 89"/>
                <a:gd name="T70" fmla="*/ 6 w 91"/>
                <a:gd name="T71" fmla="*/ 4 h 89"/>
                <a:gd name="T72" fmla="*/ 6 w 91"/>
                <a:gd name="T73" fmla="*/ 1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
                <a:gd name="T112" fmla="*/ 0 h 89"/>
                <a:gd name="T113" fmla="*/ 91 w 91"/>
                <a:gd name="T114" fmla="*/ 89 h 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 h="89">
                  <a:moveTo>
                    <a:pt x="0" y="0"/>
                  </a:moveTo>
                  <a:lnTo>
                    <a:pt x="60" y="0"/>
                  </a:lnTo>
                  <a:lnTo>
                    <a:pt x="68" y="1"/>
                  </a:lnTo>
                  <a:lnTo>
                    <a:pt x="75" y="3"/>
                  </a:lnTo>
                  <a:lnTo>
                    <a:pt x="81" y="5"/>
                  </a:lnTo>
                  <a:lnTo>
                    <a:pt x="84" y="10"/>
                  </a:lnTo>
                  <a:lnTo>
                    <a:pt x="88" y="13"/>
                  </a:lnTo>
                  <a:lnTo>
                    <a:pt x="89" y="18"/>
                  </a:lnTo>
                  <a:lnTo>
                    <a:pt x="91" y="27"/>
                  </a:lnTo>
                  <a:lnTo>
                    <a:pt x="91" y="34"/>
                  </a:lnTo>
                  <a:lnTo>
                    <a:pt x="89" y="40"/>
                  </a:lnTo>
                  <a:lnTo>
                    <a:pt x="86" y="45"/>
                  </a:lnTo>
                  <a:lnTo>
                    <a:pt x="83" y="48"/>
                  </a:lnTo>
                  <a:lnTo>
                    <a:pt x="80" y="53"/>
                  </a:lnTo>
                  <a:lnTo>
                    <a:pt x="75" y="55"/>
                  </a:lnTo>
                  <a:lnTo>
                    <a:pt x="68" y="56"/>
                  </a:lnTo>
                  <a:lnTo>
                    <a:pt x="62" y="56"/>
                  </a:lnTo>
                  <a:lnTo>
                    <a:pt x="25" y="56"/>
                  </a:lnTo>
                  <a:lnTo>
                    <a:pt x="25" y="89"/>
                  </a:lnTo>
                  <a:lnTo>
                    <a:pt x="0" y="89"/>
                  </a:lnTo>
                  <a:lnTo>
                    <a:pt x="0" y="0"/>
                  </a:lnTo>
                  <a:close/>
                  <a:moveTo>
                    <a:pt x="25" y="40"/>
                  </a:moveTo>
                  <a:lnTo>
                    <a:pt x="50" y="40"/>
                  </a:lnTo>
                  <a:lnTo>
                    <a:pt x="55" y="40"/>
                  </a:lnTo>
                  <a:lnTo>
                    <a:pt x="60" y="39"/>
                  </a:lnTo>
                  <a:lnTo>
                    <a:pt x="65" y="35"/>
                  </a:lnTo>
                  <a:lnTo>
                    <a:pt x="67" y="29"/>
                  </a:lnTo>
                  <a:lnTo>
                    <a:pt x="65" y="22"/>
                  </a:lnTo>
                  <a:lnTo>
                    <a:pt x="62" y="18"/>
                  </a:lnTo>
                  <a:lnTo>
                    <a:pt x="57" y="16"/>
                  </a:lnTo>
                  <a:lnTo>
                    <a:pt x="52" y="16"/>
                  </a:lnTo>
                  <a:lnTo>
                    <a:pt x="25" y="16"/>
                  </a:lnTo>
                  <a:lnTo>
                    <a:pt x="25" y="40"/>
                  </a:lnTo>
                  <a:close/>
                </a:path>
              </a:pathLst>
            </a:custGeom>
            <a:solidFill>
              <a:schemeClr val="bg1"/>
            </a:solidFill>
            <a:ln w="9525">
              <a:noFill/>
              <a:round/>
              <a:headEnd/>
              <a:tailEnd/>
            </a:ln>
          </p:spPr>
          <p:txBody>
            <a:bodyPr/>
            <a:lstStyle/>
            <a:p>
              <a:endParaRPr lang="en-US"/>
            </a:p>
          </p:txBody>
        </p:sp>
        <p:sp>
          <p:nvSpPr>
            <p:cNvPr id="10273" name="Freeform 70"/>
            <p:cNvSpPr>
              <a:spLocks noEditPoints="1"/>
            </p:cNvSpPr>
            <p:nvPr/>
          </p:nvSpPr>
          <p:spPr bwMode="auto">
            <a:xfrm>
              <a:off x="5071" y="4086"/>
              <a:ext cx="11" cy="45"/>
            </a:xfrm>
            <a:custGeom>
              <a:avLst/>
              <a:gdLst>
                <a:gd name="T0" fmla="*/ 0 w 23"/>
                <a:gd name="T1" fmla="*/ 6 h 91"/>
                <a:gd name="T2" fmla="*/ 5 w 23"/>
                <a:gd name="T3" fmla="*/ 6 h 91"/>
                <a:gd name="T4" fmla="*/ 5 w 23"/>
                <a:gd name="T5" fmla="*/ 22 h 91"/>
                <a:gd name="T6" fmla="*/ 0 w 23"/>
                <a:gd name="T7" fmla="*/ 22 h 91"/>
                <a:gd name="T8" fmla="*/ 0 w 23"/>
                <a:gd name="T9" fmla="*/ 6 h 91"/>
                <a:gd name="T10" fmla="*/ 0 w 23"/>
                <a:gd name="T11" fmla="*/ 0 h 91"/>
                <a:gd name="T12" fmla="*/ 5 w 23"/>
                <a:gd name="T13" fmla="*/ 0 h 91"/>
                <a:gd name="T14" fmla="*/ 5 w 23"/>
                <a:gd name="T15" fmla="*/ 4 h 91"/>
                <a:gd name="T16" fmla="*/ 0 w 23"/>
                <a:gd name="T17" fmla="*/ 4 h 91"/>
                <a:gd name="T18" fmla="*/ 0 w 23"/>
                <a:gd name="T19" fmla="*/ 0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91"/>
                <a:gd name="T32" fmla="*/ 23 w 23"/>
                <a:gd name="T33" fmla="*/ 91 h 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91">
                  <a:moveTo>
                    <a:pt x="0" y="24"/>
                  </a:moveTo>
                  <a:lnTo>
                    <a:pt x="23" y="24"/>
                  </a:lnTo>
                  <a:lnTo>
                    <a:pt x="23" y="91"/>
                  </a:lnTo>
                  <a:lnTo>
                    <a:pt x="0" y="91"/>
                  </a:lnTo>
                  <a:lnTo>
                    <a:pt x="0" y="24"/>
                  </a:lnTo>
                  <a:close/>
                  <a:moveTo>
                    <a:pt x="0" y="0"/>
                  </a:moveTo>
                  <a:lnTo>
                    <a:pt x="23" y="0"/>
                  </a:lnTo>
                  <a:lnTo>
                    <a:pt x="23" y="16"/>
                  </a:lnTo>
                  <a:lnTo>
                    <a:pt x="0" y="16"/>
                  </a:lnTo>
                  <a:lnTo>
                    <a:pt x="0" y="0"/>
                  </a:lnTo>
                  <a:close/>
                </a:path>
              </a:pathLst>
            </a:custGeom>
            <a:solidFill>
              <a:schemeClr val="bg1"/>
            </a:solidFill>
            <a:ln w="9525">
              <a:noFill/>
              <a:round/>
              <a:headEnd/>
              <a:tailEnd/>
            </a:ln>
          </p:spPr>
          <p:txBody>
            <a:bodyPr/>
            <a:lstStyle/>
            <a:p>
              <a:endParaRPr lang="en-US"/>
            </a:p>
          </p:txBody>
        </p:sp>
        <p:sp>
          <p:nvSpPr>
            <p:cNvPr id="10274" name="Freeform 71"/>
            <p:cNvSpPr>
              <a:spLocks noEditPoints="1"/>
            </p:cNvSpPr>
            <p:nvPr/>
          </p:nvSpPr>
          <p:spPr bwMode="auto">
            <a:xfrm>
              <a:off x="5090" y="4097"/>
              <a:ext cx="42" cy="46"/>
            </a:xfrm>
            <a:custGeom>
              <a:avLst/>
              <a:gdLst>
                <a:gd name="T0" fmla="*/ 0 w 84"/>
                <a:gd name="T1" fmla="*/ 1 h 92"/>
                <a:gd name="T2" fmla="*/ 5 w 84"/>
                <a:gd name="T3" fmla="*/ 1 h 92"/>
                <a:gd name="T4" fmla="*/ 5 w 84"/>
                <a:gd name="T5" fmla="*/ 3 h 92"/>
                <a:gd name="T6" fmla="*/ 5 w 84"/>
                <a:gd name="T7" fmla="*/ 3 h 92"/>
                <a:gd name="T8" fmla="*/ 5 w 84"/>
                <a:gd name="T9" fmla="*/ 3 h 92"/>
                <a:gd name="T10" fmla="*/ 7 w 84"/>
                <a:gd name="T11" fmla="*/ 1 h 92"/>
                <a:gd name="T12" fmla="*/ 9 w 84"/>
                <a:gd name="T13" fmla="*/ 1 h 92"/>
                <a:gd name="T14" fmla="*/ 10 w 84"/>
                <a:gd name="T15" fmla="*/ 0 h 92"/>
                <a:gd name="T16" fmla="*/ 11 w 84"/>
                <a:gd name="T17" fmla="*/ 0 h 92"/>
                <a:gd name="T18" fmla="*/ 11 w 84"/>
                <a:gd name="T19" fmla="*/ 0 h 92"/>
                <a:gd name="T20" fmla="*/ 13 w 84"/>
                <a:gd name="T21" fmla="*/ 0 h 92"/>
                <a:gd name="T22" fmla="*/ 15 w 84"/>
                <a:gd name="T23" fmla="*/ 1 h 92"/>
                <a:gd name="T24" fmla="*/ 17 w 84"/>
                <a:gd name="T25" fmla="*/ 1 h 92"/>
                <a:gd name="T26" fmla="*/ 19 w 84"/>
                <a:gd name="T27" fmla="*/ 2 h 92"/>
                <a:gd name="T28" fmla="*/ 20 w 84"/>
                <a:gd name="T29" fmla="*/ 3 h 92"/>
                <a:gd name="T30" fmla="*/ 21 w 84"/>
                <a:gd name="T31" fmla="*/ 5 h 92"/>
                <a:gd name="T32" fmla="*/ 21 w 84"/>
                <a:gd name="T33" fmla="*/ 6 h 92"/>
                <a:gd name="T34" fmla="*/ 21 w 84"/>
                <a:gd name="T35" fmla="*/ 9 h 92"/>
                <a:gd name="T36" fmla="*/ 21 w 84"/>
                <a:gd name="T37" fmla="*/ 9 h 92"/>
                <a:gd name="T38" fmla="*/ 21 w 84"/>
                <a:gd name="T39" fmla="*/ 11 h 92"/>
                <a:gd name="T40" fmla="*/ 21 w 84"/>
                <a:gd name="T41" fmla="*/ 12 h 92"/>
                <a:gd name="T42" fmla="*/ 20 w 84"/>
                <a:gd name="T43" fmla="*/ 13 h 92"/>
                <a:gd name="T44" fmla="*/ 19 w 84"/>
                <a:gd name="T45" fmla="*/ 15 h 92"/>
                <a:gd name="T46" fmla="*/ 17 w 84"/>
                <a:gd name="T47" fmla="*/ 16 h 92"/>
                <a:gd name="T48" fmla="*/ 15 w 84"/>
                <a:gd name="T49" fmla="*/ 17 h 92"/>
                <a:gd name="T50" fmla="*/ 13 w 84"/>
                <a:gd name="T51" fmla="*/ 18 h 92"/>
                <a:gd name="T52" fmla="*/ 11 w 84"/>
                <a:gd name="T53" fmla="*/ 18 h 92"/>
                <a:gd name="T54" fmla="*/ 11 w 84"/>
                <a:gd name="T55" fmla="*/ 18 h 92"/>
                <a:gd name="T56" fmla="*/ 10 w 84"/>
                <a:gd name="T57" fmla="*/ 18 h 92"/>
                <a:gd name="T58" fmla="*/ 9 w 84"/>
                <a:gd name="T59" fmla="*/ 17 h 92"/>
                <a:gd name="T60" fmla="*/ 6 w 84"/>
                <a:gd name="T61" fmla="*/ 16 h 92"/>
                <a:gd name="T62" fmla="*/ 5 w 84"/>
                <a:gd name="T63" fmla="*/ 15 h 92"/>
                <a:gd name="T64" fmla="*/ 5 w 84"/>
                <a:gd name="T65" fmla="*/ 15 h 92"/>
                <a:gd name="T66" fmla="*/ 5 w 84"/>
                <a:gd name="T67" fmla="*/ 23 h 92"/>
                <a:gd name="T68" fmla="*/ 0 w 84"/>
                <a:gd name="T69" fmla="*/ 23 h 92"/>
                <a:gd name="T70" fmla="*/ 0 w 84"/>
                <a:gd name="T71" fmla="*/ 1 h 92"/>
                <a:gd name="T72" fmla="*/ 11 w 84"/>
                <a:gd name="T73" fmla="*/ 13 h 92"/>
                <a:gd name="T74" fmla="*/ 11 w 84"/>
                <a:gd name="T75" fmla="*/ 13 h 92"/>
                <a:gd name="T76" fmla="*/ 12 w 84"/>
                <a:gd name="T77" fmla="*/ 13 h 92"/>
                <a:gd name="T78" fmla="*/ 13 w 84"/>
                <a:gd name="T79" fmla="*/ 12 h 92"/>
                <a:gd name="T80" fmla="*/ 15 w 84"/>
                <a:gd name="T81" fmla="*/ 11 h 92"/>
                <a:gd name="T82" fmla="*/ 15 w 84"/>
                <a:gd name="T83" fmla="*/ 9 h 92"/>
                <a:gd name="T84" fmla="*/ 15 w 84"/>
                <a:gd name="T85" fmla="*/ 9 h 92"/>
                <a:gd name="T86" fmla="*/ 15 w 84"/>
                <a:gd name="T87" fmla="*/ 6 h 92"/>
                <a:gd name="T88" fmla="*/ 13 w 84"/>
                <a:gd name="T89" fmla="*/ 6 h 92"/>
                <a:gd name="T90" fmla="*/ 12 w 84"/>
                <a:gd name="T91" fmla="*/ 4 h 92"/>
                <a:gd name="T92" fmla="*/ 11 w 84"/>
                <a:gd name="T93" fmla="*/ 4 h 92"/>
                <a:gd name="T94" fmla="*/ 11 w 84"/>
                <a:gd name="T95" fmla="*/ 4 h 92"/>
                <a:gd name="T96" fmla="*/ 9 w 84"/>
                <a:gd name="T97" fmla="*/ 4 h 92"/>
                <a:gd name="T98" fmla="*/ 7 w 84"/>
                <a:gd name="T99" fmla="*/ 6 h 92"/>
                <a:gd name="T100" fmla="*/ 5 w 84"/>
                <a:gd name="T101" fmla="*/ 6 h 92"/>
                <a:gd name="T102" fmla="*/ 5 w 84"/>
                <a:gd name="T103" fmla="*/ 9 h 92"/>
                <a:gd name="T104" fmla="*/ 5 w 84"/>
                <a:gd name="T105" fmla="*/ 9 h 92"/>
                <a:gd name="T106" fmla="*/ 5 w 84"/>
                <a:gd name="T107" fmla="*/ 11 h 92"/>
                <a:gd name="T108" fmla="*/ 7 w 84"/>
                <a:gd name="T109" fmla="*/ 12 h 92"/>
                <a:gd name="T110" fmla="*/ 9 w 84"/>
                <a:gd name="T111" fmla="*/ 13 h 92"/>
                <a:gd name="T112" fmla="*/ 11 w 84"/>
                <a:gd name="T113" fmla="*/ 13 h 92"/>
                <a:gd name="T114" fmla="*/ 11 w 84"/>
                <a:gd name="T115" fmla="*/ 13 h 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4"/>
                <a:gd name="T175" fmla="*/ 0 h 92"/>
                <a:gd name="T176" fmla="*/ 84 w 84"/>
                <a:gd name="T177" fmla="*/ 92 h 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4" h="92">
                  <a:moveTo>
                    <a:pt x="0" y="1"/>
                  </a:moveTo>
                  <a:lnTo>
                    <a:pt x="21" y="1"/>
                  </a:lnTo>
                  <a:lnTo>
                    <a:pt x="21" y="9"/>
                  </a:lnTo>
                  <a:lnTo>
                    <a:pt x="28" y="5"/>
                  </a:lnTo>
                  <a:lnTo>
                    <a:pt x="33" y="1"/>
                  </a:lnTo>
                  <a:lnTo>
                    <a:pt x="39" y="0"/>
                  </a:lnTo>
                  <a:lnTo>
                    <a:pt x="46" y="0"/>
                  </a:lnTo>
                  <a:lnTo>
                    <a:pt x="54" y="0"/>
                  </a:lnTo>
                  <a:lnTo>
                    <a:pt x="62" y="1"/>
                  </a:lnTo>
                  <a:lnTo>
                    <a:pt x="68" y="5"/>
                  </a:lnTo>
                  <a:lnTo>
                    <a:pt x="73" y="8"/>
                  </a:lnTo>
                  <a:lnTo>
                    <a:pt x="78" y="13"/>
                  </a:lnTo>
                  <a:lnTo>
                    <a:pt x="81" y="19"/>
                  </a:lnTo>
                  <a:lnTo>
                    <a:pt x="84" y="26"/>
                  </a:lnTo>
                  <a:lnTo>
                    <a:pt x="84" y="34"/>
                  </a:lnTo>
                  <a:lnTo>
                    <a:pt x="84" y="42"/>
                  </a:lnTo>
                  <a:lnTo>
                    <a:pt x="81" y="48"/>
                  </a:lnTo>
                  <a:lnTo>
                    <a:pt x="78" y="55"/>
                  </a:lnTo>
                  <a:lnTo>
                    <a:pt x="75" y="60"/>
                  </a:lnTo>
                  <a:lnTo>
                    <a:pt x="68" y="64"/>
                  </a:lnTo>
                  <a:lnTo>
                    <a:pt x="62" y="68"/>
                  </a:lnTo>
                  <a:lnTo>
                    <a:pt x="55" y="69"/>
                  </a:lnTo>
                  <a:lnTo>
                    <a:pt x="47" y="71"/>
                  </a:lnTo>
                  <a:lnTo>
                    <a:pt x="39" y="69"/>
                  </a:lnTo>
                  <a:lnTo>
                    <a:pt x="33" y="68"/>
                  </a:lnTo>
                  <a:lnTo>
                    <a:pt x="26" y="64"/>
                  </a:lnTo>
                  <a:lnTo>
                    <a:pt x="21" y="60"/>
                  </a:lnTo>
                  <a:lnTo>
                    <a:pt x="21" y="92"/>
                  </a:lnTo>
                  <a:lnTo>
                    <a:pt x="0" y="92"/>
                  </a:lnTo>
                  <a:lnTo>
                    <a:pt x="0" y="1"/>
                  </a:lnTo>
                  <a:close/>
                  <a:moveTo>
                    <a:pt x="42" y="55"/>
                  </a:moveTo>
                  <a:lnTo>
                    <a:pt x="42" y="55"/>
                  </a:lnTo>
                  <a:lnTo>
                    <a:pt x="49" y="53"/>
                  </a:lnTo>
                  <a:lnTo>
                    <a:pt x="55" y="50"/>
                  </a:lnTo>
                  <a:lnTo>
                    <a:pt x="60" y="43"/>
                  </a:lnTo>
                  <a:lnTo>
                    <a:pt x="62" y="35"/>
                  </a:lnTo>
                  <a:lnTo>
                    <a:pt x="60" y="26"/>
                  </a:lnTo>
                  <a:lnTo>
                    <a:pt x="55" y="21"/>
                  </a:lnTo>
                  <a:lnTo>
                    <a:pt x="49" y="16"/>
                  </a:lnTo>
                  <a:lnTo>
                    <a:pt x="42" y="16"/>
                  </a:lnTo>
                  <a:lnTo>
                    <a:pt x="34" y="16"/>
                  </a:lnTo>
                  <a:lnTo>
                    <a:pt x="28" y="21"/>
                  </a:lnTo>
                  <a:lnTo>
                    <a:pt x="23" y="26"/>
                  </a:lnTo>
                  <a:lnTo>
                    <a:pt x="21" y="35"/>
                  </a:lnTo>
                  <a:lnTo>
                    <a:pt x="23" y="43"/>
                  </a:lnTo>
                  <a:lnTo>
                    <a:pt x="28" y="50"/>
                  </a:lnTo>
                  <a:lnTo>
                    <a:pt x="34" y="53"/>
                  </a:lnTo>
                  <a:lnTo>
                    <a:pt x="42" y="55"/>
                  </a:lnTo>
                  <a:close/>
                </a:path>
              </a:pathLst>
            </a:custGeom>
            <a:solidFill>
              <a:schemeClr val="bg1"/>
            </a:solidFill>
            <a:ln w="9525">
              <a:noFill/>
              <a:round/>
              <a:headEnd/>
              <a:tailEnd/>
            </a:ln>
          </p:spPr>
          <p:txBody>
            <a:bodyPr/>
            <a:lstStyle/>
            <a:p>
              <a:endParaRPr lang="en-US"/>
            </a:p>
          </p:txBody>
        </p:sp>
        <p:sp>
          <p:nvSpPr>
            <p:cNvPr id="10275" name="Freeform 72"/>
            <p:cNvSpPr>
              <a:spLocks noEditPoints="1"/>
            </p:cNvSpPr>
            <p:nvPr/>
          </p:nvSpPr>
          <p:spPr bwMode="auto">
            <a:xfrm>
              <a:off x="5136" y="4097"/>
              <a:ext cx="43" cy="36"/>
            </a:xfrm>
            <a:custGeom>
              <a:avLst/>
              <a:gdLst>
                <a:gd name="T0" fmla="*/ 21 w 88"/>
                <a:gd name="T1" fmla="*/ 12 h 73"/>
                <a:gd name="T2" fmla="*/ 19 w 88"/>
                <a:gd name="T3" fmla="*/ 15 h 73"/>
                <a:gd name="T4" fmla="*/ 17 w 88"/>
                <a:gd name="T5" fmla="*/ 16 h 73"/>
                <a:gd name="T6" fmla="*/ 11 w 88"/>
                <a:gd name="T7" fmla="*/ 18 h 73"/>
                <a:gd name="T8" fmla="*/ 9 w 88"/>
                <a:gd name="T9" fmla="*/ 17 h 73"/>
                <a:gd name="T10" fmla="*/ 5 w 88"/>
                <a:gd name="T11" fmla="*/ 17 h 73"/>
                <a:gd name="T12" fmla="*/ 2 w 88"/>
                <a:gd name="T13" fmla="*/ 14 h 73"/>
                <a:gd name="T14" fmla="*/ 0 w 88"/>
                <a:gd name="T15" fmla="*/ 11 h 73"/>
                <a:gd name="T16" fmla="*/ 0 w 88"/>
                <a:gd name="T17" fmla="*/ 9 h 73"/>
                <a:gd name="T18" fmla="*/ 1 w 88"/>
                <a:gd name="T19" fmla="*/ 5 h 73"/>
                <a:gd name="T20" fmla="*/ 3 w 88"/>
                <a:gd name="T21" fmla="*/ 2 h 73"/>
                <a:gd name="T22" fmla="*/ 6 w 88"/>
                <a:gd name="T23" fmla="*/ 0 h 73"/>
                <a:gd name="T24" fmla="*/ 11 w 88"/>
                <a:gd name="T25" fmla="*/ 0 h 73"/>
                <a:gd name="T26" fmla="*/ 13 w 88"/>
                <a:gd name="T27" fmla="*/ 0 h 73"/>
                <a:gd name="T28" fmla="*/ 17 w 88"/>
                <a:gd name="T29" fmla="*/ 1 h 73"/>
                <a:gd name="T30" fmla="*/ 20 w 88"/>
                <a:gd name="T31" fmla="*/ 4 h 73"/>
                <a:gd name="T32" fmla="*/ 21 w 88"/>
                <a:gd name="T33" fmla="*/ 7 h 73"/>
                <a:gd name="T34" fmla="*/ 21 w 88"/>
                <a:gd name="T35" fmla="*/ 10 h 73"/>
                <a:gd name="T36" fmla="*/ 5 w 88"/>
                <a:gd name="T37" fmla="*/ 10 h 73"/>
                <a:gd name="T38" fmla="*/ 6 w 88"/>
                <a:gd name="T39" fmla="*/ 11 h 73"/>
                <a:gd name="T40" fmla="*/ 8 w 88"/>
                <a:gd name="T41" fmla="*/ 14 h 73"/>
                <a:gd name="T42" fmla="*/ 11 w 88"/>
                <a:gd name="T43" fmla="*/ 14 h 73"/>
                <a:gd name="T44" fmla="*/ 13 w 88"/>
                <a:gd name="T45" fmla="*/ 14 h 73"/>
                <a:gd name="T46" fmla="*/ 15 w 88"/>
                <a:gd name="T47" fmla="*/ 12 h 73"/>
                <a:gd name="T48" fmla="*/ 16 w 88"/>
                <a:gd name="T49" fmla="*/ 7 h 73"/>
                <a:gd name="T50" fmla="*/ 16 w 88"/>
                <a:gd name="T51" fmla="*/ 7 h 73"/>
                <a:gd name="T52" fmla="*/ 14 w 88"/>
                <a:gd name="T53" fmla="*/ 5 h 73"/>
                <a:gd name="T54" fmla="*/ 12 w 88"/>
                <a:gd name="T55" fmla="*/ 3 h 73"/>
                <a:gd name="T56" fmla="*/ 11 w 88"/>
                <a:gd name="T57" fmla="*/ 3 h 73"/>
                <a:gd name="T58" fmla="*/ 8 w 88"/>
                <a:gd name="T59" fmla="*/ 4 h 73"/>
                <a:gd name="T60" fmla="*/ 6 w 88"/>
                <a:gd name="T61" fmla="*/ 6 h 73"/>
                <a:gd name="T62" fmla="*/ 5 w 88"/>
                <a:gd name="T63" fmla="*/ 7 h 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
                <a:gd name="T97" fmla="*/ 0 h 73"/>
                <a:gd name="T98" fmla="*/ 88 w 88"/>
                <a:gd name="T99" fmla="*/ 73 h 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 h="73">
                  <a:moveTo>
                    <a:pt x="86" y="50"/>
                  </a:moveTo>
                  <a:lnTo>
                    <a:pt x="86" y="50"/>
                  </a:lnTo>
                  <a:lnTo>
                    <a:pt x="83" y="55"/>
                  </a:lnTo>
                  <a:lnTo>
                    <a:pt x="80" y="60"/>
                  </a:lnTo>
                  <a:lnTo>
                    <a:pt x="75" y="63"/>
                  </a:lnTo>
                  <a:lnTo>
                    <a:pt x="70" y="66"/>
                  </a:lnTo>
                  <a:lnTo>
                    <a:pt x="59" y="71"/>
                  </a:lnTo>
                  <a:lnTo>
                    <a:pt x="44" y="73"/>
                  </a:lnTo>
                  <a:lnTo>
                    <a:pt x="36" y="71"/>
                  </a:lnTo>
                  <a:lnTo>
                    <a:pt x="26" y="70"/>
                  </a:lnTo>
                  <a:lnTo>
                    <a:pt x="20" y="68"/>
                  </a:lnTo>
                  <a:lnTo>
                    <a:pt x="13" y="63"/>
                  </a:lnTo>
                  <a:lnTo>
                    <a:pt x="8" y="58"/>
                  </a:lnTo>
                  <a:lnTo>
                    <a:pt x="4" y="52"/>
                  </a:lnTo>
                  <a:lnTo>
                    <a:pt x="2" y="45"/>
                  </a:lnTo>
                  <a:lnTo>
                    <a:pt x="0" y="36"/>
                  </a:lnTo>
                  <a:lnTo>
                    <a:pt x="2" y="28"/>
                  </a:lnTo>
                  <a:lnTo>
                    <a:pt x="4" y="20"/>
                  </a:lnTo>
                  <a:lnTo>
                    <a:pt x="8" y="15"/>
                  </a:lnTo>
                  <a:lnTo>
                    <a:pt x="13" y="10"/>
                  </a:lnTo>
                  <a:lnTo>
                    <a:pt x="20" y="5"/>
                  </a:lnTo>
                  <a:lnTo>
                    <a:pt x="26" y="3"/>
                  </a:lnTo>
                  <a:lnTo>
                    <a:pt x="36" y="2"/>
                  </a:lnTo>
                  <a:lnTo>
                    <a:pt x="44" y="0"/>
                  </a:lnTo>
                  <a:lnTo>
                    <a:pt x="55" y="2"/>
                  </a:lnTo>
                  <a:lnTo>
                    <a:pt x="63" y="3"/>
                  </a:lnTo>
                  <a:lnTo>
                    <a:pt x="72" y="7"/>
                  </a:lnTo>
                  <a:lnTo>
                    <a:pt x="76" y="11"/>
                  </a:lnTo>
                  <a:lnTo>
                    <a:pt x="81" y="16"/>
                  </a:lnTo>
                  <a:lnTo>
                    <a:pt x="84" y="23"/>
                  </a:lnTo>
                  <a:lnTo>
                    <a:pt x="86" y="31"/>
                  </a:lnTo>
                  <a:lnTo>
                    <a:pt x="88" y="41"/>
                  </a:lnTo>
                  <a:lnTo>
                    <a:pt x="88" y="42"/>
                  </a:lnTo>
                  <a:lnTo>
                    <a:pt x="23" y="42"/>
                  </a:lnTo>
                  <a:lnTo>
                    <a:pt x="25" y="47"/>
                  </a:lnTo>
                  <a:lnTo>
                    <a:pt x="28" y="53"/>
                  </a:lnTo>
                  <a:lnTo>
                    <a:pt x="34" y="57"/>
                  </a:lnTo>
                  <a:lnTo>
                    <a:pt x="44" y="58"/>
                  </a:lnTo>
                  <a:lnTo>
                    <a:pt x="50" y="58"/>
                  </a:lnTo>
                  <a:lnTo>
                    <a:pt x="55" y="57"/>
                  </a:lnTo>
                  <a:lnTo>
                    <a:pt x="60" y="53"/>
                  </a:lnTo>
                  <a:lnTo>
                    <a:pt x="63" y="50"/>
                  </a:lnTo>
                  <a:lnTo>
                    <a:pt x="86" y="50"/>
                  </a:lnTo>
                  <a:close/>
                  <a:moveTo>
                    <a:pt x="65" y="29"/>
                  </a:moveTo>
                  <a:lnTo>
                    <a:pt x="65" y="29"/>
                  </a:lnTo>
                  <a:lnTo>
                    <a:pt x="63" y="24"/>
                  </a:lnTo>
                  <a:lnTo>
                    <a:pt x="60" y="20"/>
                  </a:lnTo>
                  <a:lnTo>
                    <a:pt x="54" y="16"/>
                  </a:lnTo>
                  <a:lnTo>
                    <a:pt x="50" y="15"/>
                  </a:lnTo>
                  <a:lnTo>
                    <a:pt x="44" y="15"/>
                  </a:lnTo>
                  <a:lnTo>
                    <a:pt x="38" y="15"/>
                  </a:lnTo>
                  <a:lnTo>
                    <a:pt x="34" y="16"/>
                  </a:lnTo>
                  <a:lnTo>
                    <a:pt x="28" y="21"/>
                  </a:lnTo>
                  <a:lnTo>
                    <a:pt x="25" y="26"/>
                  </a:lnTo>
                  <a:lnTo>
                    <a:pt x="23" y="29"/>
                  </a:lnTo>
                  <a:lnTo>
                    <a:pt x="65" y="29"/>
                  </a:lnTo>
                  <a:close/>
                </a:path>
              </a:pathLst>
            </a:custGeom>
            <a:solidFill>
              <a:schemeClr val="bg1"/>
            </a:solidFill>
            <a:ln w="9525">
              <a:noFill/>
              <a:round/>
              <a:headEnd/>
              <a:tailEnd/>
            </a:ln>
          </p:spPr>
          <p:txBody>
            <a:bodyPr/>
            <a:lstStyle/>
            <a:p>
              <a:endParaRPr lang="en-US"/>
            </a:p>
          </p:txBody>
        </p:sp>
        <p:sp>
          <p:nvSpPr>
            <p:cNvPr id="10276" name="Freeform 73"/>
            <p:cNvSpPr>
              <a:spLocks noEditPoints="1"/>
            </p:cNvSpPr>
            <p:nvPr/>
          </p:nvSpPr>
          <p:spPr bwMode="auto">
            <a:xfrm>
              <a:off x="5200" y="4089"/>
              <a:ext cx="46" cy="44"/>
            </a:xfrm>
            <a:custGeom>
              <a:avLst/>
              <a:gdLst>
                <a:gd name="T0" fmla="*/ 18 w 92"/>
                <a:gd name="T1" fmla="*/ 16 h 87"/>
                <a:gd name="T2" fmla="*/ 6 w 92"/>
                <a:gd name="T3" fmla="*/ 16 h 87"/>
                <a:gd name="T4" fmla="*/ 3 w 92"/>
                <a:gd name="T5" fmla="*/ 22 h 87"/>
                <a:gd name="T6" fmla="*/ 0 w 92"/>
                <a:gd name="T7" fmla="*/ 22 h 87"/>
                <a:gd name="T8" fmla="*/ 10 w 92"/>
                <a:gd name="T9" fmla="*/ 0 h 87"/>
                <a:gd name="T10" fmla="*/ 12 w 92"/>
                <a:gd name="T11" fmla="*/ 0 h 87"/>
                <a:gd name="T12" fmla="*/ 23 w 92"/>
                <a:gd name="T13" fmla="*/ 22 h 87"/>
                <a:gd name="T14" fmla="*/ 20 w 92"/>
                <a:gd name="T15" fmla="*/ 22 h 87"/>
                <a:gd name="T16" fmla="*/ 18 w 92"/>
                <a:gd name="T17" fmla="*/ 16 h 87"/>
                <a:gd name="T18" fmla="*/ 12 w 92"/>
                <a:gd name="T19" fmla="*/ 2 h 87"/>
                <a:gd name="T20" fmla="*/ 6 w 92"/>
                <a:gd name="T21" fmla="*/ 13 h 87"/>
                <a:gd name="T22" fmla="*/ 17 w 92"/>
                <a:gd name="T23" fmla="*/ 13 h 87"/>
                <a:gd name="T24" fmla="*/ 12 w 92"/>
                <a:gd name="T25" fmla="*/ 2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87"/>
                <a:gd name="T41" fmla="*/ 92 w 92"/>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87">
                  <a:moveTo>
                    <a:pt x="69" y="61"/>
                  </a:moveTo>
                  <a:lnTo>
                    <a:pt x="22" y="61"/>
                  </a:lnTo>
                  <a:lnTo>
                    <a:pt x="9" y="87"/>
                  </a:lnTo>
                  <a:lnTo>
                    <a:pt x="0" y="87"/>
                  </a:lnTo>
                  <a:lnTo>
                    <a:pt x="40" y="0"/>
                  </a:lnTo>
                  <a:lnTo>
                    <a:pt x="51" y="0"/>
                  </a:lnTo>
                  <a:lnTo>
                    <a:pt x="92" y="87"/>
                  </a:lnTo>
                  <a:lnTo>
                    <a:pt x="80" y="87"/>
                  </a:lnTo>
                  <a:lnTo>
                    <a:pt x="69" y="61"/>
                  </a:lnTo>
                  <a:close/>
                  <a:moveTo>
                    <a:pt x="45" y="8"/>
                  </a:moveTo>
                  <a:lnTo>
                    <a:pt x="26" y="51"/>
                  </a:lnTo>
                  <a:lnTo>
                    <a:pt x="66" y="51"/>
                  </a:lnTo>
                  <a:lnTo>
                    <a:pt x="45" y="8"/>
                  </a:lnTo>
                  <a:close/>
                </a:path>
              </a:pathLst>
            </a:custGeom>
            <a:solidFill>
              <a:schemeClr val="bg1"/>
            </a:solidFill>
            <a:ln w="9525">
              <a:noFill/>
              <a:round/>
              <a:headEnd/>
              <a:tailEnd/>
            </a:ln>
          </p:spPr>
          <p:txBody>
            <a:bodyPr/>
            <a:lstStyle/>
            <a:p>
              <a:endParaRPr lang="en-US"/>
            </a:p>
          </p:txBody>
        </p:sp>
        <p:sp>
          <p:nvSpPr>
            <p:cNvPr id="10277" name="Freeform 74"/>
            <p:cNvSpPr>
              <a:spLocks/>
            </p:cNvSpPr>
            <p:nvPr/>
          </p:nvSpPr>
          <p:spPr bwMode="auto">
            <a:xfrm>
              <a:off x="5247" y="4100"/>
              <a:ext cx="32" cy="35"/>
            </a:xfrm>
            <a:custGeom>
              <a:avLst/>
              <a:gdLst>
                <a:gd name="T0" fmla="*/ 13 w 63"/>
                <a:gd name="T1" fmla="*/ 6 h 69"/>
                <a:gd name="T2" fmla="*/ 12 w 63"/>
                <a:gd name="T3" fmla="*/ 3 h 69"/>
                <a:gd name="T4" fmla="*/ 8 w 63"/>
                <a:gd name="T5" fmla="*/ 2 h 69"/>
                <a:gd name="T6" fmla="*/ 6 w 63"/>
                <a:gd name="T7" fmla="*/ 2 h 69"/>
                <a:gd name="T8" fmla="*/ 4 w 63"/>
                <a:gd name="T9" fmla="*/ 4 h 69"/>
                <a:gd name="T10" fmla="*/ 3 w 63"/>
                <a:gd name="T11" fmla="*/ 5 h 69"/>
                <a:gd name="T12" fmla="*/ 5 w 63"/>
                <a:gd name="T13" fmla="*/ 7 h 69"/>
                <a:gd name="T14" fmla="*/ 9 w 63"/>
                <a:gd name="T15" fmla="*/ 8 h 69"/>
                <a:gd name="T16" fmla="*/ 13 w 63"/>
                <a:gd name="T17" fmla="*/ 8 h 69"/>
                <a:gd name="T18" fmla="*/ 15 w 63"/>
                <a:gd name="T19" fmla="*/ 10 h 69"/>
                <a:gd name="T20" fmla="*/ 16 w 63"/>
                <a:gd name="T21" fmla="*/ 12 h 69"/>
                <a:gd name="T22" fmla="*/ 16 w 63"/>
                <a:gd name="T23" fmla="*/ 14 h 69"/>
                <a:gd name="T24" fmla="*/ 15 w 63"/>
                <a:gd name="T25" fmla="*/ 15 h 69"/>
                <a:gd name="T26" fmla="*/ 12 w 63"/>
                <a:gd name="T27" fmla="*/ 17 h 69"/>
                <a:gd name="T28" fmla="*/ 9 w 63"/>
                <a:gd name="T29" fmla="*/ 18 h 69"/>
                <a:gd name="T30" fmla="*/ 4 w 63"/>
                <a:gd name="T31" fmla="*/ 17 h 69"/>
                <a:gd name="T32" fmla="*/ 2 w 63"/>
                <a:gd name="T33" fmla="*/ 15 h 69"/>
                <a:gd name="T34" fmla="*/ 0 w 63"/>
                <a:gd name="T35" fmla="*/ 13 h 69"/>
                <a:gd name="T36" fmla="*/ 2 w 63"/>
                <a:gd name="T37" fmla="*/ 12 h 69"/>
                <a:gd name="T38" fmla="*/ 3 w 63"/>
                <a:gd name="T39" fmla="*/ 14 h 69"/>
                <a:gd name="T40" fmla="*/ 6 w 63"/>
                <a:gd name="T41" fmla="*/ 15 h 69"/>
                <a:gd name="T42" fmla="*/ 9 w 63"/>
                <a:gd name="T43" fmla="*/ 16 h 69"/>
                <a:gd name="T44" fmla="*/ 13 w 63"/>
                <a:gd name="T45" fmla="*/ 15 h 69"/>
                <a:gd name="T46" fmla="*/ 14 w 63"/>
                <a:gd name="T47" fmla="*/ 12 h 69"/>
                <a:gd name="T48" fmla="*/ 14 w 63"/>
                <a:gd name="T49" fmla="*/ 12 h 69"/>
                <a:gd name="T50" fmla="*/ 11 w 63"/>
                <a:gd name="T51" fmla="*/ 10 h 69"/>
                <a:gd name="T52" fmla="*/ 8 w 63"/>
                <a:gd name="T53" fmla="*/ 10 h 69"/>
                <a:gd name="T54" fmla="*/ 2 w 63"/>
                <a:gd name="T55" fmla="*/ 8 h 69"/>
                <a:gd name="T56" fmla="*/ 1 w 63"/>
                <a:gd name="T57" fmla="*/ 7 h 69"/>
                <a:gd name="T58" fmla="*/ 1 w 63"/>
                <a:gd name="T59" fmla="*/ 5 h 69"/>
                <a:gd name="T60" fmla="*/ 2 w 63"/>
                <a:gd name="T61" fmla="*/ 2 h 69"/>
                <a:gd name="T62" fmla="*/ 5 w 63"/>
                <a:gd name="T63" fmla="*/ 1 h 69"/>
                <a:gd name="T64" fmla="*/ 8 w 63"/>
                <a:gd name="T65" fmla="*/ 0 h 69"/>
                <a:gd name="T66" fmla="*/ 13 w 63"/>
                <a:gd name="T67" fmla="*/ 1 h 69"/>
                <a:gd name="T68" fmla="*/ 15 w 63"/>
                <a:gd name="T69" fmla="*/ 2 h 69"/>
                <a:gd name="T70" fmla="*/ 16 w 63"/>
                <a:gd name="T71" fmla="*/ 6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
                <a:gd name="T109" fmla="*/ 0 h 69"/>
                <a:gd name="T110" fmla="*/ 63 w 63"/>
                <a:gd name="T111" fmla="*/ 69 h 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 h="69">
                  <a:moveTo>
                    <a:pt x="52" y="21"/>
                  </a:moveTo>
                  <a:lnTo>
                    <a:pt x="52" y="21"/>
                  </a:lnTo>
                  <a:lnTo>
                    <a:pt x="50" y="14"/>
                  </a:lnTo>
                  <a:lnTo>
                    <a:pt x="46" y="11"/>
                  </a:lnTo>
                  <a:lnTo>
                    <a:pt x="39" y="8"/>
                  </a:lnTo>
                  <a:lnTo>
                    <a:pt x="31" y="8"/>
                  </a:lnTo>
                  <a:lnTo>
                    <a:pt x="23" y="8"/>
                  </a:lnTo>
                  <a:lnTo>
                    <a:pt x="18" y="9"/>
                  </a:lnTo>
                  <a:lnTo>
                    <a:pt x="13" y="13"/>
                  </a:lnTo>
                  <a:lnTo>
                    <a:pt x="12" y="19"/>
                  </a:lnTo>
                  <a:lnTo>
                    <a:pt x="13" y="22"/>
                  </a:lnTo>
                  <a:lnTo>
                    <a:pt x="17" y="25"/>
                  </a:lnTo>
                  <a:lnTo>
                    <a:pt x="23" y="27"/>
                  </a:lnTo>
                  <a:lnTo>
                    <a:pt x="36" y="29"/>
                  </a:lnTo>
                  <a:lnTo>
                    <a:pt x="49" y="32"/>
                  </a:lnTo>
                  <a:lnTo>
                    <a:pt x="57" y="35"/>
                  </a:lnTo>
                  <a:lnTo>
                    <a:pt x="60" y="37"/>
                  </a:lnTo>
                  <a:lnTo>
                    <a:pt x="62" y="40"/>
                  </a:lnTo>
                  <a:lnTo>
                    <a:pt x="63" y="48"/>
                  </a:lnTo>
                  <a:lnTo>
                    <a:pt x="63" y="53"/>
                  </a:lnTo>
                  <a:lnTo>
                    <a:pt x="62" y="56"/>
                  </a:lnTo>
                  <a:lnTo>
                    <a:pt x="59" y="59"/>
                  </a:lnTo>
                  <a:lnTo>
                    <a:pt x="55" y="63"/>
                  </a:lnTo>
                  <a:lnTo>
                    <a:pt x="46" y="67"/>
                  </a:lnTo>
                  <a:lnTo>
                    <a:pt x="33" y="69"/>
                  </a:lnTo>
                  <a:lnTo>
                    <a:pt x="20" y="67"/>
                  </a:lnTo>
                  <a:lnTo>
                    <a:pt x="13" y="66"/>
                  </a:lnTo>
                  <a:lnTo>
                    <a:pt x="8" y="63"/>
                  </a:lnTo>
                  <a:lnTo>
                    <a:pt x="5" y="59"/>
                  </a:lnTo>
                  <a:lnTo>
                    <a:pt x="2" y="56"/>
                  </a:lnTo>
                  <a:lnTo>
                    <a:pt x="0" y="51"/>
                  </a:lnTo>
                  <a:lnTo>
                    <a:pt x="0" y="46"/>
                  </a:lnTo>
                  <a:lnTo>
                    <a:pt x="8" y="46"/>
                  </a:lnTo>
                  <a:lnTo>
                    <a:pt x="12" y="53"/>
                  </a:lnTo>
                  <a:lnTo>
                    <a:pt x="15" y="58"/>
                  </a:lnTo>
                  <a:lnTo>
                    <a:pt x="23" y="59"/>
                  </a:lnTo>
                  <a:lnTo>
                    <a:pt x="33" y="61"/>
                  </a:lnTo>
                  <a:lnTo>
                    <a:pt x="42" y="59"/>
                  </a:lnTo>
                  <a:lnTo>
                    <a:pt x="49" y="58"/>
                  </a:lnTo>
                  <a:lnTo>
                    <a:pt x="54" y="55"/>
                  </a:lnTo>
                  <a:lnTo>
                    <a:pt x="54" y="48"/>
                  </a:lnTo>
                  <a:lnTo>
                    <a:pt x="54" y="45"/>
                  </a:lnTo>
                  <a:lnTo>
                    <a:pt x="50" y="42"/>
                  </a:lnTo>
                  <a:lnTo>
                    <a:pt x="42" y="38"/>
                  </a:lnTo>
                  <a:lnTo>
                    <a:pt x="29" y="37"/>
                  </a:lnTo>
                  <a:lnTo>
                    <a:pt x="17" y="35"/>
                  </a:lnTo>
                  <a:lnTo>
                    <a:pt x="8" y="32"/>
                  </a:lnTo>
                  <a:lnTo>
                    <a:pt x="5" y="29"/>
                  </a:lnTo>
                  <a:lnTo>
                    <a:pt x="4" y="27"/>
                  </a:lnTo>
                  <a:lnTo>
                    <a:pt x="2" y="19"/>
                  </a:lnTo>
                  <a:lnTo>
                    <a:pt x="4" y="11"/>
                  </a:lnTo>
                  <a:lnTo>
                    <a:pt x="7" y="8"/>
                  </a:lnTo>
                  <a:lnTo>
                    <a:pt x="10" y="6"/>
                  </a:lnTo>
                  <a:lnTo>
                    <a:pt x="18" y="1"/>
                  </a:lnTo>
                  <a:lnTo>
                    <a:pt x="31" y="0"/>
                  </a:lnTo>
                  <a:lnTo>
                    <a:pt x="44" y="1"/>
                  </a:lnTo>
                  <a:lnTo>
                    <a:pt x="49" y="3"/>
                  </a:lnTo>
                  <a:lnTo>
                    <a:pt x="54" y="6"/>
                  </a:lnTo>
                  <a:lnTo>
                    <a:pt x="57" y="8"/>
                  </a:lnTo>
                  <a:lnTo>
                    <a:pt x="59" y="13"/>
                  </a:lnTo>
                  <a:lnTo>
                    <a:pt x="62" y="21"/>
                  </a:lnTo>
                  <a:lnTo>
                    <a:pt x="52" y="21"/>
                  </a:lnTo>
                  <a:close/>
                </a:path>
              </a:pathLst>
            </a:custGeom>
            <a:solidFill>
              <a:schemeClr val="bg1"/>
            </a:solidFill>
            <a:ln w="9525">
              <a:noFill/>
              <a:round/>
              <a:headEnd/>
              <a:tailEnd/>
            </a:ln>
          </p:spPr>
          <p:txBody>
            <a:bodyPr/>
            <a:lstStyle/>
            <a:p>
              <a:endParaRPr lang="en-US"/>
            </a:p>
          </p:txBody>
        </p:sp>
        <p:sp>
          <p:nvSpPr>
            <p:cNvPr id="10278" name="Freeform 75"/>
            <p:cNvSpPr>
              <a:spLocks/>
            </p:cNvSpPr>
            <p:nvPr/>
          </p:nvSpPr>
          <p:spPr bwMode="auto">
            <a:xfrm>
              <a:off x="5282" y="4100"/>
              <a:ext cx="31" cy="35"/>
            </a:xfrm>
            <a:custGeom>
              <a:avLst/>
              <a:gdLst>
                <a:gd name="T0" fmla="*/ 13 w 63"/>
                <a:gd name="T1" fmla="*/ 6 h 69"/>
                <a:gd name="T2" fmla="*/ 11 w 63"/>
                <a:gd name="T3" fmla="*/ 3 h 69"/>
                <a:gd name="T4" fmla="*/ 7 w 63"/>
                <a:gd name="T5" fmla="*/ 2 h 69"/>
                <a:gd name="T6" fmla="*/ 5 w 63"/>
                <a:gd name="T7" fmla="*/ 2 h 69"/>
                <a:gd name="T8" fmla="*/ 3 w 63"/>
                <a:gd name="T9" fmla="*/ 4 h 69"/>
                <a:gd name="T10" fmla="*/ 2 w 63"/>
                <a:gd name="T11" fmla="*/ 5 h 69"/>
                <a:gd name="T12" fmla="*/ 4 w 63"/>
                <a:gd name="T13" fmla="*/ 7 h 69"/>
                <a:gd name="T14" fmla="*/ 8 w 63"/>
                <a:gd name="T15" fmla="*/ 8 h 69"/>
                <a:gd name="T16" fmla="*/ 11 w 63"/>
                <a:gd name="T17" fmla="*/ 8 h 69"/>
                <a:gd name="T18" fmla="*/ 15 w 63"/>
                <a:gd name="T19" fmla="*/ 10 h 69"/>
                <a:gd name="T20" fmla="*/ 15 w 63"/>
                <a:gd name="T21" fmla="*/ 12 h 69"/>
                <a:gd name="T22" fmla="*/ 15 w 63"/>
                <a:gd name="T23" fmla="*/ 14 h 69"/>
                <a:gd name="T24" fmla="*/ 14 w 63"/>
                <a:gd name="T25" fmla="*/ 15 h 69"/>
                <a:gd name="T26" fmla="*/ 11 w 63"/>
                <a:gd name="T27" fmla="*/ 17 h 69"/>
                <a:gd name="T28" fmla="*/ 8 w 63"/>
                <a:gd name="T29" fmla="*/ 18 h 69"/>
                <a:gd name="T30" fmla="*/ 3 w 63"/>
                <a:gd name="T31" fmla="*/ 17 h 69"/>
                <a:gd name="T32" fmla="*/ 1 w 63"/>
                <a:gd name="T33" fmla="*/ 15 h 69"/>
                <a:gd name="T34" fmla="*/ 0 w 63"/>
                <a:gd name="T35" fmla="*/ 13 h 69"/>
                <a:gd name="T36" fmla="*/ 2 w 63"/>
                <a:gd name="T37" fmla="*/ 12 h 69"/>
                <a:gd name="T38" fmla="*/ 2 w 63"/>
                <a:gd name="T39" fmla="*/ 14 h 69"/>
                <a:gd name="T40" fmla="*/ 5 w 63"/>
                <a:gd name="T41" fmla="*/ 15 h 69"/>
                <a:gd name="T42" fmla="*/ 8 w 63"/>
                <a:gd name="T43" fmla="*/ 16 h 69"/>
                <a:gd name="T44" fmla="*/ 12 w 63"/>
                <a:gd name="T45" fmla="*/ 15 h 69"/>
                <a:gd name="T46" fmla="*/ 13 w 63"/>
                <a:gd name="T47" fmla="*/ 12 h 69"/>
                <a:gd name="T48" fmla="*/ 13 w 63"/>
                <a:gd name="T49" fmla="*/ 12 h 69"/>
                <a:gd name="T50" fmla="*/ 10 w 63"/>
                <a:gd name="T51" fmla="*/ 10 h 69"/>
                <a:gd name="T52" fmla="*/ 7 w 63"/>
                <a:gd name="T53" fmla="*/ 10 h 69"/>
                <a:gd name="T54" fmla="*/ 2 w 63"/>
                <a:gd name="T55" fmla="*/ 8 h 69"/>
                <a:gd name="T56" fmla="*/ 0 w 63"/>
                <a:gd name="T57" fmla="*/ 7 h 69"/>
                <a:gd name="T58" fmla="*/ 0 w 63"/>
                <a:gd name="T59" fmla="*/ 5 h 69"/>
                <a:gd name="T60" fmla="*/ 1 w 63"/>
                <a:gd name="T61" fmla="*/ 2 h 69"/>
                <a:gd name="T62" fmla="*/ 4 w 63"/>
                <a:gd name="T63" fmla="*/ 1 h 69"/>
                <a:gd name="T64" fmla="*/ 7 w 63"/>
                <a:gd name="T65" fmla="*/ 0 h 69"/>
                <a:gd name="T66" fmla="*/ 12 w 63"/>
                <a:gd name="T67" fmla="*/ 1 h 69"/>
                <a:gd name="T68" fmla="*/ 13 w 63"/>
                <a:gd name="T69" fmla="*/ 2 h 69"/>
                <a:gd name="T70" fmla="*/ 15 w 63"/>
                <a:gd name="T71" fmla="*/ 6 h 6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
                <a:gd name="T109" fmla="*/ 0 h 69"/>
                <a:gd name="T110" fmla="*/ 63 w 63"/>
                <a:gd name="T111" fmla="*/ 69 h 6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 h="69">
                  <a:moveTo>
                    <a:pt x="52" y="21"/>
                  </a:moveTo>
                  <a:lnTo>
                    <a:pt x="52" y="21"/>
                  </a:lnTo>
                  <a:lnTo>
                    <a:pt x="48" y="14"/>
                  </a:lnTo>
                  <a:lnTo>
                    <a:pt x="45" y="11"/>
                  </a:lnTo>
                  <a:lnTo>
                    <a:pt x="39" y="8"/>
                  </a:lnTo>
                  <a:lnTo>
                    <a:pt x="29" y="8"/>
                  </a:lnTo>
                  <a:lnTo>
                    <a:pt x="22" y="8"/>
                  </a:lnTo>
                  <a:lnTo>
                    <a:pt x="16" y="9"/>
                  </a:lnTo>
                  <a:lnTo>
                    <a:pt x="13" y="13"/>
                  </a:lnTo>
                  <a:lnTo>
                    <a:pt x="11" y="19"/>
                  </a:lnTo>
                  <a:lnTo>
                    <a:pt x="11" y="22"/>
                  </a:lnTo>
                  <a:lnTo>
                    <a:pt x="16" y="25"/>
                  </a:lnTo>
                  <a:lnTo>
                    <a:pt x="22" y="27"/>
                  </a:lnTo>
                  <a:lnTo>
                    <a:pt x="35" y="29"/>
                  </a:lnTo>
                  <a:lnTo>
                    <a:pt x="47" y="32"/>
                  </a:lnTo>
                  <a:lnTo>
                    <a:pt x="56" y="35"/>
                  </a:lnTo>
                  <a:lnTo>
                    <a:pt x="60" y="37"/>
                  </a:lnTo>
                  <a:lnTo>
                    <a:pt x="61" y="40"/>
                  </a:lnTo>
                  <a:lnTo>
                    <a:pt x="63" y="48"/>
                  </a:lnTo>
                  <a:lnTo>
                    <a:pt x="63" y="53"/>
                  </a:lnTo>
                  <a:lnTo>
                    <a:pt x="61" y="56"/>
                  </a:lnTo>
                  <a:lnTo>
                    <a:pt x="58" y="59"/>
                  </a:lnTo>
                  <a:lnTo>
                    <a:pt x="55" y="63"/>
                  </a:lnTo>
                  <a:lnTo>
                    <a:pt x="45" y="67"/>
                  </a:lnTo>
                  <a:lnTo>
                    <a:pt x="32" y="69"/>
                  </a:lnTo>
                  <a:lnTo>
                    <a:pt x="18" y="67"/>
                  </a:lnTo>
                  <a:lnTo>
                    <a:pt x="13" y="66"/>
                  </a:lnTo>
                  <a:lnTo>
                    <a:pt x="8" y="63"/>
                  </a:lnTo>
                  <a:lnTo>
                    <a:pt x="5" y="59"/>
                  </a:lnTo>
                  <a:lnTo>
                    <a:pt x="1" y="56"/>
                  </a:lnTo>
                  <a:lnTo>
                    <a:pt x="0" y="51"/>
                  </a:lnTo>
                  <a:lnTo>
                    <a:pt x="0" y="46"/>
                  </a:lnTo>
                  <a:lnTo>
                    <a:pt x="8" y="46"/>
                  </a:lnTo>
                  <a:lnTo>
                    <a:pt x="10" y="53"/>
                  </a:lnTo>
                  <a:lnTo>
                    <a:pt x="14" y="58"/>
                  </a:lnTo>
                  <a:lnTo>
                    <a:pt x="21" y="59"/>
                  </a:lnTo>
                  <a:lnTo>
                    <a:pt x="32" y="61"/>
                  </a:lnTo>
                  <a:lnTo>
                    <a:pt x="40" y="59"/>
                  </a:lnTo>
                  <a:lnTo>
                    <a:pt x="48" y="58"/>
                  </a:lnTo>
                  <a:lnTo>
                    <a:pt x="52" y="55"/>
                  </a:lnTo>
                  <a:lnTo>
                    <a:pt x="53" y="48"/>
                  </a:lnTo>
                  <a:lnTo>
                    <a:pt x="53" y="45"/>
                  </a:lnTo>
                  <a:lnTo>
                    <a:pt x="48" y="42"/>
                  </a:lnTo>
                  <a:lnTo>
                    <a:pt x="42" y="38"/>
                  </a:lnTo>
                  <a:lnTo>
                    <a:pt x="29" y="37"/>
                  </a:lnTo>
                  <a:lnTo>
                    <a:pt x="16" y="35"/>
                  </a:lnTo>
                  <a:lnTo>
                    <a:pt x="8" y="32"/>
                  </a:lnTo>
                  <a:lnTo>
                    <a:pt x="5" y="29"/>
                  </a:lnTo>
                  <a:lnTo>
                    <a:pt x="3" y="27"/>
                  </a:lnTo>
                  <a:lnTo>
                    <a:pt x="1" y="19"/>
                  </a:lnTo>
                  <a:lnTo>
                    <a:pt x="3" y="11"/>
                  </a:lnTo>
                  <a:lnTo>
                    <a:pt x="5" y="8"/>
                  </a:lnTo>
                  <a:lnTo>
                    <a:pt x="8" y="6"/>
                  </a:lnTo>
                  <a:lnTo>
                    <a:pt x="18" y="1"/>
                  </a:lnTo>
                  <a:lnTo>
                    <a:pt x="29" y="0"/>
                  </a:lnTo>
                  <a:lnTo>
                    <a:pt x="43" y="1"/>
                  </a:lnTo>
                  <a:lnTo>
                    <a:pt x="48" y="3"/>
                  </a:lnTo>
                  <a:lnTo>
                    <a:pt x="52" y="6"/>
                  </a:lnTo>
                  <a:lnTo>
                    <a:pt x="55" y="8"/>
                  </a:lnTo>
                  <a:lnTo>
                    <a:pt x="58" y="13"/>
                  </a:lnTo>
                  <a:lnTo>
                    <a:pt x="60" y="21"/>
                  </a:lnTo>
                  <a:lnTo>
                    <a:pt x="52" y="21"/>
                  </a:lnTo>
                  <a:close/>
                </a:path>
              </a:pathLst>
            </a:custGeom>
            <a:solidFill>
              <a:schemeClr val="bg1"/>
            </a:solidFill>
            <a:ln w="9525">
              <a:noFill/>
              <a:round/>
              <a:headEnd/>
              <a:tailEnd/>
            </a:ln>
          </p:spPr>
          <p:txBody>
            <a:bodyPr/>
            <a:lstStyle/>
            <a:p>
              <a:endParaRPr lang="en-US"/>
            </a:p>
          </p:txBody>
        </p:sp>
        <p:sp>
          <p:nvSpPr>
            <p:cNvPr id="10279" name="Freeform 76"/>
            <p:cNvSpPr>
              <a:spLocks noEditPoints="1"/>
            </p:cNvSpPr>
            <p:nvPr/>
          </p:nvSpPr>
          <p:spPr bwMode="auto">
            <a:xfrm>
              <a:off x="5317" y="4100"/>
              <a:ext cx="37" cy="35"/>
            </a:xfrm>
            <a:custGeom>
              <a:avLst/>
              <a:gdLst>
                <a:gd name="T0" fmla="*/ 9 w 73"/>
                <a:gd name="T1" fmla="*/ 0 h 69"/>
                <a:gd name="T2" fmla="*/ 13 w 73"/>
                <a:gd name="T3" fmla="*/ 1 h 69"/>
                <a:gd name="T4" fmla="*/ 16 w 73"/>
                <a:gd name="T5" fmla="*/ 3 h 69"/>
                <a:gd name="T6" fmla="*/ 18 w 73"/>
                <a:gd name="T7" fmla="*/ 6 h 69"/>
                <a:gd name="T8" fmla="*/ 19 w 73"/>
                <a:gd name="T9" fmla="*/ 9 h 69"/>
                <a:gd name="T10" fmla="*/ 19 w 73"/>
                <a:gd name="T11" fmla="*/ 11 h 69"/>
                <a:gd name="T12" fmla="*/ 17 w 73"/>
                <a:gd name="T13" fmla="*/ 14 h 69"/>
                <a:gd name="T14" fmla="*/ 15 w 73"/>
                <a:gd name="T15" fmla="*/ 16 h 69"/>
                <a:gd name="T16" fmla="*/ 12 w 73"/>
                <a:gd name="T17" fmla="*/ 17 h 69"/>
                <a:gd name="T18" fmla="*/ 9 w 73"/>
                <a:gd name="T19" fmla="*/ 18 h 69"/>
                <a:gd name="T20" fmla="*/ 5 w 73"/>
                <a:gd name="T21" fmla="*/ 17 h 69"/>
                <a:gd name="T22" fmla="*/ 2 w 73"/>
                <a:gd name="T23" fmla="*/ 15 h 69"/>
                <a:gd name="T24" fmla="*/ 1 w 73"/>
                <a:gd name="T25" fmla="*/ 12 h 69"/>
                <a:gd name="T26" fmla="*/ 0 w 73"/>
                <a:gd name="T27" fmla="*/ 9 h 69"/>
                <a:gd name="T28" fmla="*/ 0 w 73"/>
                <a:gd name="T29" fmla="*/ 7 h 69"/>
                <a:gd name="T30" fmla="*/ 2 w 73"/>
                <a:gd name="T31" fmla="*/ 4 h 69"/>
                <a:gd name="T32" fmla="*/ 4 w 73"/>
                <a:gd name="T33" fmla="*/ 2 h 69"/>
                <a:gd name="T34" fmla="*/ 7 w 73"/>
                <a:gd name="T35" fmla="*/ 1 h 69"/>
                <a:gd name="T36" fmla="*/ 9 w 73"/>
                <a:gd name="T37" fmla="*/ 0 h 69"/>
                <a:gd name="T38" fmla="*/ 9 w 73"/>
                <a:gd name="T39" fmla="*/ 16 h 69"/>
                <a:gd name="T40" fmla="*/ 12 w 73"/>
                <a:gd name="T41" fmla="*/ 15 h 69"/>
                <a:gd name="T42" fmla="*/ 15 w 73"/>
                <a:gd name="T43" fmla="*/ 14 h 69"/>
                <a:gd name="T44" fmla="*/ 16 w 73"/>
                <a:gd name="T45" fmla="*/ 12 h 69"/>
                <a:gd name="T46" fmla="*/ 16 w 73"/>
                <a:gd name="T47" fmla="*/ 9 h 69"/>
                <a:gd name="T48" fmla="*/ 16 w 73"/>
                <a:gd name="T49" fmla="*/ 8 h 69"/>
                <a:gd name="T50" fmla="*/ 15 w 73"/>
                <a:gd name="T51" fmla="*/ 5 h 69"/>
                <a:gd name="T52" fmla="*/ 13 w 73"/>
                <a:gd name="T53" fmla="*/ 4 h 69"/>
                <a:gd name="T54" fmla="*/ 11 w 73"/>
                <a:gd name="T55" fmla="*/ 2 h 69"/>
                <a:gd name="T56" fmla="*/ 9 w 73"/>
                <a:gd name="T57" fmla="*/ 2 h 69"/>
                <a:gd name="T58" fmla="*/ 6 w 73"/>
                <a:gd name="T59" fmla="*/ 3 h 69"/>
                <a:gd name="T60" fmla="*/ 4 w 73"/>
                <a:gd name="T61" fmla="*/ 4 h 69"/>
                <a:gd name="T62" fmla="*/ 3 w 73"/>
                <a:gd name="T63" fmla="*/ 6 h 69"/>
                <a:gd name="T64" fmla="*/ 2 w 73"/>
                <a:gd name="T65" fmla="*/ 9 h 69"/>
                <a:gd name="T66" fmla="*/ 3 w 73"/>
                <a:gd name="T67" fmla="*/ 10 h 69"/>
                <a:gd name="T68" fmla="*/ 4 w 73"/>
                <a:gd name="T69" fmla="*/ 13 h 69"/>
                <a:gd name="T70" fmla="*/ 5 w 73"/>
                <a:gd name="T71" fmla="*/ 14 h 69"/>
                <a:gd name="T72" fmla="*/ 8 w 73"/>
                <a:gd name="T73" fmla="*/ 16 h 69"/>
                <a:gd name="T74" fmla="*/ 9 w 73"/>
                <a:gd name="T75" fmla="*/ 16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69"/>
                <a:gd name="T116" fmla="*/ 73 w 73"/>
                <a:gd name="T117" fmla="*/ 69 h 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69">
                  <a:moveTo>
                    <a:pt x="36" y="0"/>
                  </a:moveTo>
                  <a:lnTo>
                    <a:pt x="36" y="0"/>
                  </a:lnTo>
                  <a:lnTo>
                    <a:pt x="45" y="1"/>
                  </a:lnTo>
                  <a:lnTo>
                    <a:pt x="52" y="3"/>
                  </a:lnTo>
                  <a:lnTo>
                    <a:pt x="58" y="6"/>
                  </a:lnTo>
                  <a:lnTo>
                    <a:pt x="63" y="11"/>
                  </a:lnTo>
                  <a:lnTo>
                    <a:pt x="68" y="16"/>
                  </a:lnTo>
                  <a:lnTo>
                    <a:pt x="71" y="21"/>
                  </a:lnTo>
                  <a:lnTo>
                    <a:pt x="73" y="27"/>
                  </a:lnTo>
                  <a:lnTo>
                    <a:pt x="73" y="34"/>
                  </a:lnTo>
                  <a:lnTo>
                    <a:pt x="73" y="42"/>
                  </a:lnTo>
                  <a:lnTo>
                    <a:pt x="71" y="46"/>
                  </a:lnTo>
                  <a:lnTo>
                    <a:pt x="68" y="53"/>
                  </a:lnTo>
                  <a:lnTo>
                    <a:pt x="63" y="58"/>
                  </a:lnTo>
                  <a:lnTo>
                    <a:pt x="58" y="63"/>
                  </a:lnTo>
                  <a:lnTo>
                    <a:pt x="52" y="66"/>
                  </a:lnTo>
                  <a:lnTo>
                    <a:pt x="45" y="67"/>
                  </a:lnTo>
                  <a:lnTo>
                    <a:pt x="36" y="69"/>
                  </a:lnTo>
                  <a:lnTo>
                    <a:pt x="27" y="67"/>
                  </a:lnTo>
                  <a:lnTo>
                    <a:pt x="19" y="66"/>
                  </a:lnTo>
                  <a:lnTo>
                    <a:pt x="13" y="63"/>
                  </a:lnTo>
                  <a:lnTo>
                    <a:pt x="8" y="58"/>
                  </a:lnTo>
                  <a:lnTo>
                    <a:pt x="5" y="53"/>
                  </a:lnTo>
                  <a:lnTo>
                    <a:pt x="2" y="46"/>
                  </a:lnTo>
                  <a:lnTo>
                    <a:pt x="0" y="42"/>
                  </a:lnTo>
                  <a:lnTo>
                    <a:pt x="0" y="34"/>
                  </a:lnTo>
                  <a:lnTo>
                    <a:pt x="0" y="27"/>
                  </a:lnTo>
                  <a:lnTo>
                    <a:pt x="2" y="21"/>
                  </a:lnTo>
                  <a:lnTo>
                    <a:pt x="5" y="16"/>
                  </a:lnTo>
                  <a:lnTo>
                    <a:pt x="8" y="11"/>
                  </a:lnTo>
                  <a:lnTo>
                    <a:pt x="13" y="6"/>
                  </a:lnTo>
                  <a:lnTo>
                    <a:pt x="19" y="3"/>
                  </a:lnTo>
                  <a:lnTo>
                    <a:pt x="27" y="1"/>
                  </a:lnTo>
                  <a:lnTo>
                    <a:pt x="36" y="0"/>
                  </a:lnTo>
                  <a:close/>
                  <a:moveTo>
                    <a:pt x="36" y="61"/>
                  </a:moveTo>
                  <a:lnTo>
                    <a:pt x="36" y="61"/>
                  </a:lnTo>
                  <a:lnTo>
                    <a:pt x="42" y="61"/>
                  </a:lnTo>
                  <a:lnTo>
                    <a:pt x="47" y="59"/>
                  </a:lnTo>
                  <a:lnTo>
                    <a:pt x="52" y="56"/>
                  </a:lnTo>
                  <a:lnTo>
                    <a:pt x="57" y="53"/>
                  </a:lnTo>
                  <a:lnTo>
                    <a:pt x="60" y="50"/>
                  </a:lnTo>
                  <a:lnTo>
                    <a:pt x="61" y="45"/>
                  </a:lnTo>
                  <a:lnTo>
                    <a:pt x="63" y="40"/>
                  </a:lnTo>
                  <a:lnTo>
                    <a:pt x="63" y="34"/>
                  </a:lnTo>
                  <a:lnTo>
                    <a:pt x="63" y="29"/>
                  </a:lnTo>
                  <a:lnTo>
                    <a:pt x="61" y="24"/>
                  </a:lnTo>
                  <a:lnTo>
                    <a:pt x="60" y="19"/>
                  </a:lnTo>
                  <a:lnTo>
                    <a:pt x="57" y="16"/>
                  </a:lnTo>
                  <a:lnTo>
                    <a:pt x="52" y="13"/>
                  </a:lnTo>
                  <a:lnTo>
                    <a:pt x="47" y="9"/>
                  </a:lnTo>
                  <a:lnTo>
                    <a:pt x="42" y="8"/>
                  </a:lnTo>
                  <a:lnTo>
                    <a:pt x="36" y="8"/>
                  </a:lnTo>
                  <a:lnTo>
                    <a:pt x="29" y="8"/>
                  </a:lnTo>
                  <a:lnTo>
                    <a:pt x="24" y="9"/>
                  </a:lnTo>
                  <a:lnTo>
                    <a:pt x="19" y="13"/>
                  </a:lnTo>
                  <a:lnTo>
                    <a:pt x="16" y="16"/>
                  </a:lnTo>
                  <a:lnTo>
                    <a:pt x="13" y="19"/>
                  </a:lnTo>
                  <a:lnTo>
                    <a:pt x="10" y="24"/>
                  </a:lnTo>
                  <a:lnTo>
                    <a:pt x="10" y="29"/>
                  </a:lnTo>
                  <a:lnTo>
                    <a:pt x="8" y="34"/>
                  </a:lnTo>
                  <a:lnTo>
                    <a:pt x="10" y="40"/>
                  </a:lnTo>
                  <a:lnTo>
                    <a:pt x="10" y="45"/>
                  </a:lnTo>
                  <a:lnTo>
                    <a:pt x="13" y="50"/>
                  </a:lnTo>
                  <a:lnTo>
                    <a:pt x="16" y="53"/>
                  </a:lnTo>
                  <a:lnTo>
                    <a:pt x="19" y="56"/>
                  </a:lnTo>
                  <a:lnTo>
                    <a:pt x="24" y="59"/>
                  </a:lnTo>
                  <a:lnTo>
                    <a:pt x="29" y="61"/>
                  </a:lnTo>
                  <a:lnTo>
                    <a:pt x="36" y="61"/>
                  </a:lnTo>
                  <a:close/>
                </a:path>
              </a:pathLst>
            </a:custGeom>
            <a:solidFill>
              <a:schemeClr val="bg1"/>
            </a:solidFill>
            <a:ln w="9525">
              <a:noFill/>
              <a:round/>
              <a:headEnd/>
              <a:tailEnd/>
            </a:ln>
          </p:spPr>
          <p:txBody>
            <a:bodyPr/>
            <a:lstStyle/>
            <a:p>
              <a:endParaRPr lang="en-US"/>
            </a:p>
          </p:txBody>
        </p:sp>
        <p:sp>
          <p:nvSpPr>
            <p:cNvPr id="10280" name="Freeform 77"/>
            <p:cNvSpPr>
              <a:spLocks/>
            </p:cNvSpPr>
            <p:nvPr/>
          </p:nvSpPr>
          <p:spPr bwMode="auto">
            <a:xfrm>
              <a:off x="5358" y="4100"/>
              <a:ext cx="35" cy="35"/>
            </a:xfrm>
            <a:custGeom>
              <a:avLst/>
              <a:gdLst>
                <a:gd name="T0" fmla="*/ 18 w 69"/>
                <a:gd name="T1" fmla="*/ 11 h 69"/>
                <a:gd name="T2" fmla="*/ 18 w 69"/>
                <a:gd name="T3" fmla="*/ 11 h 69"/>
                <a:gd name="T4" fmla="*/ 17 w 69"/>
                <a:gd name="T5" fmla="*/ 13 h 69"/>
                <a:gd name="T6" fmla="*/ 16 w 69"/>
                <a:gd name="T7" fmla="*/ 15 h 69"/>
                <a:gd name="T8" fmla="*/ 14 w 69"/>
                <a:gd name="T9" fmla="*/ 16 h 69"/>
                <a:gd name="T10" fmla="*/ 13 w 69"/>
                <a:gd name="T11" fmla="*/ 17 h 69"/>
                <a:gd name="T12" fmla="*/ 12 w 69"/>
                <a:gd name="T13" fmla="*/ 17 h 69"/>
                <a:gd name="T14" fmla="*/ 10 w 69"/>
                <a:gd name="T15" fmla="*/ 18 h 69"/>
                <a:gd name="T16" fmla="*/ 10 w 69"/>
                <a:gd name="T17" fmla="*/ 18 h 69"/>
                <a:gd name="T18" fmla="*/ 8 w 69"/>
                <a:gd name="T19" fmla="*/ 17 h 69"/>
                <a:gd name="T20" fmla="*/ 6 w 69"/>
                <a:gd name="T21" fmla="*/ 17 h 69"/>
                <a:gd name="T22" fmla="*/ 4 w 69"/>
                <a:gd name="T23" fmla="*/ 16 h 69"/>
                <a:gd name="T24" fmla="*/ 3 w 69"/>
                <a:gd name="T25" fmla="*/ 15 h 69"/>
                <a:gd name="T26" fmla="*/ 2 w 69"/>
                <a:gd name="T27" fmla="*/ 14 h 69"/>
                <a:gd name="T28" fmla="*/ 1 w 69"/>
                <a:gd name="T29" fmla="*/ 12 h 69"/>
                <a:gd name="T30" fmla="*/ 1 w 69"/>
                <a:gd name="T31" fmla="*/ 11 h 69"/>
                <a:gd name="T32" fmla="*/ 0 w 69"/>
                <a:gd name="T33" fmla="*/ 9 h 69"/>
                <a:gd name="T34" fmla="*/ 0 w 69"/>
                <a:gd name="T35" fmla="*/ 9 h 69"/>
                <a:gd name="T36" fmla="*/ 1 w 69"/>
                <a:gd name="T37" fmla="*/ 7 h 69"/>
                <a:gd name="T38" fmla="*/ 1 w 69"/>
                <a:gd name="T39" fmla="*/ 6 h 69"/>
                <a:gd name="T40" fmla="*/ 2 w 69"/>
                <a:gd name="T41" fmla="*/ 4 h 69"/>
                <a:gd name="T42" fmla="*/ 3 w 69"/>
                <a:gd name="T43" fmla="*/ 3 h 69"/>
                <a:gd name="T44" fmla="*/ 4 w 69"/>
                <a:gd name="T45" fmla="*/ 2 h 69"/>
                <a:gd name="T46" fmla="*/ 6 w 69"/>
                <a:gd name="T47" fmla="*/ 1 h 69"/>
                <a:gd name="T48" fmla="*/ 7 w 69"/>
                <a:gd name="T49" fmla="*/ 1 h 69"/>
                <a:gd name="T50" fmla="*/ 10 w 69"/>
                <a:gd name="T51" fmla="*/ 0 h 69"/>
                <a:gd name="T52" fmla="*/ 10 w 69"/>
                <a:gd name="T53" fmla="*/ 0 h 69"/>
                <a:gd name="T54" fmla="*/ 11 w 69"/>
                <a:gd name="T55" fmla="*/ 1 h 69"/>
                <a:gd name="T56" fmla="*/ 13 w 69"/>
                <a:gd name="T57" fmla="*/ 1 h 69"/>
                <a:gd name="T58" fmla="*/ 14 w 69"/>
                <a:gd name="T59" fmla="*/ 1 h 69"/>
                <a:gd name="T60" fmla="*/ 15 w 69"/>
                <a:gd name="T61" fmla="*/ 2 h 69"/>
                <a:gd name="T62" fmla="*/ 17 w 69"/>
                <a:gd name="T63" fmla="*/ 4 h 69"/>
                <a:gd name="T64" fmla="*/ 18 w 69"/>
                <a:gd name="T65" fmla="*/ 6 h 69"/>
                <a:gd name="T66" fmla="*/ 15 w 69"/>
                <a:gd name="T67" fmla="*/ 6 h 69"/>
                <a:gd name="T68" fmla="*/ 15 w 69"/>
                <a:gd name="T69" fmla="*/ 6 h 69"/>
                <a:gd name="T70" fmla="*/ 14 w 69"/>
                <a:gd name="T71" fmla="*/ 4 h 69"/>
                <a:gd name="T72" fmla="*/ 13 w 69"/>
                <a:gd name="T73" fmla="*/ 3 h 69"/>
                <a:gd name="T74" fmla="*/ 12 w 69"/>
                <a:gd name="T75" fmla="*/ 3 h 69"/>
                <a:gd name="T76" fmla="*/ 10 w 69"/>
                <a:gd name="T77" fmla="*/ 2 h 69"/>
                <a:gd name="T78" fmla="*/ 10 w 69"/>
                <a:gd name="T79" fmla="*/ 2 h 69"/>
                <a:gd name="T80" fmla="*/ 8 w 69"/>
                <a:gd name="T81" fmla="*/ 2 h 69"/>
                <a:gd name="T82" fmla="*/ 6 w 69"/>
                <a:gd name="T83" fmla="*/ 3 h 69"/>
                <a:gd name="T84" fmla="*/ 5 w 69"/>
                <a:gd name="T85" fmla="*/ 4 h 69"/>
                <a:gd name="T86" fmla="*/ 4 w 69"/>
                <a:gd name="T87" fmla="*/ 4 h 69"/>
                <a:gd name="T88" fmla="*/ 4 w 69"/>
                <a:gd name="T89" fmla="*/ 5 h 69"/>
                <a:gd name="T90" fmla="*/ 3 w 69"/>
                <a:gd name="T91" fmla="*/ 6 h 69"/>
                <a:gd name="T92" fmla="*/ 3 w 69"/>
                <a:gd name="T93" fmla="*/ 9 h 69"/>
                <a:gd name="T94" fmla="*/ 3 w 69"/>
                <a:gd name="T95" fmla="*/ 9 h 69"/>
                <a:gd name="T96" fmla="*/ 3 w 69"/>
                <a:gd name="T97" fmla="*/ 10 h 69"/>
                <a:gd name="T98" fmla="*/ 3 w 69"/>
                <a:gd name="T99" fmla="*/ 12 h 69"/>
                <a:gd name="T100" fmla="*/ 4 w 69"/>
                <a:gd name="T101" fmla="*/ 13 h 69"/>
                <a:gd name="T102" fmla="*/ 4 w 69"/>
                <a:gd name="T103" fmla="*/ 14 h 69"/>
                <a:gd name="T104" fmla="*/ 6 w 69"/>
                <a:gd name="T105" fmla="*/ 14 h 69"/>
                <a:gd name="T106" fmla="*/ 7 w 69"/>
                <a:gd name="T107" fmla="*/ 15 h 69"/>
                <a:gd name="T108" fmla="*/ 8 w 69"/>
                <a:gd name="T109" fmla="*/ 16 h 69"/>
                <a:gd name="T110" fmla="*/ 10 w 69"/>
                <a:gd name="T111" fmla="*/ 16 h 69"/>
                <a:gd name="T112" fmla="*/ 10 w 69"/>
                <a:gd name="T113" fmla="*/ 16 h 69"/>
                <a:gd name="T114" fmla="*/ 12 w 69"/>
                <a:gd name="T115" fmla="*/ 15 h 69"/>
                <a:gd name="T116" fmla="*/ 14 w 69"/>
                <a:gd name="T117" fmla="*/ 14 h 69"/>
                <a:gd name="T118" fmla="*/ 15 w 69"/>
                <a:gd name="T119" fmla="*/ 13 h 69"/>
                <a:gd name="T120" fmla="*/ 15 w 69"/>
                <a:gd name="T121" fmla="*/ 11 h 69"/>
                <a:gd name="T122" fmla="*/ 18 w 69"/>
                <a:gd name="T123" fmla="*/ 11 h 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9"/>
                <a:gd name="T187" fmla="*/ 0 h 69"/>
                <a:gd name="T188" fmla="*/ 69 w 69"/>
                <a:gd name="T189" fmla="*/ 69 h 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9" h="69">
                  <a:moveTo>
                    <a:pt x="69" y="43"/>
                  </a:moveTo>
                  <a:lnTo>
                    <a:pt x="69" y="43"/>
                  </a:lnTo>
                  <a:lnTo>
                    <a:pt x="66" y="51"/>
                  </a:lnTo>
                  <a:lnTo>
                    <a:pt x="61" y="59"/>
                  </a:lnTo>
                  <a:lnTo>
                    <a:pt x="56" y="63"/>
                  </a:lnTo>
                  <a:lnTo>
                    <a:pt x="51" y="66"/>
                  </a:lnTo>
                  <a:lnTo>
                    <a:pt x="45" y="67"/>
                  </a:lnTo>
                  <a:lnTo>
                    <a:pt x="37" y="69"/>
                  </a:lnTo>
                  <a:lnTo>
                    <a:pt x="29" y="67"/>
                  </a:lnTo>
                  <a:lnTo>
                    <a:pt x="21" y="66"/>
                  </a:lnTo>
                  <a:lnTo>
                    <a:pt x="14" y="63"/>
                  </a:lnTo>
                  <a:lnTo>
                    <a:pt x="9" y="59"/>
                  </a:lnTo>
                  <a:lnTo>
                    <a:pt x="6" y="55"/>
                  </a:lnTo>
                  <a:lnTo>
                    <a:pt x="3" y="48"/>
                  </a:lnTo>
                  <a:lnTo>
                    <a:pt x="1" y="42"/>
                  </a:lnTo>
                  <a:lnTo>
                    <a:pt x="0" y="34"/>
                  </a:lnTo>
                  <a:lnTo>
                    <a:pt x="1" y="27"/>
                  </a:lnTo>
                  <a:lnTo>
                    <a:pt x="3" y="21"/>
                  </a:lnTo>
                  <a:lnTo>
                    <a:pt x="5" y="14"/>
                  </a:lnTo>
                  <a:lnTo>
                    <a:pt x="9" y="9"/>
                  </a:lnTo>
                  <a:lnTo>
                    <a:pt x="14" y="6"/>
                  </a:lnTo>
                  <a:lnTo>
                    <a:pt x="21" y="3"/>
                  </a:lnTo>
                  <a:lnTo>
                    <a:pt x="27" y="1"/>
                  </a:lnTo>
                  <a:lnTo>
                    <a:pt x="37" y="0"/>
                  </a:lnTo>
                  <a:lnTo>
                    <a:pt x="43" y="1"/>
                  </a:lnTo>
                  <a:lnTo>
                    <a:pt x="50" y="3"/>
                  </a:lnTo>
                  <a:lnTo>
                    <a:pt x="56" y="4"/>
                  </a:lnTo>
                  <a:lnTo>
                    <a:pt x="60" y="8"/>
                  </a:lnTo>
                  <a:lnTo>
                    <a:pt x="66" y="16"/>
                  </a:lnTo>
                  <a:lnTo>
                    <a:pt x="69" y="24"/>
                  </a:lnTo>
                  <a:lnTo>
                    <a:pt x="60" y="24"/>
                  </a:lnTo>
                  <a:lnTo>
                    <a:pt x="56" y="16"/>
                  </a:lnTo>
                  <a:lnTo>
                    <a:pt x="51" y="11"/>
                  </a:lnTo>
                  <a:lnTo>
                    <a:pt x="45" y="9"/>
                  </a:lnTo>
                  <a:lnTo>
                    <a:pt x="37" y="8"/>
                  </a:lnTo>
                  <a:lnTo>
                    <a:pt x="30" y="8"/>
                  </a:lnTo>
                  <a:lnTo>
                    <a:pt x="24" y="9"/>
                  </a:lnTo>
                  <a:lnTo>
                    <a:pt x="19" y="13"/>
                  </a:lnTo>
                  <a:lnTo>
                    <a:pt x="16" y="16"/>
                  </a:lnTo>
                  <a:lnTo>
                    <a:pt x="13" y="19"/>
                  </a:lnTo>
                  <a:lnTo>
                    <a:pt x="11" y="24"/>
                  </a:lnTo>
                  <a:lnTo>
                    <a:pt x="9" y="34"/>
                  </a:lnTo>
                  <a:lnTo>
                    <a:pt x="9" y="40"/>
                  </a:lnTo>
                  <a:lnTo>
                    <a:pt x="11" y="45"/>
                  </a:lnTo>
                  <a:lnTo>
                    <a:pt x="13" y="50"/>
                  </a:lnTo>
                  <a:lnTo>
                    <a:pt x="16" y="53"/>
                  </a:lnTo>
                  <a:lnTo>
                    <a:pt x="21" y="56"/>
                  </a:lnTo>
                  <a:lnTo>
                    <a:pt x="26" y="59"/>
                  </a:lnTo>
                  <a:lnTo>
                    <a:pt x="30" y="61"/>
                  </a:lnTo>
                  <a:lnTo>
                    <a:pt x="37" y="61"/>
                  </a:lnTo>
                  <a:lnTo>
                    <a:pt x="45" y="59"/>
                  </a:lnTo>
                  <a:lnTo>
                    <a:pt x="53" y="56"/>
                  </a:lnTo>
                  <a:lnTo>
                    <a:pt x="58" y="50"/>
                  </a:lnTo>
                  <a:lnTo>
                    <a:pt x="60" y="43"/>
                  </a:lnTo>
                  <a:lnTo>
                    <a:pt x="69" y="43"/>
                  </a:lnTo>
                  <a:close/>
                </a:path>
              </a:pathLst>
            </a:custGeom>
            <a:solidFill>
              <a:schemeClr val="bg1"/>
            </a:solidFill>
            <a:ln w="9525">
              <a:noFill/>
              <a:round/>
              <a:headEnd/>
              <a:tailEnd/>
            </a:ln>
          </p:spPr>
          <p:txBody>
            <a:bodyPr/>
            <a:lstStyle/>
            <a:p>
              <a:endParaRPr lang="en-US"/>
            </a:p>
          </p:txBody>
        </p:sp>
        <p:sp>
          <p:nvSpPr>
            <p:cNvPr id="10281" name="Freeform 78"/>
            <p:cNvSpPr>
              <a:spLocks noEditPoints="1"/>
            </p:cNvSpPr>
            <p:nvPr/>
          </p:nvSpPr>
          <p:spPr bwMode="auto">
            <a:xfrm>
              <a:off x="5397" y="4089"/>
              <a:ext cx="5" cy="44"/>
            </a:xfrm>
            <a:custGeom>
              <a:avLst/>
              <a:gdLst>
                <a:gd name="T0" fmla="*/ 0 w 10"/>
                <a:gd name="T1" fmla="*/ 6 h 89"/>
                <a:gd name="T2" fmla="*/ 3 w 10"/>
                <a:gd name="T3" fmla="*/ 6 h 89"/>
                <a:gd name="T4" fmla="*/ 3 w 10"/>
                <a:gd name="T5" fmla="*/ 22 h 89"/>
                <a:gd name="T6" fmla="*/ 0 w 10"/>
                <a:gd name="T7" fmla="*/ 22 h 89"/>
                <a:gd name="T8" fmla="*/ 0 w 10"/>
                <a:gd name="T9" fmla="*/ 6 h 89"/>
                <a:gd name="T10" fmla="*/ 0 w 10"/>
                <a:gd name="T11" fmla="*/ 0 h 89"/>
                <a:gd name="T12" fmla="*/ 3 w 10"/>
                <a:gd name="T13" fmla="*/ 0 h 89"/>
                <a:gd name="T14" fmla="*/ 3 w 10"/>
                <a:gd name="T15" fmla="*/ 3 h 89"/>
                <a:gd name="T16" fmla="*/ 0 w 10"/>
                <a:gd name="T17" fmla="*/ 3 h 89"/>
                <a:gd name="T18" fmla="*/ 0 w 1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9"/>
                <a:gd name="T32" fmla="*/ 10 w 10"/>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w="9525">
              <a:noFill/>
              <a:round/>
              <a:headEnd/>
              <a:tailEnd/>
            </a:ln>
          </p:spPr>
          <p:txBody>
            <a:bodyPr/>
            <a:lstStyle/>
            <a:p>
              <a:endParaRPr lang="en-US"/>
            </a:p>
          </p:txBody>
        </p:sp>
        <p:sp>
          <p:nvSpPr>
            <p:cNvPr id="10282" name="Freeform 79"/>
            <p:cNvSpPr>
              <a:spLocks noEditPoints="1"/>
            </p:cNvSpPr>
            <p:nvPr/>
          </p:nvSpPr>
          <p:spPr bwMode="auto">
            <a:xfrm>
              <a:off x="5407" y="4100"/>
              <a:ext cx="37" cy="35"/>
            </a:xfrm>
            <a:custGeom>
              <a:avLst/>
              <a:gdLst>
                <a:gd name="T0" fmla="*/ 1 w 75"/>
                <a:gd name="T1" fmla="*/ 6 h 69"/>
                <a:gd name="T2" fmla="*/ 2 w 75"/>
                <a:gd name="T3" fmla="*/ 3 h 69"/>
                <a:gd name="T4" fmla="*/ 3 w 75"/>
                <a:gd name="T5" fmla="*/ 1 h 69"/>
                <a:gd name="T6" fmla="*/ 8 w 75"/>
                <a:gd name="T7" fmla="*/ 0 h 69"/>
                <a:gd name="T8" fmla="*/ 12 w 75"/>
                <a:gd name="T9" fmla="*/ 1 h 69"/>
                <a:gd name="T10" fmla="*/ 15 w 75"/>
                <a:gd name="T11" fmla="*/ 2 h 69"/>
                <a:gd name="T12" fmla="*/ 15 w 75"/>
                <a:gd name="T13" fmla="*/ 5 h 69"/>
                <a:gd name="T14" fmla="*/ 15 w 75"/>
                <a:gd name="T15" fmla="*/ 14 h 69"/>
                <a:gd name="T16" fmla="*/ 16 w 75"/>
                <a:gd name="T17" fmla="*/ 15 h 69"/>
                <a:gd name="T18" fmla="*/ 17 w 75"/>
                <a:gd name="T19" fmla="*/ 15 h 69"/>
                <a:gd name="T20" fmla="*/ 18 w 75"/>
                <a:gd name="T21" fmla="*/ 17 h 69"/>
                <a:gd name="T22" fmla="*/ 16 w 75"/>
                <a:gd name="T23" fmla="*/ 17 h 69"/>
                <a:gd name="T24" fmla="*/ 15 w 75"/>
                <a:gd name="T25" fmla="*/ 17 h 69"/>
                <a:gd name="T26" fmla="*/ 14 w 75"/>
                <a:gd name="T27" fmla="*/ 15 h 69"/>
                <a:gd name="T28" fmla="*/ 13 w 75"/>
                <a:gd name="T29" fmla="*/ 14 h 69"/>
                <a:gd name="T30" fmla="*/ 13 w 75"/>
                <a:gd name="T31" fmla="*/ 15 h 69"/>
                <a:gd name="T32" fmla="*/ 9 w 75"/>
                <a:gd name="T33" fmla="*/ 17 h 69"/>
                <a:gd name="T34" fmla="*/ 6 w 75"/>
                <a:gd name="T35" fmla="*/ 18 h 69"/>
                <a:gd name="T36" fmla="*/ 2 w 75"/>
                <a:gd name="T37" fmla="*/ 16 h 69"/>
                <a:gd name="T38" fmla="*/ 1 w 75"/>
                <a:gd name="T39" fmla="*/ 15 h 69"/>
                <a:gd name="T40" fmla="*/ 0 w 75"/>
                <a:gd name="T41" fmla="*/ 13 h 69"/>
                <a:gd name="T42" fmla="*/ 0 w 75"/>
                <a:gd name="T43" fmla="*/ 11 h 69"/>
                <a:gd name="T44" fmla="*/ 1 w 75"/>
                <a:gd name="T45" fmla="*/ 9 h 69"/>
                <a:gd name="T46" fmla="*/ 5 w 75"/>
                <a:gd name="T47" fmla="*/ 8 h 69"/>
                <a:gd name="T48" fmla="*/ 8 w 75"/>
                <a:gd name="T49" fmla="*/ 8 h 69"/>
                <a:gd name="T50" fmla="*/ 13 w 75"/>
                <a:gd name="T51" fmla="*/ 7 h 69"/>
                <a:gd name="T52" fmla="*/ 13 w 75"/>
                <a:gd name="T53" fmla="*/ 6 h 69"/>
                <a:gd name="T54" fmla="*/ 13 w 75"/>
                <a:gd name="T55" fmla="*/ 4 h 69"/>
                <a:gd name="T56" fmla="*/ 11 w 75"/>
                <a:gd name="T57" fmla="*/ 2 h 69"/>
                <a:gd name="T58" fmla="*/ 8 w 75"/>
                <a:gd name="T59" fmla="*/ 2 h 69"/>
                <a:gd name="T60" fmla="*/ 4 w 75"/>
                <a:gd name="T61" fmla="*/ 3 h 69"/>
                <a:gd name="T62" fmla="*/ 3 w 75"/>
                <a:gd name="T63" fmla="*/ 6 h 69"/>
                <a:gd name="T64" fmla="*/ 13 w 75"/>
                <a:gd name="T65" fmla="*/ 8 h 69"/>
                <a:gd name="T66" fmla="*/ 13 w 75"/>
                <a:gd name="T67" fmla="*/ 9 h 69"/>
                <a:gd name="T68" fmla="*/ 6 w 75"/>
                <a:gd name="T69" fmla="*/ 10 h 69"/>
                <a:gd name="T70" fmla="*/ 5 w 75"/>
                <a:gd name="T71" fmla="*/ 10 h 69"/>
                <a:gd name="T72" fmla="*/ 3 w 75"/>
                <a:gd name="T73" fmla="*/ 11 h 69"/>
                <a:gd name="T74" fmla="*/ 2 w 75"/>
                <a:gd name="T75" fmla="*/ 12 h 69"/>
                <a:gd name="T76" fmla="*/ 3 w 75"/>
                <a:gd name="T77" fmla="*/ 15 h 69"/>
                <a:gd name="T78" fmla="*/ 7 w 75"/>
                <a:gd name="T79" fmla="*/ 16 h 69"/>
                <a:gd name="T80" fmla="*/ 9 w 75"/>
                <a:gd name="T81" fmla="*/ 16 h 69"/>
                <a:gd name="T82" fmla="*/ 12 w 75"/>
                <a:gd name="T83" fmla="*/ 14 h 69"/>
                <a:gd name="T84" fmla="*/ 13 w 75"/>
                <a:gd name="T85" fmla="*/ 12 h 69"/>
                <a:gd name="T86" fmla="*/ 13 w 75"/>
                <a:gd name="T87" fmla="*/ 8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5"/>
                <a:gd name="T133" fmla="*/ 0 h 69"/>
                <a:gd name="T134" fmla="*/ 75 w 75"/>
                <a:gd name="T135" fmla="*/ 69 h 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5" h="69">
                  <a:moveTo>
                    <a:pt x="4" y="22"/>
                  </a:moveTo>
                  <a:lnTo>
                    <a:pt x="4" y="22"/>
                  </a:lnTo>
                  <a:lnTo>
                    <a:pt x="5" y="13"/>
                  </a:lnTo>
                  <a:lnTo>
                    <a:pt x="8" y="9"/>
                  </a:lnTo>
                  <a:lnTo>
                    <a:pt x="12" y="6"/>
                  </a:lnTo>
                  <a:lnTo>
                    <a:pt x="15" y="3"/>
                  </a:lnTo>
                  <a:lnTo>
                    <a:pt x="20" y="1"/>
                  </a:lnTo>
                  <a:lnTo>
                    <a:pt x="34" y="0"/>
                  </a:lnTo>
                  <a:lnTo>
                    <a:pt x="49" y="1"/>
                  </a:lnTo>
                  <a:lnTo>
                    <a:pt x="57" y="4"/>
                  </a:lnTo>
                  <a:lnTo>
                    <a:pt x="60" y="8"/>
                  </a:lnTo>
                  <a:lnTo>
                    <a:pt x="62" y="11"/>
                  </a:lnTo>
                  <a:lnTo>
                    <a:pt x="63" y="19"/>
                  </a:lnTo>
                  <a:lnTo>
                    <a:pt x="63" y="53"/>
                  </a:lnTo>
                  <a:lnTo>
                    <a:pt x="65" y="58"/>
                  </a:lnTo>
                  <a:lnTo>
                    <a:pt x="67" y="59"/>
                  </a:lnTo>
                  <a:lnTo>
                    <a:pt x="70" y="59"/>
                  </a:lnTo>
                  <a:lnTo>
                    <a:pt x="75" y="59"/>
                  </a:lnTo>
                  <a:lnTo>
                    <a:pt x="75" y="66"/>
                  </a:lnTo>
                  <a:lnTo>
                    <a:pt x="67" y="67"/>
                  </a:lnTo>
                  <a:lnTo>
                    <a:pt x="60" y="66"/>
                  </a:lnTo>
                  <a:lnTo>
                    <a:pt x="58" y="63"/>
                  </a:lnTo>
                  <a:lnTo>
                    <a:pt x="57" y="59"/>
                  </a:lnTo>
                  <a:lnTo>
                    <a:pt x="57" y="56"/>
                  </a:lnTo>
                  <a:lnTo>
                    <a:pt x="55" y="56"/>
                  </a:lnTo>
                  <a:lnTo>
                    <a:pt x="54" y="59"/>
                  </a:lnTo>
                  <a:lnTo>
                    <a:pt x="47" y="64"/>
                  </a:lnTo>
                  <a:lnTo>
                    <a:pt x="39" y="67"/>
                  </a:lnTo>
                  <a:lnTo>
                    <a:pt x="26" y="69"/>
                  </a:lnTo>
                  <a:lnTo>
                    <a:pt x="16" y="67"/>
                  </a:lnTo>
                  <a:lnTo>
                    <a:pt x="8" y="64"/>
                  </a:lnTo>
                  <a:lnTo>
                    <a:pt x="5" y="61"/>
                  </a:lnTo>
                  <a:lnTo>
                    <a:pt x="4" y="58"/>
                  </a:lnTo>
                  <a:lnTo>
                    <a:pt x="2" y="55"/>
                  </a:lnTo>
                  <a:lnTo>
                    <a:pt x="0" y="50"/>
                  </a:lnTo>
                  <a:lnTo>
                    <a:pt x="2" y="43"/>
                  </a:lnTo>
                  <a:lnTo>
                    <a:pt x="4" y="38"/>
                  </a:lnTo>
                  <a:lnTo>
                    <a:pt x="7" y="35"/>
                  </a:lnTo>
                  <a:lnTo>
                    <a:pt x="12" y="32"/>
                  </a:lnTo>
                  <a:lnTo>
                    <a:pt x="21" y="30"/>
                  </a:lnTo>
                  <a:lnTo>
                    <a:pt x="33" y="29"/>
                  </a:lnTo>
                  <a:lnTo>
                    <a:pt x="46" y="29"/>
                  </a:lnTo>
                  <a:lnTo>
                    <a:pt x="52" y="27"/>
                  </a:lnTo>
                  <a:lnTo>
                    <a:pt x="55" y="24"/>
                  </a:lnTo>
                  <a:lnTo>
                    <a:pt x="55" y="21"/>
                  </a:lnTo>
                  <a:lnTo>
                    <a:pt x="54" y="14"/>
                  </a:lnTo>
                  <a:lnTo>
                    <a:pt x="50" y="11"/>
                  </a:lnTo>
                  <a:lnTo>
                    <a:pt x="44" y="8"/>
                  </a:lnTo>
                  <a:lnTo>
                    <a:pt x="34" y="8"/>
                  </a:lnTo>
                  <a:lnTo>
                    <a:pt x="25" y="8"/>
                  </a:lnTo>
                  <a:lnTo>
                    <a:pt x="18" y="11"/>
                  </a:lnTo>
                  <a:lnTo>
                    <a:pt x="13" y="16"/>
                  </a:lnTo>
                  <a:lnTo>
                    <a:pt x="12" y="22"/>
                  </a:lnTo>
                  <a:lnTo>
                    <a:pt x="4" y="22"/>
                  </a:lnTo>
                  <a:close/>
                  <a:moveTo>
                    <a:pt x="55" y="32"/>
                  </a:moveTo>
                  <a:lnTo>
                    <a:pt x="55" y="32"/>
                  </a:lnTo>
                  <a:lnTo>
                    <a:pt x="52" y="34"/>
                  </a:lnTo>
                  <a:lnTo>
                    <a:pt x="47" y="35"/>
                  </a:lnTo>
                  <a:lnTo>
                    <a:pt x="26" y="37"/>
                  </a:lnTo>
                  <a:lnTo>
                    <a:pt x="20" y="38"/>
                  </a:lnTo>
                  <a:lnTo>
                    <a:pt x="15" y="40"/>
                  </a:lnTo>
                  <a:lnTo>
                    <a:pt x="12" y="43"/>
                  </a:lnTo>
                  <a:lnTo>
                    <a:pt x="10" y="48"/>
                  </a:lnTo>
                  <a:lnTo>
                    <a:pt x="12" y="55"/>
                  </a:lnTo>
                  <a:lnTo>
                    <a:pt x="15" y="59"/>
                  </a:lnTo>
                  <a:lnTo>
                    <a:pt x="21" y="61"/>
                  </a:lnTo>
                  <a:lnTo>
                    <a:pt x="28" y="61"/>
                  </a:lnTo>
                  <a:lnTo>
                    <a:pt x="37" y="61"/>
                  </a:lnTo>
                  <a:lnTo>
                    <a:pt x="47" y="56"/>
                  </a:lnTo>
                  <a:lnTo>
                    <a:pt x="50" y="53"/>
                  </a:lnTo>
                  <a:lnTo>
                    <a:pt x="54" y="50"/>
                  </a:lnTo>
                  <a:lnTo>
                    <a:pt x="55" y="46"/>
                  </a:lnTo>
                  <a:lnTo>
                    <a:pt x="55" y="42"/>
                  </a:lnTo>
                  <a:lnTo>
                    <a:pt x="55" y="32"/>
                  </a:lnTo>
                  <a:close/>
                </a:path>
              </a:pathLst>
            </a:custGeom>
            <a:solidFill>
              <a:schemeClr val="bg1"/>
            </a:solidFill>
            <a:ln w="9525">
              <a:noFill/>
              <a:round/>
              <a:headEnd/>
              <a:tailEnd/>
            </a:ln>
          </p:spPr>
          <p:txBody>
            <a:bodyPr/>
            <a:lstStyle/>
            <a:p>
              <a:endParaRPr lang="en-US"/>
            </a:p>
          </p:txBody>
        </p:sp>
        <p:sp>
          <p:nvSpPr>
            <p:cNvPr id="10283" name="Freeform 80"/>
            <p:cNvSpPr>
              <a:spLocks/>
            </p:cNvSpPr>
            <p:nvPr/>
          </p:nvSpPr>
          <p:spPr bwMode="auto">
            <a:xfrm>
              <a:off x="5443" y="4091"/>
              <a:ext cx="21" cy="43"/>
            </a:xfrm>
            <a:custGeom>
              <a:avLst/>
              <a:gdLst>
                <a:gd name="T0" fmla="*/ 3 w 42"/>
                <a:gd name="T1" fmla="*/ 0 h 85"/>
                <a:gd name="T2" fmla="*/ 6 w 42"/>
                <a:gd name="T3" fmla="*/ 0 h 85"/>
                <a:gd name="T4" fmla="*/ 6 w 42"/>
                <a:gd name="T5" fmla="*/ 5 h 85"/>
                <a:gd name="T6" fmla="*/ 11 w 42"/>
                <a:gd name="T7" fmla="*/ 5 h 85"/>
                <a:gd name="T8" fmla="*/ 11 w 42"/>
                <a:gd name="T9" fmla="*/ 7 h 85"/>
                <a:gd name="T10" fmla="*/ 6 w 42"/>
                <a:gd name="T11" fmla="*/ 7 h 85"/>
                <a:gd name="T12" fmla="*/ 6 w 42"/>
                <a:gd name="T13" fmla="*/ 18 h 85"/>
                <a:gd name="T14" fmla="*/ 6 w 42"/>
                <a:gd name="T15" fmla="*/ 18 h 85"/>
                <a:gd name="T16" fmla="*/ 6 w 42"/>
                <a:gd name="T17" fmla="*/ 19 h 85"/>
                <a:gd name="T18" fmla="*/ 6 w 42"/>
                <a:gd name="T19" fmla="*/ 19 h 85"/>
                <a:gd name="T20" fmla="*/ 7 w 42"/>
                <a:gd name="T21" fmla="*/ 20 h 85"/>
                <a:gd name="T22" fmla="*/ 9 w 42"/>
                <a:gd name="T23" fmla="*/ 20 h 85"/>
                <a:gd name="T24" fmla="*/ 9 w 42"/>
                <a:gd name="T25" fmla="*/ 20 h 85"/>
                <a:gd name="T26" fmla="*/ 11 w 42"/>
                <a:gd name="T27" fmla="*/ 20 h 85"/>
                <a:gd name="T28" fmla="*/ 11 w 42"/>
                <a:gd name="T29" fmla="*/ 22 h 85"/>
                <a:gd name="T30" fmla="*/ 11 w 42"/>
                <a:gd name="T31" fmla="*/ 22 h 85"/>
                <a:gd name="T32" fmla="*/ 9 w 42"/>
                <a:gd name="T33" fmla="*/ 22 h 85"/>
                <a:gd name="T34" fmla="*/ 9 w 42"/>
                <a:gd name="T35" fmla="*/ 22 h 85"/>
                <a:gd name="T36" fmla="*/ 5 w 42"/>
                <a:gd name="T37" fmla="*/ 21 h 85"/>
                <a:gd name="T38" fmla="*/ 5 w 42"/>
                <a:gd name="T39" fmla="*/ 21 h 85"/>
                <a:gd name="T40" fmla="*/ 5 w 42"/>
                <a:gd name="T41" fmla="*/ 19 h 85"/>
                <a:gd name="T42" fmla="*/ 3 w 42"/>
                <a:gd name="T43" fmla="*/ 18 h 85"/>
                <a:gd name="T44" fmla="*/ 3 w 42"/>
                <a:gd name="T45" fmla="*/ 7 h 85"/>
                <a:gd name="T46" fmla="*/ 0 w 42"/>
                <a:gd name="T47" fmla="*/ 7 h 85"/>
                <a:gd name="T48" fmla="*/ 0 w 42"/>
                <a:gd name="T49" fmla="*/ 5 h 85"/>
                <a:gd name="T50" fmla="*/ 3 w 42"/>
                <a:gd name="T51" fmla="*/ 5 h 85"/>
                <a:gd name="T52" fmla="*/ 3 w 42"/>
                <a:gd name="T53" fmla="*/ 0 h 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2"/>
                <a:gd name="T82" fmla="*/ 0 h 85"/>
                <a:gd name="T83" fmla="*/ 42 w 42"/>
                <a:gd name="T84" fmla="*/ 85 h 8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2" h="85">
                  <a:moveTo>
                    <a:pt x="15" y="0"/>
                  </a:moveTo>
                  <a:lnTo>
                    <a:pt x="25" y="0"/>
                  </a:lnTo>
                  <a:lnTo>
                    <a:pt x="25" y="19"/>
                  </a:lnTo>
                  <a:lnTo>
                    <a:pt x="42" y="19"/>
                  </a:lnTo>
                  <a:lnTo>
                    <a:pt x="42" y="27"/>
                  </a:lnTo>
                  <a:lnTo>
                    <a:pt x="25" y="27"/>
                  </a:lnTo>
                  <a:lnTo>
                    <a:pt x="25" y="69"/>
                  </a:lnTo>
                  <a:lnTo>
                    <a:pt x="25" y="73"/>
                  </a:lnTo>
                  <a:lnTo>
                    <a:pt x="26" y="76"/>
                  </a:lnTo>
                  <a:lnTo>
                    <a:pt x="29" y="77"/>
                  </a:lnTo>
                  <a:lnTo>
                    <a:pt x="33" y="77"/>
                  </a:lnTo>
                  <a:lnTo>
                    <a:pt x="42" y="77"/>
                  </a:lnTo>
                  <a:lnTo>
                    <a:pt x="42" y="85"/>
                  </a:lnTo>
                  <a:lnTo>
                    <a:pt x="33" y="85"/>
                  </a:lnTo>
                  <a:lnTo>
                    <a:pt x="23" y="84"/>
                  </a:lnTo>
                  <a:lnTo>
                    <a:pt x="18" y="81"/>
                  </a:lnTo>
                  <a:lnTo>
                    <a:pt x="17" y="76"/>
                  </a:lnTo>
                  <a:lnTo>
                    <a:pt x="15" y="69"/>
                  </a:lnTo>
                  <a:lnTo>
                    <a:pt x="15" y="27"/>
                  </a:lnTo>
                  <a:lnTo>
                    <a:pt x="0" y="27"/>
                  </a:lnTo>
                  <a:lnTo>
                    <a:pt x="0" y="19"/>
                  </a:lnTo>
                  <a:lnTo>
                    <a:pt x="15" y="19"/>
                  </a:lnTo>
                  <a:lnTo>
                    <a:pt x="15" y="0"/>
                  </a:lnTo>
                  <a:close/>
                </a:path>
              </a:pathLst>
            </a:custGeom>
            <a:solidFill>
              <a:schemeClr val="bg1"/>
            </a:solidFill>
            <a:ln w="9525">
              <a:noFill/>
              <a:round/>
              <a:headEnd/>
              <a:tailEnd/>
            </a:ln>
          </p:spPr>
          <p:txBody>
            <a:bodyPr/>
            <a:lstStyle/>
            <a:p>
              <a:endParaRPr lang="en-US"/>
            </a:p>
          </p:txBody>
        </p:sp>
        <p:sp>
          <p:nvSpPr>
            <p:cNvPr id="10284" name="Freeform 81"/>
            <p:cNvSpPr>
              <a:spLocks noEditPoints="1"/>
            </p:cNvSpPr>
            <p:nvPr/>
          </p:nvSpPr>
          <p:spPr bwMode="auto">
            <a:xfrm>
              <a:off x="5469" y="4089"/>
              <a:ext cx="4" cy="44"/>
            </a:xfrm>
            <a:custGeom>
              <a:avLst/>
              <a:gdLst>
                <a:gd name="T0" fmla="*/ 0 w 10"/>
                <a:gd name="T1" fmla="*/ 6 h 89"/>
                <a:gd name="T2" fmla="*/ 2 w 10"/>
                <a:gd name="T3" fmla="*/ 6 h 89"/>
                <a:gd name="T4" fmla="*/ 2 w 10"/>
                <a:gd name="T5" fmla="*/ 22 h 89"/>
                <a:gd name="T6" fmla="*/ 0 w 10"/>
                <a:gd name="T7" fmla="*/ 22 h 89"/>
                <a:gd name="T8" fmla="*/ 0 w 10"/>
                <a:gd name="T9" fmla="*/ 6 h 89"/>
                <a:gd name="T10" fmla="*/ 0 w 10"/>
                <a:gd name="T11" fmla="*/ 0 h 89"/>
                <a:gd name="T12" fmla="*/ 2 w 10"/>
                <a:gd name="T13" fmla="*/ 0 h 89"/>
                <a:gd name="T14" fmla="*/ 2 w 10"/>
                <a:gd name="T15" fmla="*/ 3 h 89"/>
                <a:gd name="T16" fmla="*/ 0 w 10"/>
                <a:gd name="T17" fmla="*/ 3 h 89"/>
                <a:gd name="T18" fmla="*/ 0 w 1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89"/>
                <a:gd name="T32" fmla="*/ 10 w 10"/>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89">
                  <a:moveTo>
                    <a:pt x="0" y="24"/>
                  </a:moveTo>
                  <a:lnTo>
                    <a:pt x="10" y="24"/>
                  </a:lnTo>
                  <a:lnTo>
                    <a:pt x="10" y="89"/>
                  </a:lnTo>
                  <a:lnTo>
                    <a:pt x="0" y="89"/>
                  </a:lnTo>
                  <a:lnTo>
                    <a:pt x="0" y="24"/>
                  </a:lnTo>
                  <a:close/>
                  <a:moveTo>
                    <a:pt x="0" y="0"/>
                  </a:moveTo>
                  <a:lnTo>
                    <a:pt x="10" y="0"/>
                  </a:lnTo>
                  <a:lnTo>
                    <a:pt x="10" y="15"/>
                  </a:lnTo>
                  <a:lnTo>
                    <a:pt x="0" y="15"/>
                  </a:lnTo>
                  <a:lnTo>
                    <a:pt x="0" y="0"/>
                  </a:lnTo>
                  <a:close/>
                </a:path>
              </a:pathLst>
            </a:custGeom>
            <a:solidFill>
              <a:schemeClr val="bg1"/>
            </a:solidFill>
            <a:ln w="9525">
              <a:noFill/>
              <a:round/>
              <a:headEnd/>
              <a:tailEnd/>
            </a:ln>
          </p:spPr>
          <p:txBody>
            <a:bodyPr/>
            <a:lstStyle/>
            <a:p>
              <a:endParaRPr lang="en-US"/>
            </a:p>
          </p:txBody>
        </p:sp>
        <p:sp>
          <p:nvSpPr>
            <p:cNvPr id="10285" name="Freeform 82"/>
            <p:cNvSpPr>
              <a:spLocks noEditPoints="1"/>
            </p:cNvSpPr>
            <p:nvPr/>
          </p:nvSpPr>
          <p:spPr bwMode="auto">
            <a:xfrm>
              <a:off x="5479" y="4100"/>
              <a:ext cx="36" cy="35"/>
            </a:xfrm>
            <a:custGeom>
              <a:avLst/>
              <a:gdLst>
                <a:gd name="T0" fmla="*/ 9 w 73"/>
                <a:gd name="T1" fmla="*/ 0 h 69"/>
                <a:gd name="T2" fmla="*/ 13 w 73"/>
                <a:gd name="T3" fmla="*/ 1 h 69"/>
                <a:gd name="T4" fmla="*/ 16 w 73"/>
                <a:gd name="T5" fmla="*/ 3 h 69"/>
                <a:gd name="T6" fmla="*/ 17 w 73"/>
                <a:gd name="T7" fmla="*/ 6 h 69"/>
                <a:gd name="T8" fmla="*/ 18 w 73"/>
                <a:gd name="T9" fmla="*/ 9 h 69"/>
                <a:gd name="T10" fmla="*/ 18 w 73"/>
                <a:gd name="T11" fmla="*/ 11 h 69"/>
                <a:gd name="T12" fmla="*/ 17 w 73"/>
                <a:gd name="T13" fmla="*/ 14 h 69"/>
                <a:gd name="T14" fmla="*/ 15 w 73"/>
                <a:gd name="T15" fmla="*/ 16 h 69"/>
                <a:gd name="T16" fmla="*/ 11 w 73"/>
                <a:gd name="T17" fmla="*/ 17 h 69"/>
                <a:gd name="T18" fmla="*/ 9 w 73"/>
                <a:gd name="T19" fmla="*/ 18 h 69"/>
                <a:gd name="T20" fmla="*/ 5 w 73"/>
                <a:gd name="T21" fmla="*/ 17 h 69"/>
                <a:gd name="T22" fmla="*/ 2 w 73"/>
                <a:gd name="T23" fmla="*/ 15 h 69"/>
                <a:gd name="T24" fmla="*/ 0 w 73"/>
                <a:gd name="T25" fmla="*/ 12 h 69"/>
                <a:gd name="T26" fmla="*/ 0 w 73"/>
                <a:gd name="T27" fmla="*/ 9 h 69"/>
                <a:gd name="T28" fmla="*/ 0 w 73"/>
                <a:gd name="T29" fmla="*/ 7 h 69"/>
                <a:gd name="T30" fmla="*/ 1 w 73"/>
                <a:gd name="T31" fmla="*/ 4 h 69"/>
                <a:gd name="T32" fmla="*/ 3 w 73"/>
                <a:gd name="T33" fmla="*/ 2 h 69"/>
                <a:gd name="T34" fmla="*/ 7 w 73"/>
                <a:gd name="T35" fmla="*/ 1 h 69"/>
                <a:gd name="T36" fmla="*/ 9 w 73"/>
                <a:gd name="T37" fmla="*/ 0 h 69"/>
                <a:gd name="T38" fmla="*/ 9 w 73"/>
                <a:gd name="T39" fmla="*/ 16 h 69"/>
                <a:gd name="T40" fmla="*/ 12 w 73"/>
                <a:gd name="T41" fmla="*/ 15 h 69"/>
                <a:gd name="T42" fmla="*/ 14 w 73"/>
                <a:gd name="T43" fmla="*/ 14 h 69"/>
                <a:gd name="T44" fmla="*/ 15 w 73"/>
                <a:gd name="T45" fmla="*/ 12 h 69"/>
                <a:gd name="T46" fmla="*/ 16 w 73"/>
                <a:gd name="T47" fmla="*/ 9 h 69"/>
                <a:gd name="T48" fmla="*/ 15 w 73"/>
                <a:gd name="T49" fmla="*/ 8 h 69"/>
                <a:gd name="T50" fmla="*/ 15 w 73"/>
                <a:gd name="T51" fmla="*/ 5 h 69"/>
                <a:gd name="T52" fmla="*/ 13 w 73"/>
                <a:gd name="T53" fmla="*/ 4 h 69"/>
                <a:gd name="T54" fmla="*/ 10 w 73"/>
                <a:gd name="T55" fmla="*/ 2 h 69"/>
                <a:gd name="T56" fmla="*/ 9 w 73"/>
                <a:gd name="T57" fmla="*/ 2 h 69"/>
                <a:gd name="T58" fmla="*/ 6 w 73"/>
                <a:gd name="T59" fmla="*/ 3 h 69"/>
                <a:gd name="T60" fmla="*/ 4 w 73"/>
                <a:gd name="T61" fmla="*/ 4 h 69"/>
                <a:gd name="T62" fmla="*/ 2 w 73"/>
                <a:gd name="T63" fmla="*/ 6 h 69"/>
                <a:gd name="T64" fmla="*/ 2 w 73"/>
                <a:gd name="T65" fmla="*/ 9 h 69"/>
                <a:gd name="T66" fmla="*/ 2 w 73"/>
                <a:gd name="T67" fmla="*/ 10 h 69"/>
                <a:gd name="T68" fmla="*/ 3 w 73"/>
                <a:gd name="T69" fmla="*/ 13 h 69"/>
                <a:gd name="T70" fmla="*/ 5 w 73"/>
                <a:gd name="T71" fmla="*/ 14 h 69"/>
                <a:gd name="T72" fmla="*/ 7 w 73"/>
                <a:gd name="T73" fmla="*/ 16 h 69"/>
                <a:gd name="T74" fmla="*/ 9 w 73"/>
                <a:gd name="T75" fmla="*/ 16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69"/>
                <a:gd name="T116" fmla="*/ 73 w 73"/>
                <a:gd name="T117" fmla="*/ 69 h 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69">
                  <a:moveTo>
                    <a:pt x="37" y="0"/>
                  </a:moveTo>
                  <a:lnTo>
                    <a:pt x="37" y="0"/>
                  </a:lnTo>
                  <a:lnTo>
                    <a:pt x="45" y="1"/>
                  </a:lnTo>
                  <a:lnTo>
                    <a:pt x="53" y="3"/>
                  </a:lnTo>
                  <a:lnTo>
                    <a:pt x="60" y="6"/>
                  </a:lnTo>
                  <a:lnTo>
                    <a:pt x="65" y="11"/>
                  </a:lnTo>
                  <a:lnTo>
                    <a:pt x="68" y="16"/>
                  </a:lnTo>
                  <a:lnTo>
                    <a:pt x="71" y="21"/>
                  </a:lnTo>
                  <a:lnTo>
                    <a:pt x="73" y="27"/>
                  </a:lnTo>
                  <a:lnTo>
                    <a:pt x="73" y="34"/>
                  </a:lnTo>
                  <a:lnTo>
                    <a:pt x="73" y="42"/>
                  </a:lnTo>
                  <a:lnTo>
                    <a:pt x="71" y="46"/>
                  </a:lnTo>
                  <a:lnTo>
                    <a:pt x="68" y="53"/>
                  </a:lnTo>
                  <a:lnTo>
                    <a:pt x="65" y="58"/>
                  </a:lnTo>
                  <a:lnTo>
                    <a:pt x="60" y="63"/>
                  </a:lnTo>
                  <a:lnTo>
                    <a:pt x="53" y="66"/>
                  </a:lnTo>
                  <a:lnTo>
                    <a:pt x="45" y="67"/>
                  </a:lnTo>
                  <a:lnTo>
                    <a:pt x="37" y="69"/>
                  </a:lnTo>
                  <a:lnTo>
                    <a:pt x="28" y="67"/>
                  </a:lnTo>
                  <a:lnTo>
                    <a:pt x="21" y="66"/>
                  </a:lnTo>
                  <a:lnTo>
                    <a:pt x="15" y="63"/>
                  </a:lnTo>
                  <a:lnTo>
                    <a:pt x="10" y="58"/>
                  </a:lnTo>
                  <a:lnTo>
                    <a:pt x="5" y="53"/>
                  </a:lnTo>
                  <a:lnTo>
                    <a:pt x="2" y="46"/>
                  </a:lnTo>
                  <a:lnTo>
                    <a:pt x="0" y="42"/>
                  </a:lnTo>
                  <a:lnTo>
                    <a:pt x="0" y="34"/>
                  </a:lnTo>
                  <a:lnTo>
                    <a:pt x="0" y="27"/>
                  </a:lnTo>
                  <a:lnTo>
                    <a:pt x="2" y="21"/>
                  </a:lnTo>
                  <a:lnTo>
                    <a:pt x="5" y="16"/>
                  </a:lnTo>
                  <a:lnTo>
                    <a:pt x="10" y="11"/>
                  </a:lnTo>
                  <a:lnTo>
                    <a:pt x="15" y="6"/>
                  </a:lnTo>
                  <a:lnTo>
                    <a:pt x="21" y="3"/>
                  </a:lnTo>
                  <a:lnTo>
                    <a:pt x="28" y="1"/>
                  </a:lnTo>
                  <a:lnTo>
                    <a:pt x="37" y="0"/>
                  </a:lnTo>
                  <a:close/>
                  <a:moveTo>
                    <a:pt x="37" y="61"/>
                  </a:moveTo>
                  <a:lnTo>
                    <a:pt x="37" y="61"/>
                  </a:lnTo>
                  <a:lnTo>
                    <a:pt x="42" y="61"/>
                  </a:lnTo>
                  <a:lnTo>
                    <a:pt x="49" y="59"/>
                  </a:lnTo>
                  <a:lnTo>
                    <a:pt x="53" y="56"/>
                  </a:lnTo>
                  <a:lnTo>
                    <a:pt x="57" y="53"/>
                  </a:lnTo>
                  <a:lnTo>
                    <a:pt x="60" y="50"/>
                  </a:lnTo>
                  <a:lnTo>
                    <a:pt x="62" y="45"/>
                  </a:lnTo>
                  <a:lnTo>
                    <a:pt x="63" y="40"/>
                  </a:lnTo>
                  <a:lnTo>
                    <a:pt x="65" y="34"/>
                  </a:lnTo>
                  <a:lnTo>
                    <a:pt x="63" y="29"/>
                  </a:lnTo>
                  <a:lnTo>
                    <a:pt x="62" y="24"/>
                  </a:lnTo>
                  <a:lnTo>
                    <a:pt x="60" y="19"/>
                  </a:lnTo>
                  <a:lnTo>
                    <a:pt x="57" y="16"/>
                  </a:lnTo>
                  <a:lnTo>
                    <a:pt x="53" y="13"/>
                  </a:lnTo>
                  <a:lnTo>
                    <a:pt x="49" y="9"/>
                  </a:lnTo>
                  <a:lnTo>
                    <a:pt x="42" y="8"/>
                  </a:lnTo>
                  <a:lnTo>
                    <a:pt x="37" y="8"/>
                  </a:lnTo>
                  <a:lnTo>
                    <a:pt x="31" y="8"/>
                  </a:lnTo>
                  <a:lnTo>
                    <a:pt x="24" y="9"/>
                  </a:lnTo>
                  <a:lnTo>
                    <a:pt x="21" y="13"/>
                  </a:lnTo>
                  <a:lnTo>
                    <a:pt x="16" y="16"/>
                  </a:lnTo>
                  <a:lnTo>
                    <a:pt x="13" y="19"/>
                  </a:lnTo>
                  <a:lnTo>
                    <a:pt x="11" y="24"/>
                  </a:lnTo>
                  <a:lnTo>
                    <a:pt x="10" y="29"/>
                  </a:lnTo>
                  <a:lnTo>
                    <a:pt x="10" y="34"/>
                  </a:lnTo>
                  <a:lnTo>
                    <a:pt x="10" y="40"/>
                  </a:lnTo>
                  <a:lnTo>
                    <a:pt x="11" y="45"/>
                  </a:lnTo>
                  <a:lnTo>
                    <a:pt x="13" y="50"/>
                  </a:lnTo>
                  <a:lnTo>
                    <a:pt x="16" y="53"/>
                  </a:lnTo>
                  <a:lnTo>
                    <a:pt x="21" y="56"/>
                  </a:lnTo>
                  <a:lnTo>
                    <a:pt x="24" y="59"/>
                  </a:lnTo>
                  <a:lnTo>
                    <a:pt x="31" y="61"/>
                  </a:lnTo>
                  <a:lnTo>
                    <a:pt x="37" y="61"/>
                  </a:lnTo>
                  <a:close/>
                </a:path>
              </a:pathLst>
            </a:custGeom>
            <a:solidFill>
              <a:schemeClr val="bg1"/>
            </a:solidFill>
            <a:ln w="9525">
              <a:noFill/>
              <a:round/>
              <a:headEnd/>
              <a:tailEnd/>
            </a:ln>
          </p:spPr>
          <p:txBody>
            <a:bodyPr/>
            <a:lstStyle/>
            <a:p>
              <a:endParaRPr lang="en-US"/>
            </a:p>
          </p:txBody>
        </p:sp>
        <p:sp>
          <p:nvSpPr>
            <p:cNvPr id="10286" name="Freeform 83"/>
            <p:cNvSpPr>
              <a:spLocks/>
            </p:cNvSpPr>
            <p:nvPr/>
          </p:nvSpPr>
          <p:spPr bwMode="auto">
            <a:xfrm>
              <a:off x="5522" y="4100"/>
              <a:ext cx="31" cy="33"/>
            </a:xfrm>
            <a:custGeom>
              <a:avLst/>
              <a:gdLst>
                <a:gd name="T0" fmla="*/ 13 w 63"/>
                <a:gd name="T1" fmla="*/ 6 h 66"/>
                <a:gd name="T2" fmla="*/ 13 w 63"/>
                <a:gd name="T3" fmla="*/ 6 h 66"/>
                <a:gd name="T4" fmla="*/ 13 w 63"/>
                <a:gd name="T5" fmla="*/ 4 h 66"/>
                <a:gd name="T6" fmla="*/ 12 w 63"/>
                <a:gd name="T7" fmla="*/ 2 h 66"/>
                <a:gd name="T8" fmla="*/ 10 w 63"/>
                <a:gd name="T9" fmla="*/ 2 h 66"/>
                <a:gd name="T10" fmla="*/ 8 w 63"/>
                <a:gd name="T11" fmla="*/ 2 h 66"/>
                <a:gd name="T12" fmla="*/ 8 w 63"/>
                <a:gd name="T13" fmla="*/ 2 h 66"/>
                <a:gd name="T14" fmla="*/ 5 w 63"/>
                <a:gd name="T15" fmla="*/ 2 h 66"/>
                <a:gd name="T16" fmla="*/ 4 w 63"/>
                <a:gd name="T17" fmla="*/ 2 h 66"/>
                <a:gd name="T18" fmla="*/ 3 w 63"/>
                <a:gd name="T19" fmla="*/ 3 h 66"/>
                <a:gd name="T20" fmla="*/ 3 w 63"/>
                <a:gd name="T21" fmla="*/ 4 h 66"/>
                <a:gd name="T22" fmla="*/ 2 w 63"/>
                <a:gd name="T23" fmla="*/ 5 h 66"/>
                <a:gd name="T24" fmla="*/ 2 w 63"/>
                <a:gd name="T25" fmla="*/ 8 h 66"/>
                <a:gd name="T26" fmla="*/ 2 w 63"/>
                <a:gd name="T27" fmla="*/ 17 h 66"/>
                <a:gd name="T28" fmla="*/ 0 w 63"/>
                <a:gd name="T29" fmla="*/ 17 h 66"/>
                <a:gd name="T30" fmla="*/ 0 w 63"/>
                <a:gd name="T31" fmla="*/ 1 h 66"/>
                <a:gd name="T32" fmla="*/ 2 w 63"/>
                <a:gd name="T33" fmla="*/ 1 h 66"/>
                <a:gd name="T34" fmla="*/ 2 w 63"/>
                <a:gd name="T35" fmla="*/ 3 h 66"/>
                <a:gd name="T36" fmla="*/ 2 w 63"/>
                <a:gd name="T37" fmla="*/ 3 h 66"/>
                <a:gd name="T38" fmla="*/ 2 w 63"/>
                <a:gd name="T39" fmla="*/ 3 h 66"/>
                <a:gd name="T40" fmla="*/ 3 w 63"/>
                <a:gd name="T41" fmla="*/ 2 h 66"/>
                <a:gd name="T42" fmla="*/ 4 w 63"/>
                <a:gd name="T43" fmla="*/ 1 h 66"/>
                <a:gd name="T44" fmla="*/ 6 w 63"/>
                <a:gd name="T45" fmla="*/ 1 h 66"/>
                <a:gd name="T46" fmla="*/ 8 w 63"/>
                <a:gd name="T47" fmla="*/ 0 h 66"/>
                <a:gd name="T48" fmla="*/ 8 w 63"/>
                <a:gd name="T49" fmla="*/ 0 h 66"/>
                <a:gd name="T50" fmla="*/ 10 w 63"/>
                <a:gd name="T51" fmla="*/ 1 h 66"/>
                <a:gd name="T52" fmla="*/ 12 w 63"/>
                <a:gd name="T53" fmla="*/ 1 h 66"/>
                <a:gd name="T54" fmla="*/ 13 w 63"/>
                <a:gd name="T55" fmla="*/ 1 h 66"/>
                <a:gd name="T56" fmla="*/ 14 w 63"/>
                <a:gd name="T57" fmla="*/ 2 h 66"/>
                <a:gd name="T58" fmla="*/ 15 w 63"/>
                <a:gd name="T59" fmla="*/ 2 h 66"/>
                <a:gd name="T60" fmla="*/ 15 w 63"/>
                <a:gd name="T61" fmla="*/ 4 h 66"/>
                <a:gd name="T62" fmla="*/ 15 w 63"/>
                <a:gd name="T63" fmla="*/ 6 h 66"/>
                <a:gd name="T64" fmla="*/ 15 w 63"/>
                <a:gd name="T65" fmla="*/ 17 h 66"/>
                <a:gd name="T66" fmla="*/ 13 w 63"/>
                <a:gd name="T67" fmla="*/ 17 h 66"/>
                <a:gd name="T68" fmla="*/ 13 w 63"/>
                <a:gd name="T69" fmla="*/ 6 h 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66"/>
                <a:gd name="T107" fmla="*/ 63 w 63"/>
                <a:gd name="T108" fmla="*/ 66 h 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66">
                  <a:moveTo>
                    <a:pt x="55" y="25"/>
                  </a:moveTo>
                  <a:lnTo>
                    <a:pt x="55" y="25"/>
                  </a:lnTo>
                  <a:lnTo>
                    <a:pt x="53" y="17"/>
                  </a:lnTo>
                  <a:lnTo>
                    <a:pt x="48" y="11"/>
                  </a:lnTo>
                  <a:lnTo>
                    <a:pt x="43" y="9"/>
                  </a:lnTo>
                  <a:lnTo>
                    <a:pt x="35" y="8"/>
                  </a:lnTo>
                  <a:lnTo>
                    <a:pt x="22" y="9"/>
                  </a:lnTo>
                  <a:lnTo>
                    <a:pt x="19" y="11"/>
                  </a:lnTo>
                  <a:lnTo>
                    <a:pt x="14" y="14"/>
                  </a:lnTo>
                  <a:lnTo>
                    <a:pt x="13" y="17"/>
                  </a:lnTo>
                  <a:lnTo>
                    <a:pt x="9" y="22"/>
                  </a:lnTo>
                  <a:lnTo>
                    <a:pt x="8" y="32"/>
                  </a:lnTo>
                  <a:lnTo>
                    <a:pt x="8" y="66"/>
                  </a:lnTo>
                  <a:lnTo>
                    <a:pt x="0" y="66"/>
                  </a:lnTo>
                  <a:lnTo>
                    <a:pt x="0" y="1"/>
                  </a:lnTo>
                  <a:lnTo>
                    <a:pt x="8" y="1"/>
                  </a:lnTo>
                  <a:lnTo>
                    <a:pt x="8" y="14"/>
                  </a:lnTo>
                  <a:lnTo>
                    <a:pt x="9" y="14"/>
                  </a:lnTo>
                  <a:lnTo>
                    <a:pt x="13" y="9"/>
                  </a:lnTo>
                  <a:lnTo>
                    <a:pt x="18" y="4"/>
                  </a:lnTo>
                  <a:lnTo>
                    <a:pt x="26" y="1"/>
                  </a:lnTo>
                  <a:lnTo>
                    <a:pt x="35" y="0"/>
                  </a:lnTo>
                  <a:lnTo>
                    <a:pt x="43" y="1"/>
                  </a:lnTo>
                  <a:lnTo>
                    <a:pt x="48" y="1"/>
                  </a:lnTo>
                  <a:lnTo>
                    <a:pt x="53" y="4"/>
                  </a:lnTo>
                  <a:lnTo>
                    <a:pt x="58" y="8"/>
                  </a:lnTo>
                  <a:lnTo>
                    <a:pt x="60" y="11"/>
                  </a:lnTo>
                  <a:lnTo>
                    <a:pt x="61" y="16"/>
                  </a:lnTo>
                  <a:lnTo>
                    <a:pt x="63" y="27"/>
                  </a:lnTo>
                  <a:lnTo>
                    <a:pt x="63" y="66"/>
                  </a:lnTo>
                  <a:lnTo>
                    <a:pt x="55" y="66"/>
                  </a:lnTo>
                  <a:lnTo>
                    <a:pt x="55" y="25"/>
                  </a:lnTo>
                  <a:close/>
                </a:path>
              </a:pathLst>
            </a:custGeom>
            <a:solidFill>
              <a:schemeClr val="bg1"/>
            </a:solidFill>
            <a:ln w="9525">
              <a:noFill/>
              <a:round/>
              <a:headEnd/>
              <a:tailEnd/>
            </a:ln>
          </p:spPr>
          <p:txBody>
            <a:bodyPr/>
            <a:lstStyle/>
            <a:p>
              <a:endParaRPr lang="en-US"/>
            </a:p>
          </p:txBody>
        </p:sp>
      </p:grpSp>
      <p:sp>
        <p:nvSpPr>
          <p:cNvPr id="10248" name="Freeform 84"/>
          <p:cNvSpPr>
            <a:spLocks/>
          </p:cNvSpPr>
          <p:nvPr/>
        </p:nvSpPr>
        <p:spPr bwMode="white">
          <a:xfrm>
            <a:off x="1203325" y="-4763"/>
            <a:ext cx="1563688" cy="6870701"/>
          </a:xfrm>
          <a:custGeom>
            <a:avLst/>
            <a:gdLst>
              <a:gd name="T0" fmla="*/ 40322515 w 985"/>
              <a:gd name="T1" fmla="*/ 2147483647 h 4328"/>
              <a:gd name="T2" fmla="*/ 1572578010 w 985"/>
              <a:gd name="T3" fmla="*/ 2147483647 h 4328"/>
              <a:gd name="T4" fmla="*/ 2147483647 w 985"/>
              <a:gd name="T5" fmla="*/ 2147483647 h 4328"/>
              <a:gd name="T6" fmla="*/ 1484373329 w 985"/>
              <a:gd name="T7" fmla="*/ 7561263 h 4328"/>
              <a:gd name="T8" fmla="*/ 0 w 985"/>
              <a:gd name="T9" fmla="*/ 2520950 h 4328"/>
              <a:gd name="T10" fmla="*/ 740926189 w 985"/>
              <a:gd name="T11" fmla="*/ 2147483647 h 4328"/>
              <a:gd name="T12" fmla="*/ 40322515 w 985"/>
              <a:gd name="T13" fmla="*/ 2147483647 h 4328"/>
              <a:gd name="T14" fmla="*/ 0 60000 65536"/>
              <a:gd name="T15" fmla="*/ 0 60000 65536"/>
              <a:gd name="T16" fmla="*/ 0 60000 65536"/>
              <a:gd name="T17" fmla="*/ 0 60000 65536"/>
              <a:gd name="T18" fmla="*/ 0 60000 65536"/>
              <a:gd name="T19" fmla="*/ 0 60000 65536"/>
              <a:gd name="T20" fmla="*/ 0 60000 65536"/>
              <a:gd name="T21" fmla="*/ 0 w 985"/>
              <a:gd name="T22" fmla="*/ 0 h 4328"/>
              <a:gd name="T23" fmla="*/ 985 w 985"/>
              <a:gd name="T24" fmla="*/ 4328 h 43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5" h="4328">
                <a:moveTo>
                  <a:pt x="16" y="4328"/>
                </a:moveTo>
                <a:lnTo>
                  <a:pt x="624" y="4328"/>
                </a:lnTo>
                <a:cubicBezTo>
                  <a:pt x="784" y="3960"/>
                  <a:pt x="985" y="2843"/>
                  <a:pt x="979" y="2122"/>
                </a:cubicBezTo>
                <a:cubicBezTo>
                  <a:pt x="923" y="932"/>
                  <a:pt x="750" y="349"/>
                  <a:pt x="589" y="3"/>
                </a:cubicBezTo>
                <a:cubicBezTo>
                  <a:pt x="591" y="0"/>
                  <a:pt x="0" y="3"/>
                  <a:pt x="0" y="1"/>
                </a:cubicBezTo>
                <a:cubicBezTo>
                  <a:pt x="63" y="366"/>
                  <a:pt x="275" y="1177"/>
                  <a:pt x="294" y="2160"/>
                </a:cubicBezTo>
                <a:cubicBezTo>
                  <a:pt x="266" y="3294"/>
                  <a:pt x="16" y="4328"/>
                  <a:pt x="16" y="4328"/>
                </a:cubicBezTo>
                <a:close/>
              </a:path>
            </a:pathLst>
          </a:custGeom>
          <a:solidFill>
            <a:srgbClr val="F08F49"/>
          </a:solidFill>
          <a:ln w="9525">
            <a:noFill/>
            <a:round/>
            <a:headEnd/>
            <a:tailEnd/>
          </a:ln>
        </p:spPr>
        <p:txBody>
          <a:bodyPr/>
          <a:lstStyle/>
          <a:p>
            <a:endParaRPr lang="en-US"/>
          </a:p>
        </p:txBody>
      </p:sp>
      <p:sp>
        <p:nvSpPr>
          <p:cNvPr id="10249" name="Rectangle 2"/>
          <p:cNvSpPr>
            <a:spLocks noGrp="1" noChangeArrowheads="1"/>
          </p:cNvSpPr>
          <p:nvPr>
            <p:ph type="ctrTitle" sz="quarter"/>
          </p:nvPr>
        </p:nvSpPr>
        <p:spPr/>
        <p:txBody>
          <a:bodyPr/>
          <a:lstStyle/>
          <a:p>
            <a:pPr eaLnBrk="1" hangingPunct="1"/>
            <a:endParaRPr lang="en-US" smtClean="0"/>
          </a:p>
        </p:txBody>
      </p:sp>
      <p:sp>
        <p:nvSpPr>
          <p:cNvPr id="10250" name="Rectangle 3"/>
          <p:cNvSpPr>
            <a:spLocks noGrp="1" noChangeArrowheads="1"/>
          </p:cNvSpPr>
          <p:nvPr>
            <p:ph type="subTitle" sz="quarter" idx="1"/>
          </p:nvPr>
        </p:nvSpPr>
        <p:spPr/>
        <p:txBody>
          <a:bodyPr/>
          <a:lstStyle/>
          <a:p>
            <a:pPr eaLnBrk="1" hangingPunct="1"/>
            <a:endParaRPr lang="en-US" smtClean="0"/>
          </a:p>
        </p:txBody>
      </p:sp>
      <p:sp>
        <p:nvSpPr>
          <p:cNvPr id="10251" name="Rectangle 11"/>
          <p:cNvSpPr>
            <a:spLocks noChangeArrowheads="1"/>
          </p:cNvSpPr>
          <p:nvPr/>
        </p:nvSpPr>
        <p:spPr bwMode="auto">
          <a:xfrm>
            <a:off x="1828800" y="6380163"/>
            <a:ext cx="2895600" cy="476250"/>
          </a:xfrm>
          <a:prstGeom prst="rect">
            <a:avLst/>
          </a:prstGeom>
          <a:noFill/>
          <a:ln w="9525">
            <a:noFill/>
            <a:miter lim="800000"/>
            <a:headEnd/>
            <a:tailEnd/>
          </a:ln>
        </p:spPr>
        <p:txBody>
          <a:bodyPr/>
          <a:lstStyle/>
          <a:p>
            <a:r>
              <a:rPr lang="en-US" sz="1000">
                <a:solidFill>
                  <a:schemeClr val="bg1"/>
                </a:solidFill>
              </a:rPr>
              <a:t>www.concrete-pipe.org</a:t>
            </a:r>
          </a:p>
        </p:txBody>
      </p:sp>
      <p:pic>
        <p:nvPicPr>
          <p:cNvPr id="1028" name="Picture 4" descr="C:\Users\russell\Desktop\2014_PS_Houston\TrippPres\PixForPres\wPlansToField.JPG"/>
          <p:cNvPicPr>
            <a:picLocks noChangeAspect="1" noChangeArrowheads="1"/>
          </p:cNvPicPr>
          <p:nvPr/>
        </p:nvPicPr>
        <p:blipFill>
          <a:blip r:embed="rId6" cstate="print"/>
          <a:srcRect/>
          <a:stretch>
            <a:fillRect/>
          </a:stretch>
        </p:blipFill>
        <p:spPr bwMode="auto">
          <a:xfrm>
            <a:off x="1600200" y="838200"/>
            <a:ext cx="7137400" cy="5353050"/>
          </a:xfrm>
          <a:prstGeom prst="rect">
            <a:avLst/>
          </a:prstGeom>
          <a:noFill/>
          <a:scene3d>
            <a:camera prst="orthographicFront"/>
            <a:lightRig rig="threePt" dir="t"/>
          </a:scene3d>
          <a:sp3d>
            <a:bevelT w="114300" prst="artDeco"/>
          </a:sp3d>
        </p:spPr>
      </p:pic>
      <p:pic>
        <p:nvPicPr>
          <p:cNvPr id="51" name="Picture 3" descr="C:\Users\russell\Desktop\2014_PS_Houston\TrippPres\PixForPres\PII_EvalTool_Al for Short.JPG"/>
          <p:cNvPicPr>
            <a:picLocks noChangeAspect="1" noChangeArrowheads="1"/>
          </p:cNvPicPr>
          <p:nvPr/>
        </p:nvPicPr>
        <p:blipFill>
          <a:blip r:embed="rId7" cstate="print"/>
          <a:srcRect/>
          <a:stretch>
            <a:fillRect/>
          </a:stretch>
        </p:blipFill>
        <p:spPr bwMode="auto">
          <a:xfrm>
            <a:off x="0" y="0"/>
            <a:ext cx="9144000" cy="6858000"/>
          </a:xfrm>
          <a:prstGeom prst="rect">
            <a:avLst/>
          </a:prstGeom>
          <a:noFill/>
          <a:scene3d>
            <a:camera prst="orthographicFront"/>
            <a:lightRig rig="threePt" dir="t"/>
          </a:scene3d>
          <a:sp3d>
            <a:bevelT w="114300" prst="hardEdg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amond(in)">
                                      <p:cBhvr>
                                        <p:cTn id="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Here’s the recipe, Just Add…</a:t>
            </a:r>
            <a:endParaRPr lang="en-US" dirty="0"/>
          </a:p>
        </p:txBody>
      </p:sp>
      <p:sp>
        <p:nvSpPr>
          <p:cNvPr id="3" name="Content Placeholder 2"/>
          <p:cNvSpPr>
            <a:spLocks noGrp="1"/>
          </p:cNvSpPr>
          <p:nvPr>
            <p:ph idx="1"/>
          </p:nvPr>
        </p:nvSpPr>
        <p:spPr/>
        <p:txBody>
          <a:bodyPr/>
          <a:lstStyle/>
          <a:p>
            <a:pPr>
              <a:buFont typeface="Wingdings" pitchFamily="2" charset="2"/>
              <a:buChar char="ü"/>
            </a:pPr>
            <a:r>
              <a:rPr lang="en-US" dirty="0"/>
              <a:t>C</a:t>
            </a:r>
            <a:r>
              <a:rPr lang="en-US" dirty="0" smtClean="0"/>
              <a:t>orrect soil</a:t>
            </a:r>
          </a:p>
          <a:p>
            <a:pPr>
              <a:buFont typeface="Wingdings" pitchFamily="2" charset="2"/>
              <a:buChar char="ü"/>
            </a:pPr>
            <a:r>
              <a:rPr lang="en-US" dirty="0" smtClean="0"/>
              <a:t>Required trench width</a:t>
            </a:r>
          </a:p>
          <a:p>
            <a:pPr>
              <a:buFont typeface="Wingdings" pitchFamily="2" charset="2"/>
              <a:buChar char="ü"/>
            </a:pPr>
            <a:r>
              <a:rPr lang="en-US" dirty="0" smtClean="0"/>
              <a:t>Proper soil placement</a:t>
            </a:r>
          </a:p>
          <a:p>
            <a:pPr>
              <a:buFont typeface="Wingdings" pitchFamily="2" charset="2"/>
              <a:buChar char="ü"/>
            </a:pPr>
            <a:r>
              <a:rPr lang="en-US" dirty="0" smtClean="0"/>
              <a:t>Compaction requirement</a:t>
            </a:r>
          </a:p>
          <a:p>
            <a:pPr>
              <a:buFont typeface="Wingdings" pitchFamily="2" charset="2"/>
              <a:buChar char="ü"/>
            </a:pPr>
            <a:r>
              <a:rPr lang="en-US" dirty="0" smtClean="0"/>
              <a:t>Right compaction equipment</a:t>
            </a:r>
          </a:p>
          <a:p>
            <a:pPr>
              <a:buFont typeface="Wingdings" pitchFamily="2" charset="2"/>
              <a:buChar char="ü"/>
            </a:pPr>
            <a:r>
              <a:rPr lang="en-US" dirty="0" smtClean="0"/>
              <a:t>ACPA tools/references/staff</a:t>
            </a:r>
          </a:p>
          <a:p>
            <a:pPr>
              <a:buFont typeface="Wingdings" pitchFamily="2" charset="2"/>
              <a:buChar char="ü"/>
            </a:pPr>
            <a:r>
              <a:rPr lang="en-US" dirty="0" smtClean="0"/>
              <a:t>Experience </a:t>
            </a:r>
          </a:p>
          <a:p>
            <a:pPr marL="0" indent="0">
              <a:buNone/>
            </a:pPr>
            <a:endParaRPr lang="en-US" dirty="0" smtClean="0"/>
          </a:p>
          <a:p>
            <a:endParaRPr lang="en-US" dirty="0"/>
          </a:p>
          <a:p>
            <a:pPr marL="0" indent="0">
              <a:buNone/>
            </a:pPr>
            <a:r>
              <a:rPr lang="en-US" dirty="0" smtClean="0"/>
              <a:t> </a:t>
            </a:r>
          </a:p>
          <a:p>
            <a:endParaRPr lang="en-US" dirty="0" smtClean="0"/>
          </a:p>
          <a:p>
            <a:endParaRPr lang="en-US" dirty="0" smtClean="0"/>
          </a:p>
        </p:txBody>
      </p:sp>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Tree>
    <p:extLst>
      <p:ext uri="{BB962C8B-B14F-4D97-AF65-F5344CB8AC3E}">
        <p14:creationId xmlns:p14="http://schemas.microsoft.com/office/powerpoint/2010/main" val="390436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ircle(in)">
                                      <p:cBhvr>
                                        <p:cTn id="2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620000" cy="1143000"/>
          </a:xfrm>
        </p:spPr>
        <p:txBody>
          <a:bodyPr/>
          <a:lstStyle/>
          <a:p>
            <a:pPr marL="0" indent="0"/>
            <a:r>
              <a:rPr lang="en-US" dirty="0"/>
              <a:t>And, you get a perfect installation</a:t>
            </a:r>
          </a:p>
        </p:txBody>
      </p:sp>
      <p:pic>
        <p:nvPicPr>
          <p:cNvPr id="2050" name="Picture 2" descr="C:\Users\russell\Documents\ACPA_Tripp_GA\Pipe School-QSchool\2014_PS_Houston\TrippPres\Bill O.jpg"/>
          <p:cNvPicPr>
            <a:picLocks noGrp="1" noChangeAspect="1" noChangeArrowheads="1"/>
          </p:cNvPicPr>
          <p:nvPr>
            <p:ph idx="1"/>
          </p:nvPr>
        </p:nvPicPr>
        <p:blipFill>
          <a:blip r:embed="rId3" cstate="print"/>
          <a:srcRect/>
          <a:stretch>
            <a:fillRect/>
          </a:stretch>
        </p:blipFill>
        <p:spPr bwMode="auto">
          <a:xfrm>
            <a:off x="3352800" y="1143000"/>
            <a:ext cx="3048000" cy="4345021"/>
          </a:xfrm>
          <a:prstGeom prst="rect">
            <a:avLst/>
          </a:prstGeom>
          <a:noFill/>
          <a:ln w="12700">
            <a:solidFill>
              <a:srgbClr val="F08F49"/>
            </a:solidFill>
          </a:ln>
          <a:effectLst>
            <a:innerShdw blurRad="63500" dist="50800">
              <a:prstClr val="black">
                <a:alpha val="50000"/>
              </a:prstClr>
            </a:innerShdw>
          </a:effectLst>
        </p:spPr>
      </p:pic>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
        <p:nvSpPr>
          <p:cNvPr id="3" name="Rectangle 2"/>
          <p:cNvSpPr/>
          <p:nvPr/>
        </p:nvSpPr>
        <p:spPr>
          <a:xfrm>
            <a:off x="1709057" y="1567543"/>
            <a:ext cx="7010400" cy="3785652"/>
          </a:xfrm>
          <a:prstGeom prst="rect">
            <a:avLst/>
          </a:prstGeom>
        </p:spPr>
        <p:txBody>
          <a:bodyPr wrap="square">
            <a:spAutoFit/>
          </a:bodyPr>
          <a:lstStyle/>
          <a:p>
            <a:pPr>
              <a:buFont typeface="Wingdings" pitchFamily="2" charset="2"/>
              <a:buChar char="ü"/>
            </a:pPr>
            <a:r>
              <a:rPr lang="en-US" sz="4000" dirty="0" smtClean="0"/>
              <a:t>Soil</a:t>
            </a:r>
            <a:endParaRPr lang="en-US" sz="4000" dirty="0"/>
          </a:p>
          <a:p>
            <a:pPr>
              <a:buFont typeface="Wingdings" pitchFamily="2" charset="2"/>
              <a:buChar char="ü"/>
            </a:pPr>
            <a:r>
              <a:rPr lang="en-US" sz="4000" dirty="0" smtClean="0"/>
              <a:t>Trench </a:t>
            </a:r>
            <a:r>
              <a:rPr lang="en-US" sz="4000" dirty="0"/>
              <a:t>width</a:t>
            </a:r>
          </a:p>
          <a:p>
            <a:pPr>
              <a:buFont typeface="Wingdings" pitchFamily="2" charset="2"/>
              <a:buChar char="ü"/>
            </a:pPr>
            <a:r>
              <a:rPr lang="en-US" sz="4000" dirty="0" smtClean="0"/>
              <a:t>Soil </a:t>
            </a:r>
            <a:r>
              <a:rPr lang="en-US" sz="4000" dirty="0"/>
              <a:t>placement</a:t>
            </a:r>
          </a:p>
          <a:p>
            <a:pPr>
              <a:buFont typeface="Wingdings" pitchFamily="2" charset="2"/>
              <a:buChar char="ü"/>
            </a:pPr>
            <a:r>
              <a:rPr lang="en-US" sz="4000" dirty="0"/>
              <a:t>Compaction </a:t>
            </a:r>
          </a:p>
          <a:p>
            <a:pPr>
              <a:buFont typeface="Wingdings" pitchFamily="2" charset="2"/>
              <a:buChar char="ü"/>
            </a:pPr>
            <a:r>
              <a:rPr lang="en-US" sz="4000" dirty="0"/>
              <a:t>ACPA tools/references/staff</a:t>
            </a:r>
          </a:p>
          <a:p>
            <a:pPr>
              <a:buFont typeface="Wingdings" pitchFamily="2" charset="2"/>
              <a:buChar char="ü"/>
            </a:pPr>
            <a:r>
              <a:rPr lang="en-US" sz="4000" dirty="0"/>
              <a:t>Experience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10" presetClass="exit" presetSubtype="0" fill="hold" nodeType="withEffect">
                                  <p:stCondLst>
                                    <p:cond delay="0"/>
                                  </p:stCondLst>
                                  <p:childTnLst>
                                    <p:animEffect transition="out" filter="fade">
                                      <p:cBhvr>
                                        <p:cTn id="24" dur="500"/>
                                        <p:tgtEl>
                                          <p:spTgt spid="2050"/>
                                        </p:tgtEl>
                                      </p:cBhvr>
                                    </p:animEffect>
                                    <p:set>
                                      <p:cBhvr>
                                        <p:cTn id="25"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Table has been set…</a:t>
            </a:r>
            <a:endParaRPr lang="en-US" dirty="0"/>
          </a:p>
        </p:txBody>
      </p:sp>
      <p:pic>
        <p:nvPicPr>
          <p:cNvPr id="1026" name="Picture 2" descr="C:\Users\russell\Documents\ACPA_Tripp_GA\Pipe School-QSchool\2014_PS_Houston\TrippPres\TableIsSet.JPG"/>
          <p:cNvPicPr>
            <a:picLocks noGrp="1" noChangeAspect="1" noChangeArrowheads="1"/>
          </p:cNvPicPr>
          <p:nvPr>
            <p:ph idx="1"/>
          </p:nvPr>
        </p:nvPicPr>
        <p:blipFill>
          <a:blip r:embed="rId3" cstate="print"/>
          <a:srcRect/>
          <a:stretch>
            <a:fillRect/>
          </a:stretch>
        </p:blipFill>
        <p:spPr bwMode="auto">
          <a:xfrm>
            <a:off x="2032000" y="1524000"/>
            <a:ext cx="5709708" cy="4282281"/>
          </a:xfrm>
          <a:prstGeom prst="rect">
            <a:avLst/>
          </a:prstGeom>
          <a:noFill/>
          <a:ln w="25400">
            <a:solidFill>
              <a:schemeClr val="tx1"/>
            </a:solidFill>
          </a:ln>
        </p:spPr>
      </p:pic>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7315200" cy="1143000"/>
          </a:xfrm>
        </p:spPr>
        <p:txBody>
          <a:bodyPr/>
          <a:lstStyle/>
          <a:p>
            <a:r>
              <a:rPr lang="en-US" dirty="0" smtClean="0"/>
              <a:t>We’ve talked about…</a:t>
            </a:r>
            <a:endParaRPr lang="en-US" dirty="0"/>
          </a:p>
        </p:txBody>
      </p:sp>
      <p:sp>
        <p:nvSpPr>
          <p:cNvPr id="3" name="Content Placeholder 2"/>
          <p:cNvSpPr>
            <a:spLocks noGrp="1"/>
          </p:cNvSpPr>
          <p:nvPr>
            <p:ph idx="1"/>
          </p:nvPr>
        </p:nvSpPr>
        <p:spPr>
          <a:xfrm>
            <a:off x="1676400" y="1036637"/>
            <a:ext cx="7620000" cy="3611563"/>
          </a:xfrm>
        </p:spPr>
        <p:txBody>
          <a:bodyPr/>
          <a:lstStyle/>
          <a:p>
            <a:r>
              <a:rPr lang="en-US" sz="2400" dirty="0" smtClean="0"/>
              <a:t>Chapter 1 – Fundamentals</a:t>
            </a:r>
          </a:p>
          <a:p>
            <a:endParaRPr lang="en-US" sz="1600" dirty="0"/>
          </a:p>
          <a:p>
            <a:r>
              <a:rPr lang="en-US" sz="2400" dirty="0"/>
              <a:t>Chapter </a:t>
            </a:r>
            <a:r>
              <a:rPr lang="en-US" sz="2400" dirty="0" smtClean="0"/>
              <a:t>2 </a:t>
            </a:r>
            <a:r>
              <a:rPr lang="en-US" sz="2400" dirty="0"/>
              <a:t>– Bedding </a:t>
            </a:r>
            <a:r>
              <a:rPr lang="en-US" sz="2400" dirty="0" smtClean="0"/>
              <a:t>&amp; Foundation</a:t>
            </a:r>
          </a:p>
          <a:p>
            <a:endParaRPr lang="en-US" sz="1600" dirty="0"/>
          </a:p>
          <a:p>
            <a:r>
              <a:rPr lang="en-US" sz="2400" dirty="0" smtClean="0"/>
              <a:t>Chapter 3 – Handling and Storage</a:t>
            </a:r>
          </a:p>
          <a:p>
            <a:endParaRPr lang="en-US" sz="1600" dirty="0"/>
          </a:p>
          <a:p>
            <a:r>
              <a:rPr lang="en-US" sz="2400" dirty="0" smtClean="0"/>
              <a:t>Chapter 4 </a:t>
            </a:r>
            <a:r>
              <a:rPr lang="en-US" sz="2400" dirty="0"/>
              <a:t>– </a:t>
            </a:r>
            <a:r>
              <a:rPr lang="en-US" sz="2400" dirty="0" smtClean="0"/>
              <a:t>Pipe Laying</a:t>
            </a:r>
          </a:p>
          <a:p>
            <a:endParaRPr lang="en-US" sz="1600" dirty="0"/>
          </a:p>
          <a:p>
            <a:r>
              <a:rPr lang="en-US" sz="2400" dirty="0" smtClean="0"/>
              <a:t>Chapter 5 – Joints and Joining</a:t>
            </a:r>
          </a:p>
          <a:p>
            <a:pPr marL="0" indent="0">
              <a:buNone/>
            </a:pPr>
            <a:endParaRPr lang="en-US" sz="1600" dirty="0"/>
          </a:p>
          <a:p>
            <a:r>
              <a:rPr lang="en-US" sz="2400" dirty="0" smtClean="0"/>
              <a:t>Chapter 6 – Structure Connections</a:t>
            </a:r>
          </a:p>
          <a:p>
            <a:pPr marL="0" indent="0">
              <a:buNone/>
            </a:pPr>
            <a:endParaRPr lang="en-US" sz="1600" b="1" dirty="0" smtClean="0">
              <a:solidFill>
                <a:srgbClr val="F08F49"/>
              </a:solidFill>
            </a:endParaRPr>
          </a:p>
          <a:p>
            <a:r>
              <a:rPr lang="en-US" sz="2800" b="1" dirty="0" smtClean="0">
                <a:solidFill>
                  <a:srgbClr val="F08F49"/>
                </a:solidFill>
              </a:rPr>
              <a:t>Chapter 7 – Embedment &amp; Backfill</a:t>
            </a:r>
          </a:p>
          <a:p>
            <a:endParaRPr lang="en-US" sz="2400" dirty="0"/>
          </a:p>
          <a:p>
            <a:pPr marL="0" indent="0">
              <a:buNone/>
            </a:pPr>
            <a:endParaRPr lang="en-US" sz="2400" dirty="0" smtClean="0"/>
          </a:p>
        </p:txBody>
      </p:sp>
      <p:sp>
        <p:nvSpPr>
          <p:cNvPr id="4" name="Footer Placeholder 3"/>
          <p:cNvSpPr>
            <a:spLocks noGrp="1"/>
          </p:cNvSpPr>
          <p:nvPr>
            <p:ph type="ftr" sz="quarter" idx="10"/>
          </p:nvPr>
        </p:nvSpPr>
        <p:spPr/>
        <p:txBody>
          <a:bodyPr/>
          <a:lstStyle/>
          <a:p>
            <a:pPr>
              <a:defRPr/>
            </a:pPr>
            <a:r>
              <a:rPr lang="en-US" dirty="0" err="1" smtClean="0"/>
              <a:t>www.concretepipe.org</a:t>
            </a:r>
            <a:endParaRPr lang="en-US" dirty="0"/>
          </a:p>
        </p:txBody>
      </p:sp>
    </p:spTree>
    <p:extLst>
      <p:ext uri="{BB962C8B-B14F-4D97-AF65-F5344CB8AC3E}">
        <p14:creationId xmlns:p14="http://schemas.microsoft.com/office/powerpoint/2010/main" val="263806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 Drain Pipe’s Functions</a:t>
            </a:r>
            <a:endParaRPr lang="en-US" dirty="0"/>
          </a:p>
        </p:txBody>
      </p:sp>
      <p:sp>
        <p:nvSpPr>
          <p:cNvPr id="3" name="Content Placeholder 2"/>
          <p:cNvSpPr>
            <a:spLocks noGrp="1"/>
          </p:cNvSpPr>
          <p:nvPr>
            <p:ph idx="1"/>
          </p:nvPr>
        </p:nvSpPr>
        <p:spPr>
          <a:xfrm>
            <a:off x="1447800" y="2057400"/>
            <a:ext cx="7315200" cy="3611563"/>
          </a:xfrm>
        </p:spPr>
        <p:txBody>
          <a:bodyPr/>
          <a:lstStyle/>
          <a:p>
            <a:pPr>
              <a:buNone/>
            </a:pPr>
            <a:r>
              <a:rPr lang="en-US" dirty="0" smtClean="0"/>
              <a:t>			</a:t>
            </a:r>
            <a:r>
              <a:rPr lang="en-US" sz="5400" dirty="0" smtClean="0"/>
              <a:t> </a:t>
            </a:r>
            <a:r>
              <a:rPr lang="en-US" sz="20000" dirty="0" smtClean="0">
                <a:sym typeface="Wingdings"/>
              </a:rPr>
              <a:t></a:t>
            </a:r>
          </a:p>
          <a:p>
            <a:pPr>
              <a:buNone/>
            </a:pPr>
            <a:endParaRPr lang="en-US" sz="20000" dirty="0"/>
          </a:p>
        </p:txBody>
      </p:sp>
      <p:sp>
        <p:nvSpPr>
          <p:cNvPr id="4" name="Footer Placeholder 3"/>
          <p:cNvSpPr>
            <a:spLocks noGrp="1"/>
          </p:cNvSpPr>
          <p:nvPr>
            <p:ph type="ftr" sz="quarter" idx="10"/>
          </p:nvPr>
        </p:nvSpPr>
        <p:spPr/>
        <p:txBody>
          <a:bodyPr/>
          <a:lstStyle/>
          <a:p>
            <a:pPr>
              <a:defRPr/>
            </a:pPr>
            <a:r>
              <a:rPr lang="en-US" dirty="0" smtClean="0"/>
              <a:t>www.concrete-pipe.org</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572000"/>
            <a:ext cx="2895600" cy="2167962"/>
          </a:xfrm>
          <a:prstGeom prst="rect">
            <a:avLst/>
          </a:prstGeom>
          <a:noFill/>
          <a:ln w="9525">
            <a:noFill/>
            <a:miter lim="800000"/>
            <a:headEnd/>
            <a:tailEnd/>
          </a:ln>
          <a:effectLst/>
          <a:scene3d>
            <a:camera prst="orthographicFront"/>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descr="http://upload.wikimedia.org/wikipedia/commons/e/e1/Gaoliang_Brid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143000"/>
            <a:ext cx="2997200" cy="22479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781800" y="3657600"/>
            <a:ext cx="1247457" cy="461665"/>
          </a:xfrm>
          <a:prstGeom prst="rect">
            <a:avLst/>
          </a:prstGeom>
          <a:noFill/>
        </p:spPr>
        <p:txBody>
          <a:bodyPr wrap="none" rtlCol="0">
            <a:spAutoFit/>
          </a:bodyPr>
          <a:lstStyle/>
          <a:p>
            <a:r>
              <a:rPr lang="en-US" dirty="0" smtClean="0"/>
              <a:t>Conduit</a:t>
            </a:r>
            <a:endParaRPr lang="en-US" dirty="0"/>
          </a:p>
        </p:txBody>
      </p:sp>
      <p:sp>
        <p:nvSpPr>
          <p:cNvPr id="10" name="TextBox 9"/>
          <p:cNvSpPr txBox="1"/>
          <p:nvPr/>
        </p:nvSpPr>
        <p:spPr>
          <a:xfrm>
            <a:off x="2209800" y="3886200"/>
            <a:ext cx="1524000" cy="461665"/>
          </a:xfrm>
          <a:prstGeom prst="rect">
            <a:avLst/>
          </a:prstGeom>
          <a:noFill/>
        </p:spPr>
        <p:txBody>
          <a:bodyPr wrap="square" rtlCol="0">
            <a:spAutoFit/>
          </a:bodyPr>
          <a:lstStyle/>
          <a:p>
            <a:r>
              <a:rPr lang="en-US" dirty="0" smtClean="0"/>
              <a:t>Structure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endParaRPr lang="en-US" smtClean="0"/>
          </a:p>
        </p:txBody>
      </p:sp>
      <p:sp>
        <p:nvSpPr>
          <p:cNvPr id="67587" name="Text Placeholder 2"/>
          <p:cNvSpPr>
            <a:spLocks noGrp="1"/>
          </p:cNvSpPr>
          <p:nvPr>
            <p:ph type="body" sz="half" idx="1"/>
          </p:nvPr>
        </p:nvSpPr>
        <p:spPr/>
        <p:txBody>
          <a:bodyPr/>
          <a:lstStyle/>
          <a:p>
            <a:pPr eaLnBrk="1" hangingPunct="1"/>
            <a:endParaRPr lang="en-US" smtClean="0"/>
          </a:p>
        </p:txBody>
      </p:sp>
      <p:sp>
        <p:nvSpPr>
          <p:cNvPr id="67588" name="Content Placeholder 3"/>
          <p:cNvSpPr>
            <a:spLocks noGrp="1"/>
          </p:cNvSpPr>
          <p:nvPr>
            <p:ph sz="half" idx="2"/>
          </p:nvPr>
        </p:nvSpPr>
        <p:spPr/>
        <p:txBody>
          <a:bodyPr/>
          <a:lstStyle/>
          <a:p>
            <a:pPr eaLnBrk="1" hangingPunct="1"/>
            <a:endParaRPr lang="en-US" smtClean="0"/>
          </a:p>
        </p:txBody>
      </p:sp>
      <p:sp>
        <p:nvSpPr>
          <p:cNvPr id="67589" name="Footer Placeholder 4"/>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1000" smtClean="0">
                <a:solidFill>
                  <a:srgbClr val="CA5420"/>
                </a:solidFill>
                <a:ea typeface="ＭＳ Ｐゴシック" pitchFamily="34" charset="-128"/>
              </a:rPr>
              <a:t>www.concrete-pipe.org</a:t>
            </a:r>
          </a:p>
        </p:txBody>
      </p:sp>
      <p:pic>
        <p:nvPicPr>
          <p:cNvPr id="67590" name="Picture 2" descr="C:\Documents and Settings\Corey\Desktop\Installation PPt's\Pictures\sl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75750" cy="6858000"/>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1637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p:txBody>
          <a:bodyPr/>
          <a:lstStyle/>
          <a:p>
            <a:pPr eaLnBrk="1" hangingPunct="1"/>
            <a:endParaRPr lang="en-US" smtClean="0"/>
          </a:p>
        </p:txBody>
      </p:sp>
      <p:sp>
        <p:nvSpPr>
          <p:cNvPr id="4100" name="Content Placeholder 2"/>
          <p:cNvSpPr>
            <a:spLocks noGrp="1"/>
          </p:cNvSpPr>
          <p:nvPr>
            <p:ph idx="1"/>
          </p:nvPr>
        </p:nvSpPr>
        <p:spPr/>
        <p:txBody>
          <a:bodyPr/>
          <a:lstStyle/>
          <a:p>
            <a:pPr eaLnBrk="1" hangingPunct="1"/>
            <a:endParaRPr lang="en-US" smtClean="0"/>
          </a:p>
        </p:txBody>
      </p:sp>
      <p:sp>
        <p:nvSpPr>
          <p:cNvPr id="4101" name="Footer Placeholder 3"/>
          <p:cNvSpPr>
            <a:spLocks noGrp="1"/>
          </p:cNvSpPr>
          <p:nvPr>
            <p:ph type="ftr"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sz="1000" smtClean="0">
                <a:solidFill>
                  <a:srgbClr val="CA5420"/>
                </a:solidFill>
                <a:ea typeface="ＭＳ Ｐゴシック" pitchFamily="34" charset="-128"/>
              </a:rPr>
              <a:t>www.concrete-pipe.org</a:t>
            </a:r>
          </a:p>
        </p:txBody>
      </p:sp>
      <p:graphicFrame>
        <p:nvGraphicFramePr>
          <p:cNvPr id="4098" name="Object 5"/>
          <p:cNvGraphicFramePr>
            <a:graphicFrameLocks noChangeAspect="1"/>
          </p:cNvGraphicFramePr>
          <p:nvPr>
            <p:extLst>
              <p:ext uri="{D42A27DB-BD31-4B8C-83A1-F6EECF244321}">
                <p14:modId xmlns:p14="http://schemas.microsoft.com/office/powerpoint/2010/main" val="1890959020"/>
              </p:ext>
            </p:extLst>
          </p:nvPr>
        </p:nvGraphicFramePr>
        <p:xfrm>
          <a:off x="0" y="0"/>
          <a:ext cx="9144000" cy="6838950"/>
        </p:xfrm>
        <a:graphic>
          <a:graphicData uri="http://schemas.openxmlformats.org/presentationml/2006/ole">
            <mc:AlternateContent xmlns:mc="http://schemas.openxmlformats.org/markup-compatibility/2006">
              <mc:Choice xmlns:v="urn:schemas-microsoft-com:vml" Requires="v">
                <p:oleObj spid="_x0000_s1035" name="Slide" r:id="rId4" imgW="5373360" imgH="4018680" progId="PowerPoint.Slide.8">
                  <p:embed/>
                </p:oleObj>
              </mc:Choice>
              <mc:Fallback>
                <p:oleObj name="Slide" r:id="rId4" imgW="5373360" imgH="4018680" progId="PowerPoint.Slide.8">
                  <p:embed/>
                  <p:pic>
                    <p:nvPicPr>
                      <p:cNvPr id="0" name="Picture 9"/>
                      <p:cNvPicPr>
                        <a:picLocks noChangeAspect="1" noChangeArrowheads="1"/>
                      </p:cNvPicPr>
                      <p:nvPr/>
                    </p:nvPicPr>
                    <p:blipFill>
                      <a:blip r:embed="rId5">
                        <a:lum bright="18000" contrast="-24000"/>
                        <a:extLst>
                          <a:ext uri="{28A0092B-C50C-407E-A947-70E740481C1C}">
                            <a14:useLocalDpi xmlns:a14="http://schemas.microsoft.com/office/drawing/2010/main" val="0"/>
                          </a:ext>
                        </a:extLst>
                      </a:blip>
                      <a:srcRect r="7500" b="25507"/>
                      <a:stretch>
                        <a:fillRect/>
                      </a:stretch>
                    </p:blipFill>
                    <p:spPr bwMode="auto">
                      <a:xfrm>
                        <a:off x="0" y="0"/>
                        <a:ext cx="9144000"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 name="Picture 7" descr="String pipe"/>
          <p:cNvPicPr>
            <a:picLocks noChangeAspect="1" noChangeArrowheads="1"/>
          </p:cNvPicPr>
          <p:nvPr/>
        </p:nvPicPr>
        <p:blipFill>
          <a:blip r:embed="rId6" cstate="print"/>
          <a:stretch>
            <a:fillRect/>
          </a:stretch>
        </p:blipFill>
        <p:spPr bwMode="auto">
          <a:xfrm>
            <a:off x="637713" y="1249663"/>
            <a:ext cx="7467600" cy="449088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prst="riblet"/>
            <a:contourClr>
              <a:srgbClr val="FFFFFF"/>
            </a:contourClr>
          </a:sp3d>
        </p:spPr>
      </p:pic>
    </p:spTree>
    <p:extLst>
      <p:ext uri="{BB962C8B-B14F-4D97-AF65-F5344CB8AC3E}">
        <p14:creationId xmlns:p14="http://schemas.microsoft.com/office/powerpoint/2010/main" val="382341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dirty="0" smtClean="0"/>
              <a:t>Foundation and Bedding</a:t>
            </a:r>
          </a:p>
        </p:txBody>
      </p:sp>
      <p:sp>
        <p:nvSpPr>
          <p:cNvPr id="21508" name="Rectangle 3"/>
          <p:cNvSpPr>
            <a:spLocks noGrp="1" noChangeArrowheads="1"/>
          </p:cNvSpPr>
          <p:nvPr>
            <p:ph idx="1"/>
          </p:nvPr>
        </p:nvSpPr>
        <p:spPr/>
        <p:txBody>
          <a:bodyPr/>
          <a:lstStyle/>
          <a:p>
            <a:endParaRPr lang="en-US" dirty="0" smtClean="0"/>
          </a:p>
        </p:txBody>
      </p:sp>
      <p:sp>
        <p:nvSpPr>
          <p:cNvPr id="21506" name="Footer Placeholder 3"/>
          <p:cNvSpPr>
            <a:spLocks noGrp="1"/>
          </p:cNvSpPr>
          <p:nvPr>
            <p:ph type="ftr" sz="quarter" idx="10"/>
          </p:nvPr>
        </p:nvSpPr>
        <p:spPr>
          <a:noFill/>
        </p:spPr>
        <p:txBody>
          <a:bodyPr/>
          <a:lstStyle/>
          <a:p>
            <a:r>
              <a:rPr lang="en-US" dirty="0" err="1" smtClean="0"/>
              <a:t>www.concretepipe.org</a:t>
            </a:r>
            <a:endParaRPr lang="en-US" dirty="0" smtClean="0"/>
          </a:p>
        </p:txBody>
      </p:sp>
      <p:pic>
        <p:nvPicPr>
          <p:cNvPr id="21509" name="Picture 4" descr="construction"/>
          <p:cNvPicPr>
            <a:picLocks noChangeAspect="1" noChangeArrowheads="1"/>
          </p:cNvPicPr>
          <p:nvPr/>
        </p:nvPicPr>
        <p:blipFill>
          <a:blip r:embed="rId3" cstate="print"/>
          <a:srcRect/>
          <a:stretch>
            <a:fillRect/>
          </a:stretch>
        </p:blipFill>
        <p:spPr bwMode="auto">
          <a:xfrm>
            <a:off x="199007" y="1295400"/>
            <a:ext cx="5107307" cy="3810000"/>
          </a:xfrm>
          <a:prstGeom prst="rect">
            <a:avLst/>
          </a:prstGeom>
          <a:noFill/>
          <a:ln w="9525">
            <a:noFill/>
            <a:miter lim="800000"/>
            <a:headEnd/>
            <a:tailEnd/>
          </a:ln>
          <a:scene3d>
            <a:camera prst="orthographicFront"/>
            <a:lightRig rig="threePt" dir="t"/>
          </a:scene3d>
          <a:sp3d>
            <a:bevelT/>
          </a:sp3d>
        </p:spPr>
      </p:pic>
      <p:pic>
        <p:nvPicPr>
          <p:cNvPr id="6" name="Picture 4" descr="http://ts1.mm.bing.net/th?id=H.4619573549663289&amp;pid=1.9&amp;m=&amp;w=300&amp;h=300&amp;p=0"/>
          <p:cNvPicPr>
            <a:picLocks noChangeAspect="1" noChangeArrowheads="1"/>
          </p:cNvPicPr>
          <p:nvPr/>
        </p:nvPicPr>
        <p:blipFill>
          <a:blip r:embed="rId4" cstate="print"/>
          <a:srcRect/>
          <a:stretch>
            <a:fillRect/>
          </a:stretch>
        </p:blipFill>
        <p:spPr bwMode="auto">
          <a:xfrm>
            <a:off x="5562600" y="2590800"/>
            <a:ext cx="3416300" cy="4099560"/>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CPA Master Title">
  <a:themeElements>
    <a:clrScheme name="ACPA Mast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CPA Master Tit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ACPA Master 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CPA Master 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CPA Master 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CPA Master 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CPA Master 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CPA Master 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CPA Master Tit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CPA Master 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CPA Master 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CPA Master 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CPA Master 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CPA Master 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5078</TotalTime>
  <Words>2923</Words>
  <Application>Microsoft Macintosh PowerPoint</Application>
  <PresentationFormat>On-screen Show (4:3)</PresentationFormat>
  <Paragraphs>264</Paragraphs>
  <Slides>39</Slides>
  <Notes>39</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6" baseType="lpstr">
      <vt:lpstr>ＭＳ Ｐゴシック</vt:lpstr>
      <vt:lpstr>Times New Roman</vt:lpstr>
      <vt:lpstr>Verdana</vt:lpstr>
      <vt:lpstr>Wingdings</vt:lpstr>
      <vt:lpstr>Arial</vt:lpstr>
      <vt:lpstr>ACPA Master Title</vt:lpstr>
      <vt:lpstr>Slide</vt:lpstr>
      <vt:lpstr>Embedment &amp; Backfill, the Final Chapter? </vt:lpstr>
      <vt:lpstr>The Factors…</vt:lpstr>
      <vt:lpstr>Embedment &amp;Backfill</vt:lpstr>
      <vt:lpstr>The Table has been set…</vt:lpstr>
      <vt:lpstr>We’ve talked about…</vt:lpstr>
      <vt:lpstr>Storm Drain Pipe’s Functions</vt:lpstr>
      <vt:lpstr>PowerPoint Presentation</vt:lpstr>
      <vt:lpstr>PowerPoint Presentation</vt:lpstr>
      <vt:lpstr>Foundation and Bedding</vt:lpstr>
      <vt:lpstr>PowerPoint Presentation</vt:lpstr>
      <vt:lpstr>Types of Joint Systems</vt:lpstr>
      <vt:lpstr>PowerPoint Presentation</vt:lpstr>
      <vt:lpstr>PowerPoint Presentation</vt:lpstr>
      <vt:lpstr>Options to Meet the Challenge</vt:lpstr>
      <vt:lpstr>PowerPoint Presentation</vt:lpstr>
      <vt:lpstr>PowerPoint Presentation</vt:lpstr>
      <vt:lpstr>Can you identify the backfill material type</vt:lpstr>
      <vt:lpstr>What is it really?</vt:lpstr>
      <vt:lpstr>Trench Width </vt:lpstr>
      <vt:lpstr>Solutions to place embedment?</vt:lpstr>
      <vt:lpstr>PowerPoint Presentation</vt:lpstr>
      <vt:lpstr>Placing embedment made easy</vt:lpstr>
      <vt:lpstr>Embedment Placement </vt:lpstr>
      <vt:lpstr>Proper Placement of soils</vt:lpstr>
      <vt:lpstr>PowerPoint Presentation</vt:lpstr>
      <vt:lpstr>Thermoplastic Pipes</vt:lpstr>
      <vt:lpstr>Backfill Requirements</vt:lpstr>
      <vt:lpstr>PowerPoint Presentation</vt:lpstr>
      <vt:lpstr>PowerPoint Presentation</vt:lpstr>
      <vt:lpstr>Soil Compaction Methods</vt:lpstr>
      <vt:lpstr>Rule of Thumb…</vt:lpstr>
      <vt:lpstr>Validate Compaction</vt:lpstr>
      <vt:lpstr>PowerPoint Presentation</vt:lpstr>
      <vt:lpstr>PowerPoint Presentation</vt:lpstr>
      <vt:lpstr>PowerPoint Presentation</vt:lpstr>
      <vt:lpstr>Installation Video</vt:lpstr>
      <vt:lpstr>PowerPoint Presentation</vt:lpstr>
      <vt:lpstr>Here’s the recipe, Just Add…</vt:lpstr>
      <vt:lpstr>And, you get a perfect installation</vt:lpstr>
    </vt:vector>
  </TitlesOfParts>
  <Company>MB</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 user</dc:creator>
  <cp:lastModifiedBy>Microsoft Office User</cp:lastModifiedBy>
  <cp:revision>266</cp:revision>
  <cp:lastPrinted>2008-07-23T20:44:34Z</cp:lastPrinted>
  <dcterms:created xsi:type="dcterms:W3CDTF">2008-07-23T19:29:46Z</dcterms:created>
  <dcterms:modified xsi:type="dcterms:W3CDTF">2016-09-21T18:30:14Z</dcterms:modified>
</cp:coreProperties>
</file>