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2" r:id="rId2"/>
    <p:sldMasterId id="2147483651" r:id="rId3"/>
    <p:sldMasterId id="2147483665" r:id="rId4"/>
    <p:sldMasterId id="2147483668" r:id="rId5"/>
  </p:sldMasterIdLst>
  <p:notesMasterIdLst>
    <p:notesMasterId r:id="rId42"/>
  </p:notesMasterIdLst>
  <p:handoutMasterIdLst>
    <p:handoutMasterId r:id="rId43"/>
  </p:handoutMasterIdLst>
  <p:sldIdLst>
    <p:sldId id="259" r:id="rId6"/>
    <p:sldId id="493" r:id="rId7"/>
    <p:sldId id="487" r:id="rId8"/>
    <p:sldId id="488" r:id="rId9"/>
    <p:sldId id="461" r:id="rId10"/>
    <p:sldId id="490" r:id="rId11"/>
    <p:sldId id="541" r:id="rId12"/>
    <p:sldId id="492" r:id="rId13"/>
    <p:sldId id="486" r:id="rId14"/>
    <p:sldId id="496" r:id="rId15"/>
    <p:sldId id="499" r:id="rId16"/>
    <p:sldId id="500" r:id="rId17"/>
    <p:sldId id="501" r:id="rId18"/>
    <p:sldId id="502" r:id="rId19"/>
    <p:sldId id="503" r:id="rId20"/>
    <p:sldId id="505" r:id="rId21"/>
    <p:sldId id="538" r:id="rId22"/>
    <p:sldId id="539" r:id="rId23"/>
    <p:sldId id="540" r:id="rId24"/>
    <p:sldId id="498" r:id="rId25"/>
    <p:sldId id="494" r:id="rId26"/>
    <p:sldId id="388" r:id="rId27"/>
    <p:sldId id="495" r:id="rId28"/>
    <p:sldId id="535" r:id="rId29"/>
    <p:sldId id="391" r:id="rId30"/>
    <p:sldId id="525" r:id="rId31"/>
    <p:sldId id="528" r:id="rId32"/>
    <p:sldId id="527" r:id="rId33"/>
    <p:sldId id="390" r:id="rId34"/>
    <p:sldId id="534" r:id="rId35"/>
    <p:sldId id="460" r:id="rId36"/>
    <p:sldId id="508" r:id="rId37"/>
    <p:sldId id="511" r:id="rId38"/>
    <p:sldId id="510" r:id="rId39"/>
    <p:sldId id="536" r:id="rId40"/>
    <p:sldId id="472" r:id="rId4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314">
          <p15:clr>
            <a:srgbClr val="A4A3A4"/>
          </p15:clr>
        </p15:guide>
        <p15:guide id="2" pos="113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F49"/>
    <a:srgbClr val="8B7B6D"/>
    <a:srgbClr val="CC000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2352" autoAdjust="0"/>
  </p:normalViewPr>
  <p:slideViewPr>
    <p:cSldViewPr>
      <p:cViewPr>
        <p:scale>
          <a:sx n="117" d="100"/>
          <a:sy n="117" d="100"/>
        </p:scale>
        <p:origin x="1936" y="208"/>
      </p:cViewPr>
      <p:guideLst>
        <p:guide orient="horz" pos="3314"/>
        <p:guide pos="1135"/>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2730"/>
    </p:cViewPr>
  </p:sorterViewPr>
  <p:notesViewPr>
    <p:cSldViewPr>
      <p:cViewPr varScale="1">
        <p:scale>
          <a:sx n="133" d="100"/>
          <a:sy n="133" d="100"/>
        </p:scale>
        <p:origin x="-2376"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634" name="Rectangle 2"/>
          <p:cNvSpPr>
            <a:spLocks noGrp="1" noChangeArrowheads="1"/>
          </p:cNvSpPr>
          <p:nvPr>
            <p:ph type="hdr" sz="quarter"/>
          </p:nvPr>
        </p:nvSpPr>
        <p:spPr bwMode="auto">
          <a:xfrm>
            <a:off x="0" y="0"/>
            <a:ext cx="3169921" cy="480389"/>
          </a:xfrm>
          <a:prstGeom prst="rect">
            <a:avLst/>
          </a:prstGeom>
          <a:noFill/>
          <a:ln w="9525">
            <a:noFill/>
            <a:miter lim="800000"/>
            <a:headEnd/>
            <a:tailEnd/>
          </a:ln>
          <a:effectLst/>
        </p:spPr>
        <p:txBody>
          <a:bodyPr vert="horz" wrap="square" lIns="95619" tIns="47810" rIns="95619" bIns="47810" numCol="1" anchor="t" anchorCtr="0" compatLnSpc="1">
            <a:prstTxWarp prst="textNoShape">
              <a:avLst/>
            </a:prstTxWarp>
          </a:bodyPr>
          <a:lstStyle>
            <a:lvl1pPr>
              <a:defRPr sz="1200"/>
            </a:lvl1pPr>
          </a:lstStyle>
          <a:p>
            <a:pPr>
              <a:defRPr/>
            </a:pPr>
            <a:endParaRPr lang="en-US"/>
          </a:p>
        </p:txBody>
      </p:sp>
      <p:sp>
        <p:nvSpPr>
          <p:cNvPr id="1093635" name="Rectangle 3"/>
          <p:cNvSpPr>
            <a:spLocks noGrp="1" noChangeArrowheads="1"/>
          </p:cNvSpPr>
          <p:nvPr>
            <p:ph type="dt" sz="quarter" idx="1"/>
          </p:nvPr>
        </p:nvSpPr>
        <p:spPr bwMode="auto">
          <a:xfrm>
            <a:off x="4143588" y="0"/>
            <a:ext cx="3169921" cy="480389"/>
          </a:xfrm>
          <a:prstGeom prst="rect">
            <a:avLst/>
          </a:prstGeom>
          <a:noFill/>
          <a:ln w="9525">
            <a:noFill/>
            <a:miter lim="800000"/>
            <a:headEnd/>
            <a:tailEnd/>
          </a:ln>
          <a:effectLst/>
        </p:spPr>
        <p:txBody>
          <a:bodyPr vert="horz" wrap="square" lIns="95619" tIns="47810" rIns="95619" bIns="47810" numCol="1" anchor="t" anchorCtr="0" compatLnSpc="1">
            <a:prstTxWarp prst="textNoShape">
              <a:avLst/>
            </a:prstTxWarp>
          </a:bodyPr>
          <a:lstStyle>
            <a:lvl1pPr algn="r">
              <a:defRPr sz="1200"/>
            </a:lvl1pPr>
          </a:lstStyle>
          <a:p>
            <a:pPr>
              <a:defRPr/>
            </a:pPr>
            <a:endParaRPr lang="en-US"/>
          </a:p>
        </p:txBody>
      </p:sp>
      <p:sp>
        <p:nvSpPr>
          <p:cNvPr id="1093636" name="Rectangle 4"/>
          <p:cNvSpPr>
            <a:spLocks noGrp="1" noChangeArrowheads="1"/>
          </p:cNvSpPr>
          <p:nvPr>
            <p:ph type="ftr" sz="quarter" idx="2"/>
          </p:nvPr>
        </p:nvSpPr>
        <p:spPr bwMode="auto">
          <a:xfrm>
            <a:off x="0" y="9119172"/>
            <a:ext cx="3169921" cy="480389"/>
          </a:xfrm>
          <a:prstGeom prst="rect">
            <a:avLst/>
          </a:prstGeom>
          <a:noFill/>
          <a:ln w="9525">
            <a:noFill/>
            <a:miter lim="800000"/>
            <a:headEnd/>
            <a:tailEnd/>
          </a:ln>
          <a:effectLst/>
        </p:spPr>
        <p:txBody>
          <a:bodyPr vert="horz" wrap="square" lIns="95619" tIns="47810" rIns="95619" bIns="47810" numCol="1" anchor="b" anchorCtr="0" compatLnSpc="1">
            <a:prstTxWarp prst="textNoShape">
              <a:avLst/>
            </a:prstTxWarp>
          </a:bodyPr>
          <a:lstStyle>
            <a:lvl1pPr>
              <a:defRPr sz="1200"/>
            </a:lvl1pPr>
          </a:lstStyle>
          <a:p>
            <a:pPr>
              <a:defRPr/>
            </a:pPr>
            <a:endParaRPr lang="en-US"/>
          </a:p>
        </p:txBody>
      </p:sp>
      <p:sp>
        <p:nvSpPr>
          <p:cNvPr id="1093637" name="Rectangle 5"/>
          <p:cNvSpPr>
            <a:spLocks noGrp="1" noChangeArrowheads="1"/>
          </p:cNvSpPr>
          <p:nvPr>
            <p:ph type="sldNum" sz="quarter" idx="3"/>
          </p:nvPr>
        </p:nvSpPr>
        <p:spPr bwMode="auto">
          <a:xfrm>
            <a:off x="4143588" y="9119172"/>
            <a:ext cx="3169921" cy="480389"/>
          </a:xfrm>
          <a:prstGeom prst="rect">
            <a:avLst/>
          </a:prstGeom>
          <a:noFill/>
          <a:ln w="9525">
            <a:noFill/>
            <a:miter lim="800000"/>
            <a:headEnd/>
            <a:tailEnd/>
          </a:ln>
          <a:effectLst/>
        </p:spPr>
        <p:txBody>
          <a:bodyPr vert="horz" wrap="square" lIns="95619" tIns="47810" rIns="95619" bIns="47810" numCol="1" anchor="b" anchorCtr="0" compatLnSpc="1">
            <a:prstTxWarp prst="textNoShape">
              <a:avLst/>
            </a:prstTxWarp>
          </a:bodyPr>
          <a:lstStyle>
            <a:lvl1pPr algn="r">
              <a:defRPr sz="1200"/>
            </a:lvl1pPr>
          </a:lstStyle>
          <a:p>
            <a:pPr>
              <a:defRPr/>
            </a:pPr>
            <a:fld id="{E4EF5B13-F3DB-49F8-A87F-9123E2F4D795}" type="slidenum">
              <a:rPr lang="en-US"/>
              <a:pPr>
                <a:defRPr/>
              </a:pPr>
              <a:t>‹#›</a:t>
            </a:fld>
            <a:endParaRPr lang="en-US"/>
          </a:p>
        </p:txBody>
      </p:sp>
    </p:spTree>
    <p:extLst>
      <p:ext uri="{BB962C8B-B14F-4D97-AF65-F5344CB8AC3E}">
        <p14:creationId xmlns:p14="http://schemas.microsoft.com/office/powerpoint/2010/main" val="12204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1" cy="480389"/>
          </a:xfrm>
          <a:prstGeom prst="rect">
            <a:avLst/>
          </a:prstGeom>
          <a:noFill/>
          <a:ln w="9525">
            <a:noFill/>
            <a:miter lim="800000"/>
            <a:headEnd/>
            <a:tailEnd/>
          </a:ln>
          <a:effectLst/>
        </p:spPr>
        <p:txBody>
          <a:bodyPr vert="horz" wrap="square" lIns="95619" tIns="47810" rIns="95619" bIns="4781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4145280" y="0"/>
            <a:ext cx="3169921" cy="480389"/>
          </a:xfrm>
          <a:prstGeom prst="rect">
            <a:avLst/>
          </a:prstGeom>
          <a:noFill/>
          <a:ln w="9525">
            <a:noFill/>
            <a:miter lim="800000"/>
            <a:headEnd/>
            <a:tailEnd/>
          </a:ln>
          <a:effectLst/>
        </p:spPr>
        <p:txBody>
          <a:bodyPr vert="horz" wrap="square" lIns="95619" tIns="47810" rIns="95619" bIns="47810"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5361" y="4561227"/>
            <a:ext cx="5364480" cy="4320213"/>
          </a:xfrm>
          <a:prstGeom prst="rect">
            <a:avLst/>
          </a:prstGeom>
          <a:noFill/>
          <a:ln w="9525">
            <a:noFill/>
            <a:miter lim="800000"/>
            <a:headEnd/>
            <a:tailEnd/>
          </a:ln>
          <a:effectLst/>
        </p:spPr>
        <p:txBody>
          <a:bodyPr vert="horz" wrap="square" lIns="95619" tIns="47810" rIns="95619" bIns="478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812"/>
            <a:ext cx="3169921" cy="480388"/>
          </a:xfrm>
          <a:prstGeom prst="rect">
            <a:avLst/>
          </a:prstGeom>
          <a:noFill/>
          <a:ln w="9525">
            <a:noFill/>
            <a:miter lim="800000"/>
            <a:headEnd/>
            <a:tailEnd/>
          </a:ln>
          <a:effectLst/>
        </p:spPr>
        <p:txBody>
          <a:bodyPr vert="horz" wrap="square" lIns="95619" tIns="47810" rIns="95619" bIns="4781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4145280" y="9120812"/>
            <a:ext cx="3169921" cy="480388"/>
          </a:xfrm>
          <a:prstGeom prst="rect">
            <a:avLst/>
          </a:prstGeom>
          <a:noFill/>
          <a:ln w="9525">
            <a:noFill/>
            <a:miter lim="800000"/>
            <a:headEnd/>
            <a:tailEnd/>
          </a:ln>
          <a:effectLst/>
        </p:spPr>
        <p:txBody>
          <a:bodyPr vert="horz" wrap="square" lIns="95619" tIns="47810" rIns="95619" bIns="47810" numCol="1" anchor="b" anchorCtr="0" compatLnSpc="1">
            <a:prstTxWarp prst="textNoShape">
              <a:avLst/>
            </a:prstTxWarp>
          </a:bodyPr>
          <a:lstStyle>
            <a:lvl1pPr algn="r">
              <a:defRPr sz="1200"/>
            </a:lvl1pPr>
          </a:lstStyle>
          <a:p>
            <a:pPr>
              <a:defRPr/>
            </a:pPr>
            <a:fld id="{77BEFA93-2153-4A14-9276-15D10609AE4E}" type="slidenum">
              <a:rPr lang="en-US"/>
              <a:pPr>
                <a:defRPr/>
              </a:pPr>
              <a:t>‹#›</a:t>
            </a:fld>
            <a:endParaRPr lang="en-US"/>
          </a:p>
        </p:txBody>
      </p:sp>
    </p:spTree>
    <p:extLst>
      <p:ext uri="{BB962C8B-B14F-4D97-AF65-F5344CB8AC3E}">
        <p14:creationId xmlns:p14="http://schemas.microsoft.com/office/powerpoint/2010/main" val="928781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dirty="0" smtClean="0"/>
              <a:t>Required Reading</a:t>
            </a:r>
            <a:r>
              <a:rPr lang="en-US" dirty="0" smtClean="0"/>
              <a:t>:</a:t>
            </a:r>
          </a:p>
          <a:p>
            <a:pPr defTabSz="956189">
              <a:buFont typeface="Arial" pitchFamily="34" charset="0"/>
              <a:buChar char="•"/>
              <a:defRPr/>
            </a:pPr>
            <a:r>
              <a:rPr lang="en-US" dirty="0" smtClean="0"/>
              <a:t>ASTM C924 -Standard Practice for Testing Concrete Pipe Sewer Lines by Low Pressure Air Test Method</a:t>
            </a:r>
          </a:p>
          <a:p>
            <a:pPr defTabSz="956189">
              <a:buFont typeface="Arial" pitchFamily="34" charset="0"/>
              <a:buChar char="•"/>
              <a:defRPr/>
            </a:pPr>
            <a:r>
              <a:rPr lang="en-US" dirty="0" smtClean="0"/>
              <a:t>ASTM C 969 – Practice for Infiltration and </a:t>
            </a:r>
            <a:r>
              <a:rPr lang="en-US" dirty="0" err="1" smtClean="0"/>
              <a:t>Exfiltration</a:t>
            </a:r>
            <a:r>
              <a:rPr lang="en-US" dirty="0" smtClean="0"/>
              <a:t> Acceptance Testing of Installed Precast Concrete Pipe Sewer 	Lines</a:t>
            </a:r>
          </a:p>
          <a:p>
            <a:pPr defTabSz="956189">
              <a:buFont typeface="Arial" pitchFamily="34" charset="0"/>
              <a:buChar char="•"/>
              <a:defRPr/>
            </a:pPr>
            <a:r>
              <a:rPr lang="en-US" dirty="0" smtClean="0"/>
              <a:t>ASTM C1103 – Practice for Joint Acceptance Testing of Installed Precast Concrete Pipe Sewer Lines</a:t>
            </a:r>
          </a:p>
          <a:p>
            <a:pPr defTabSz="956189">
              <a:buFont typeface="Arial" pitchFamily="34" charset="0"/>
              <a:buChar char="•"/>
              <a:defRPr/>
            </a:pPr>
            <a:r>
              <a:rPr lang="en-US" i="1" dirty="0" smtClean="0"/>
              <a:t>ASTM 1214 - </a:t>
            </a:r>
            <a:r>
              <a:rPr lang="en-US" dirty="0" smtClean="0"/>
              <a:t>Standard Test Method for Concrete Pipe Sewer lines by Negative Air Pressure (Vacuum) Test Method</a:t>
            </a:r>
            <a:endParaRPr lang="en-US" i="1" dirty="0" smtClean="0"/>
          </a:p>
          <a:p>
            <a:pPr defTabSz="956189">
              <a:buFont typeface="Arial" pitchFamily="34" charset="0"/>
              <a:buChar char="•"/>
              <a:defRPr/>
            </a:pPr>
            <a:r>
              <a:rPr lang="en-US" i="1" dirty="0" smtClean="0"/>
              <a:t>Concrete Pipe Installation Manual  </a:t>
            </a:r>
          </a:p>
          <a:p>
            <a:pPr marL="478094" lvl="1" defTabSz="956189">
              <a:defRPr/>
            </a:pPr>
            <a:r>
              <a:rPr lang="en-US" i="1" dirty="0" smtClean="0"/>
              <a:t>http://www.concrete-pipe.org/pages/cpinstall.html</a:t>
            </a:r>
          </a:p>
          <a:p>
            <a:pPr defTabSz="956189">
              <a:buFont typeface="Arial" pitchFamily="34" charset="0"/>
              <a:buChar char="•"/>
              <a:defRPr/>
            </a:pPr>
            <a:r>
              <a:rPr lang="en-US" i="1" dirty="0" smtClean="0"/>
              <a:t>Concrete Pipe Installation Procedures: </a:t>
            </a:r>
          </a:p>
          <a:p>
            <a:pPr marL="478094" lvl="1" defTabSz="956189">
              <a:defRPr/>
            </a:pPr>
            <a:r>
              <a:rPr lang="en-US" i="1" dirty="0" smtClean="0"/>
              <a:t>http://www.concrete-pipe.org/pdf/CPInstallationProcedures_DosandDonts.pdf</a:t>
            </a:r>
          </a:p>
          <a:p>
            <a:pPr defTabSz="956189">
              <a:buFont typeface="Arial" pitchFamily="34" charset="0"/>
              <a:buChar char="•"/>
              <a:defRPr/>
            </a:pPr>
            <a:r>
              <a:rPr lang="en-US" i="1" dirty="0" smtClean="0"/>
              <a:t>Concrete Pipe Joints, Your Best Choice </a:t>
            </a:r>
          </a:p>
          <a:p>
            <a:pPr marL="478094" lvl="1" defTabSz="956189">
              <a:defRPr/>
            </a:pPr>
            <a:r>
              <a:rPr lang="en-US" i="1" dirty="0" smtClean="0"/>
              <a:t>http://www.concrete-pipe.org/epipe/ConcretePipeJoints-epipe07-124.pdf</a:t>
            </a:r>
            <a:endParaRPr lang="en-US" dirty="0" smtClean="0"/>
          </a:p>
          <a:p>
            <a:pPr defTabSz="956189">
              <a:buFont typeface="Arial" pitchFamily="34" charset="0"/>
              <a:buChar char="•"/>
              <a:defRPr/>
            </a:pPr>
            <a:r>
              <a:rPr lang="en-US" i="1" dirty="0" smtClean="0"/>
              <a:t>Pipeline Installation by </a:t>
            </a:r>
            <a:r>
              <a:rPr lang="en-US" i="1" dirty="0" err="1" smtClean="0"/>
              <a:t>Amster</a:t>
            </a:r>
            <a:r>
              <a:rPr lang="en-US" i="1" dirty="0" smtClean="0"/>
              <a:t> Howard (available from ACPA)</a:t>
            </a:r>
          </a:p>
          <a:p>
            <a:pPr marL="0" lvl="1" defTabSz="956189">
              <a:buFont typeface="Arial" pitchFamily="34" charset="0"/>
              <a:buChar char="•"/>
              <a:defRPr/>
            </a:pPr>
            <a:r>
              <a:rPr lang="en-US" i="1" dirty="0" smtClean="0"/>
              <a:t>Post Installation Evaluation and Repair , Pages 8, 10, 22-26</a:t>
            </a:r>
          </a:p>
          <a:p>
            <a:pPr lvl="1">
              <a:buFontTx/>
              <a:buNone/>
            </a:pPr>
            <a:r>
              <a:rPr lang="en-US" i="1" dirty="0" smtClean="0"/>
              <a:t>http://www.concrete-pipe.org/pdf/Post_Install_Inspect_081011.pdf</a:t>
            </a:r>
          </a:p>
          <a:p>
            <a:endParaRPr lang="en-US" i="1" dirty="0" smtClean="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1</a:t>
            </a:fld>
            <a:endParaRPr lang="en-US"/>
          </a:p>
        </p:txBody>
      </p:sp>
    </p:spTree>
    <p:extLst>
      <p:ext uri="{BB962C8B-B14F-4D97-AF65-F5344CB8AC3E}">
        <p14:creationId xmlns:p14="http://schemas.microsoft.com/office/powerpoint/2010/main" val="212370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10</a:t>
            </a:fld>
            <a:endParaRPr lang="en-US"/>
          </a:p>
        </p:txBody>
      </p:sp>
    </p:spTree>
    <p:extLst>
      <p:ext uri="{BB962C8B-B14F-4D97-AF65-F5344CB8AC3E}">
        <p14:creationId xmlns:p14="http://schemas.microsoft.com/office/powerpoint/2010/main" val="5930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latin typeface="Arial" pitchFamily="34" charset="0"/>
              </a:rPr>
              <a:t>Note:  This piece should not be in a pile of good pile as shown.  This pipe should be scraped, non-repairable due to the depth of the break and reinforcing steel being shown.  A repair would likely compromise</a:t>
            </a:r>
            <a:r>
              <a:rPr lang="en-US" baseline="0" dirty="0" smtClean="0">
                <a:latin typeface="Arial" pitchFamily="34" charset="0"/>
              </a:rPr>
              <a:t> the outer sealing surface of the joint.  But it could be cut and connected to a structure</a:t>
            </a:r>
          </a:p>
          <a:p>
            <a:endParaRPr lang="en-US" baseline="0" dirty="0" smtClean="0">
              <a:latin typeface="Arial" pitchFamily="34" charset="0"/>
            </a:endParaRPr>
          </a:p>
          <a:p>
            <a:pPr defTabSz="937900">
              <a:defRPr/>
            </a:pPr>
            <a:r>
              <a:rPr lang="en-US" dirty="0" smtClean="0">
                <a:latin typeface="Arial" pitchFamily="34" charset="0"/>
              </a:rPr>
              <a:t>According to ASTM C443, Section 14:  </a:t>
            </a:r>
            <a:r>
              <a:rPr lang="en-US" dirty="0" err="1" smtClean="0">
                <a:latin typeface="Arial" pitchFamily="34" charset="0"/>
              </a:rPr>
              <a:t>Spalled</a:t>
            </a:r>
            <a:r>
              <a:rPr lang="en-US" dirty="0" smtClean="0">
                <a:latin typeface="Arial" pitchFamily="34" charset="0"/>
              </a:rPr>
              <a:t> areas, imperfections,</a:t>
            </a:r>
            <a:r>
              <a:rPr lang="en-US" baseline="0" dirty="0" smtClean="0">
                <a:latin typeface="Arial" pitchFamily="34" charset="0"/>
              </a:rPr>
              <a:t> or damage during handling, of each pipe end, are not prohibited from being repaired and will be acceptable, if the repaired pipe conforms Section 7.1.2(all surfaces of the joint upon or against which the gasket is capable of bearing shall be smooth, free of spalls, crack or fractures that would adversely affect the performance of the joint.)  </a:t>
            </a:r>
          </a:p>
          <a:p>
            <a:pPr defTabSz="937900">
              <a:defRPr/>
            </a:pPr>
            <a:endParaRPr lang="en-US" baseline="0" dirty="0" smtClean="0">
              <a:latin typeface="Arial" pitchFamily="34" charset="0"/>
            </a:endParaRPr>
          </a:p>
          <a:p>
            <a:pPr defTabSz="937900">
              <a:defRPr/>
            </a:pPr>
            <a:r>
              <a:rPr lang="en-US" baseline="0" dirty="0" smtClean="0">
                <a:latin typeface="Arial" pitchFamily="34" charset="0"/>
              </a:rPr>
              <a:t>The length of a single repair should not exceed 1/4</a:t>
            </a:r>
            <a:r>
              <a:rPr lang="en-US" baseline="30000" dirty="0" smtClean="0">
                <a:latin typeface="Arial" pitchFamily="34" charset="0"/>
              </a:rPr>
              <a:t>th</a:t>
            </a:r>
            <a:r>
              <a:rPr lang="en-US" baseline="0" dirty="0" smtClean="0">
                <a:latin typeface="Arial" pitchFamily="34" charset="0"/>
              </a:rPr>
              <a:t> the inside diameter or the combined area of several repairs should not exceed ½ of the diameter.</a:t>
            </a:r>
            <a:endParaRPr lang="en-US" dirty="0" smtClean="0">
              <a:latin typeface="Arial" pitchFamily="34" charset="0"/>
            </a:endParaRPr>
          </a:p>
          <a:p>
            <a:endParaRPr lang="en-US" dirty="0"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0010685-BCBC-47FD-B7B2-412E2839CD5A}" type="slidenum">
              <a:rPr lang="en-US">
                <a:latin typeface="Arial" pitchFamily="34" charset="0"/>
              </a:rPr>
              <a:pPr/>
              <a:t>12</a:t>
            </a:fld>
            <a:endParaRPr lang="en-US">
              <a:latin typeface="Arial" pitchFamily="34" charset="0"/>
            </a:endParaRPr>
          </a:p>
        </p:txBody>
      </p:sp>
    </p:spTree>
    <p:extLst>
      <p:ext uri="{BB962C8B-B14F-4D97-AF65-F5344CB8AC3E}">
        <p14:creationId xmlns:p14="http://schemas.microsoft.com/office/powerpoint/2010/main" val="109201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dirty="0" smtClean="0">
                <a:latin typeface="Arial" pitchFamily="34" charset="0"/>
              </a:rPr>
              <a:t>Minor defect but, been repaired once.  Still could be used—repairable.</a:t>
            </a: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This is already loaded on a</a:t>
            </a:r>
            <a:r>
              <a:rPr lang="en-US" baseline="0" dirty="0" smtClean="0">
                <a:latin typeface="Arial" pitchFamily="34" charset="0"/>
              </a:rPr>
              <a:t> truck.  </a:t>
            </a:r>
            <a:r>
              <a:rPr lang="en-US" dirty="0" smtClean="0">
                <a:latin typeface="Arial" pitchFamily="34" charset="0"/>
              </a:rPr>
              <a:t>Chain protectors should be used here.  Also note, the broken chain link.</a:t>
            </a:r>
          </a:p>
        </p:txBody>
      </p:sp>
      <p:sp>
        <p:nvSpPr>
          <p:cNvPr id="97284" name="Slide Number Placeholder 3"/>
          <p:cNvSpPr>
            <a:spLocks noGrp="1"/>
          </p:cNvSpPr>
          <p:nvPr>
            <p:ph type="sldNum" sz="quarter" idx="5"/>
          </p:nvPr>
        </p:nvSpPr>
        <p:spPr>
          <a:noFill/>
        </p:spPr>
        <p:txBody>
          <a:bodyPr/>
          <a:lstStyle/>
          <a:p>
            <a:fld id="{B14BFE64-984A-40C6-ADD6-340D67BE6181}" type="slidenum">
              <a:rPr lang="en-US">
                <a:latin typeface="Arial" pitchFamily="34" charset="0"/>
              </a:rPr>
              <a:pPr/>
              <a:t>13</a:t>
            </a:fld>
            <a:endParaRPr lang="en-US">
              <a:latin typeface="Arial" pitchFamily="34" charset="0"/>
            </a:endParaRPr>
          </a:p>
        </p:txBody>
      </p:sp>
    </p:spTree>
    <p:extLst>
      <p:ext uri="{BB962C8B-B14F-4D97-AF65-F5344CB8AC3E}">
        <p14:creationId xmlns:p14="http://schemas.microsoft.com/office/powerpoint/2010/main" val="111805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dirty="0" smtClean="0">
                <a:latin typeface="Arial" pitchFamily="34" charset="0"/>
              </a:rPr>
              <a:t>Recommend not repairing this due to the integrity of the joint has been compromised.  If this pipe is intended for a soil tight application rather</a:t>
            </a:r>
            <a:r>
              <a:rPr lang="en-US" baseline="0" dirty="0" smtClean="0">
                <a:latin typeface="Arial" pitchFamily="34" charset="0"/>
              </a:rPr>
              <a:t> than leak resistant, a repair could be made with owner approval</a:t>
            </a:r>
            <a:endParaRPr lang="en-US" dirty="0" smtClean="0">
              <a:latin typeface="Arial" pitchFamily="34" charset="0"/>
            </a:endParaRPr>
          </a:p>
        </p:txBody>
      </p:sp>
      <p:sp>
        <p:nvSpPr>
          <p:cNvPr id="98308" name="Slide Number Placeholder 3"/>
          <p:cNvSpPr>
            <a:spLocks noGrp="1"/>
          </p:cNvSpPr>
          <p:nvPr>
            <p:ph type="sldNum" sz="quarter" idx="5"/>
          </p:nvPr>
        </p:nvSpPr>
        <p:spPr>
          <a:noFill/>
        </p:spPr>
        <p:txBody>
          <a:bodyPr/>
          <a:lstStyle/>
          <a:p>
            <a:fld id="{3D20D7DE-BFDF-4B72-A207-0C8978B4452C}" type="slidenum">
              <a:rPr lang="en-US">
                <a:latin typeface="Arial" pitchFamily="34" charset="0"/>
              </a:rPr>
              <a:pPr/>
              <a:t>14</a:t>
            </a:fld>
            <a:endParaRPr lang="en-US">
              <a:latin typeface="Arial" pitchFamily="34" charset="0"/>
            </a:endParaRPr>
          </a:p>
        </p:txBody>
      </p:sp>
    </p:spTree>
    <p:extLst>
      <p:ext uri="{BB962C8B-B14F-4D97-AF65-F5344CB8AC3E}">
        <p14:creationId xmlns:p14="http://schemas.microsoft.com/office/powerpoint/2010/main" val="60627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smtClean="0">
                <a:latin typeface="Arial" pitchFamily="34" charset="0"/>
              </a:rPr>
              <a:t>Do not repair or use.  Significant shoulder crack, and concrete is delaminating.  </a:t>
            </a:r>
          </a:p>
          <a:p>
            <a:endParaRPr lang="en-US" dirty="0" smtClean="0">
              <a:latin typeface="Arial" pitchFamily="34" charset="0"/>
            </a:endParaRPr>
          </a:p>
          <a:p>
            <a:r>
              <a:rPr lang="en-US" dirty="0" smtClean="0">
                <a:latin typeface="Arial" pitchFamily="34" charset="0"/>
              </a:rPr>
              <a:t>Quiz:</a:t>
            </a:r>
            <a:r>
              <a:rPr lang="en-US" baseline="0" dirty="0" smtClean="0">
                <a:latin typeface="Arial" pitchFamily="34" charset="0"/>
              </a:rPr>
              <a:t>  What did we just learn about how much of the joint can need repair for a single joint?  ¼ the Diameter of the pipe.</a:t>
            </a:r>
            <a:endParaRPr lang="en-US" dirty="0"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6C2EFA3C-07BF-407F-B897-6DD8AD33CCE7}" type="slidenum">
              <a:rPr lang="en-US">
                <a:latin typeface="Arial" pitchFamily="34" charset="0"/>
              </a:rPr>
              <a:pPr/>
              <a:t>15</a:t>
            </a:fld>
            <a:endParaRPr lang="en-US">
              <a:latin typeface="Arial" pitchFamily="34" charset="0"/>
            </a:endParaRPr>
          </a:p>
        </p:txBody>
      </p:sp>
    </p:spTree>
    <p:extLst>
      <p:ext uri="{BB962C8B-B14F-4D97-AF65-F5344CB8AC3E}">
        <p14:creationId xmlns:p14="http://schemas.microsoft.com/office/powerpoint/2010/main" val="193499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dirty="0" smtClean="0">
                <a:latin typeface="Arial" pitchFamily="34" charset="0"/>
              </a:rPr>
              <a:t>Non-repairable due to exposed steel, and the break</a:t>
            </a:r>
            <a:r>
              <a:rPr lang="en-US" baseline="0" dirty="0" smtClean="0">
                <a:latin typeface="Arial" pitchFamily="34" charset="0"/>
              </a:rPr>
              <a:t> appears to be as deep as the entire depth of the joint</a:t>
            </a:r>
            <a:endParaRPr lang="en-US" dirty="0" smtClean="0">
              <a:latin typeface="Arial" pitchFamily="34" charset="0"/>
            </a:endParaRPr>
          </a:p>
        </p:txBody>
      </p:sp>
      <p:sp>
        <p:nvSpPr>
          <p:cNvPr id="105476" name="Slide Number Placeholder 3"/>
          <p:cNvSpPr>
            <a:spLocks noGrp="1"/>
          </p:cNvSpPr>
          <p:nvPr>
            <p:ph type="sldNum" sz="quarter" idx="5"/>
          </p:nvPr>
        </p:nvSpPr>
        <p:spPr>
          <a:noFill/>
        </p:spPr>
        <p:txBody>
          <a:bodyPr/>
          <a:lstStyle/>
          <a:p>
            <a:fld id="{23034755-990C-4C6D-9900-D3B269DD586F}" type="slidenum">
              <a:rPr lang="en-US">
                <a:latin typeface="Arial" pitchFamily="34" charset="0"/>
              </a:rPr>
              <a:pPr/>
              <a:t>16</a:t>
            </a:fld>
            <a:endParaRPr lang="en-US">
              <a:latin typeface="Arial" pitchFamily="34" charset="0"/>
            </a:endParaRPr>
          </a:p>
        </p:txBody>
      </p:sp>
    </p:spTree>
    <p:extLst>
      <p:ext uri="{BB962C8B-B14F-4D97-AF65-F5344CB8AC3E}">
        <p14:creationId xmlns:p14="http://schemas.microsoft.com/office/powerpoint/2010/main" val="2463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t>The repair is not compromising to the joint, can be repaired.</a:t>
            </a:r>
          </a:p>
        </p:txBody>
      </p:sp>
      <p:sp>
        <p:nvSpPr>
          <p:cNvPr id="59396" name="Slide Number Placeholder 3"/>
          <p:cNvSpPr>
            <a:spLocks noGrp="1"/>
          </p:cNvSpPr>
          <p:nvPr>
            <p:ph type="sldNum" sz="quarter" idx="5"/>
          </p:nvPr>
        </p:nvSpPr>
        <p:spPr>
          <a:noFill/>
        </p:spPr>
        <p:txBody>
          <a:bodyPr/>
          <a:lstStyle/>
          <a:p>
            <a:fld id="{0A1D1BD1-71E4-4813-801A-7EA473091E28}" type="slidenum">
              <a:rPr lang="en-US" smtClean="0"/>
              <a:pPr/>
              <a:t>17</a:t>
            </a:fld>
            <a:endParaRPr lang="en-US" smtClean="0"/>
          </a:p>
        </p:txBody>
      </p:sp>
    </p:spTree>
    <p:extLst>
      <p:ext uri="{BB962C8B-B14F-4D97-AF65-F5344CB8AC3E}">
        <p14:creationId xmlns:p14="http://schemas.microsoft.com/office/powerpoint/2010/main" val="168262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End of Longitudinal Reinforcement Exposed that comes from AASHTO</a:t>
            </a:r>
          </a:p>
          <a:p>
            <a:pPr algn="l"/>
            <a:r>
              <a:rPr lang="en-US" u="sng" dirty="0" smtClean="0"/>
              <a:t>Acceptable</a:t>
            </a:r>
          </a:p>
          <a:p>
            <a:endParaRPr lang="en-US" dirty="0"/>
          </a:p>
        </p:txBody>
      </p:sp>
      <p:sp>
        <p:nvSpPr>
          <p:cNvPr id="4" name="Slide Number Placeholder 3"/>
          <p:cNvSpPr>
            <a:spLocks noGrp="1"/>
          </p:cNvSpPr>
          <p:nvPr>
            <p:ph type="sldNum" sz="quarter" idx="10"/>
          </p:nvPr>
        </p:nvSpPr>
        <p:spPr/>
        <p:txBody>
          <a:bodyPr/>
          <a:lstStyle/>
          <a:p>
            <a:pPr>
              <a:defRPr/>
            </a:pPr>
            <a:fld id="{59E097FD-002F-4D5A-B0F5-CD2576029E14}" type="slidenum">
              <a:rPr lang="en-US" smtClean="0"/>
              <a:pPr>
                <a:defRPr/>
              </a:pPr>
              <a:t>18</a:t>
            </a:fld>
            <a:endParaRPr lang="en-US"/>
          </a:p>
        </p:txBody>
      </p:sp>
    </p:spTree>
    <p:extLst>
      <p:ext uri="{BB962C8B-B14F-4D97-AF65-F5344CB8AC3E}">
        <p14:creationId xmlns:p14="http://schemas.microsoft.com/office/powerpoint/2010/main" val="183248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t>Can this pipe be repaired? </a:t>
            </a:r>
          </a:p>
          <a:p>
            <a:r>
              <a:rPr lang="en-US" dirty="0" smtClean="0"/>
              <a:t>The repair is not compromising to the joint, can be repaired.  Note, that it looks</a:t>
            </a:r>
            <a:r>
              <a:rPr lang="en-US" baseline="0" dirty="0" smtClean="0"/>
              <a:t> like there is a crack running around the shoulder of the joint.  This is simply discoloration.</a:t>
            </a:r>
            <a:endParaRPr lang="en-US" dirty="0" smtClean="0"/>
          </a:p>
        </p:txBody>
      </p:sp>
      <p:sp>
        <p:nvSpPr>
          <p:cNvPr id="60420" name="Slide Number Placeholder 3"/>
          <p:cNvSpPr>
            <a:spLocks noGrp="1"/>
          </p:cNvSpPr>
          <p:nvPr>
            <p:ph type="sldNum" sz="quarter" idx="5"/>
          </p:nvPr>
        </p:nvSpPr>
        <p:spPr>
          <a:noFill/>
        </p:spPr>
        <p:txBody>
          <a:bodyPr/>
          <a:lstStyle/>
          <a:p>
            <a:fld id="{6BE23E1A-5E02-4A9B-8016-7ADDEBCE9F35}" type="slidenum">
              <a:rPr lang="en-US" smtClean="0"/>
              <a:pPr/>
              <a:t>19</a:t>
            </a:fld>
            <a:endParaRPr lang="en-US" smtClean="0"/>
          </a:p>
        </p:txBody>
      </p:sp>
    </p:spTree>
    <p:extLst>
      <p:ext uri="{BB962C8B-B14F-4D97-AF65-F5344CB8AC3E}">
        <p14:creationId xmlns:p14="http://schemas.microsoft.com/office/powerpoint/2010/main" val="1507757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p:spPr>
        <p:txBody>
          <a:bodyPr/>
          <a:lstStyle/>
          <a:p>
            <a:r>
              <a:rPr lang="en-US" dirty="0" smtClean="0"/>
              <a:t>Proper care of the gaskets prior to installation will ensure maximum ease of installation and maximum sealing properties of the gasket. </a:t>
            </a:r>
            <a:br>
              <a:rPr lang="en-US" dirty="0" smtClean="0"/>
            </a:br>
            <a:r>
              <a:rPr lang="en-US" dirty="0" smtClean="0"/>
              <a:t/>
            </a:r>
            <a:br>
              <a:rPr lang="en-US" dirty="0" smtClean="0"/>
            </a:br>
            <a:r>
              <a:rPr lang="en-US" dirty="0" smtClean="0"/>
              <a:t>All rubber gaskets are required to be stored in a sheltered, cool, dry place at the </a:t>
            </a:r>
            <a:r>
              <a:rPr lang="en-US" dirty="0" err="1" smtClean="0"/>
              <a:t>precaster’s</a:t>
            </a:r>
            <a:r>
              <a:rPr lang="en-US" dirty="0" smtClean="0"/>
              <a:t> facility, as well as on the job site. </a:t>
            </a:r>
            <a:br>
              <a:rPr lang="en-US" dirty="0" smtClean="0"/>
            </a:br>
            <a:endParaRPr lang="en-US" dirty="0" smtClean="0"/>
          </a:p>
          <a:p>
            <a:pPr>
              <a:buFont typeface="Arial" pitchFamily="34" charset="0"/>
              <a:buChar char="•"/>
            </a:pPr>
            <a:r>
              <a:rPr lang="en-US" dirty="0" smtClean="0"/>
              <a:t>Cut length and % of stretch will vary between suppliers</a:t>
            </a:r>
            <a:endParaRPr lang="en-CA" dirty="0" smtClean="0"/>
          </a:p>
          <a:p>
            <a:pPr>
              <a:buFont typeface="Arial" pitchFamily="34" charset="0"/>
              <a:buChar char="•"/>
            </a:pPr>
            <a:r>
              <a:rPr lang="en-US" dirty="0" smtClean="0"/>
              <a:t>Do not mix gasket suppliers on job</a:t>
            </a:r>
            <a:endParaRPr lang="en-CA" dirty="0" smtClean="0"/>
          </a:p>
          <a:p>
            <a:pPr>
              <a:buFont typeface="Arial" pitchFamily="34" charset="0"/>
              <a:buChar char="•"/>
            </a:pPr>
            <a:r>
              <a:rPr lang="en-US" dirty="0" smtClean="0"/>
              <a:t>Do not hang pre-lubed gaskets</a:t>
            </a:r>
            <a:endParaRPr lang="en-CA" dirty="0" smtClean="0"/>
          </a:p>
          <a:p>
            <a:pPr>
              <a:buFont typeface="Arial" pitchFamily="34" charset="0"/>
              <a:buChar char="•"/>
            </a:pPr>
            <a:r>
              <a:rPr lang="en-US" dirty="0" smtClean="0"/>
              <a:t>Storage – FIFO</a:t>
            </a:r>
          </a:p>
          <a:p>
            <a:r>
              <a:rPr lang="en-US" dirty="0" smtClean="0"/>
              <a:t/>
            </a:r>
            <a:br>
              <a:rPr lang="en-US" dirty="0" smtClean="0"/>
            </a:br>
            <a:r>
              <a:rPr lang="en-US" dirty="0" smtClean="0"/>
              <a:t>Gaskets must not be stored near any electrical equipment that produces ozone. They must be protected from prolonged exposure to sunlight, extreme heat in the summer, and extreme cold, snow and ice in the winter.</a:t>
            </a:r>
            <a:br>
              <a:rPr lang="en-US" dirty="0" smtClean="0"/>
            </a:br>
            <a:r>
              <a:rPr lang="en-US" dirty="0" smtClean="0"/>
              <a:t/>
            </a:r>
            <a:br>
              <a:rPr lang="en-US" dirty="0" smtClean="0"/>
            </a:br>
            <a:r>
              <a:rPr lang="en-US" dirty="0" smtClean="0"/>
              <a:t>All gaskets must be protected from harmful substance such as dust, grit, solvents and petroleum based greases and oils.</a:t>
            </a:r>
            <a:br>
              <a:rPr lang="en-US" dirty="0" smtClean="0"/>
            </a:br>
            <a:endParaRPr lang="en-CA" dirty="0" smtClean="0">
              <a:latin typeface="Arial" pitchFamily="34" charset="0"/>
            </a:endParaRPr>
          </a:p>
        </p:txBody>
      </p:sp>
    </p:spTree>
    <p:extLst>
      <p:ext uri="{BB962C8B-B14F-4D97-AF65-F5344CB8AC3E}">
        <p14:creationId xmlns:p14="http://schemas.microsoft.com/office/powerpoint/2010/main" val="57888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smtClean="0"/>
              <a:t>The function of a pipeline generally determines the performance requirements of the pipe joints. Joints can be designed to provide </a:t>
            </a:r>
            <a:r>
              <a:rPr lang="en-US" dirty="0" err="1" smtClean="0"/>
              <a:t>soiltightness</a:t>
            </a:r>
            <a:r>
              <a:rPr lang="en-US" dirty="0" smtClean="0"/>
              <a:t>, or </a:t>
            </a:r>
            <a:r>
              <a:rPr lang="en-US" dirty="0" err="1" smtClean="0"/>
              <a:t>watertightness</a:t>
            </a:r>
            <a:r>
              <a:rPr lang="en-US" dirty="0" smtClean="0"/>
              <a:t>, with the ability to accommodate lateral or longitudinal movement, and strength to handle shear or vertical movement.</a:t>
            </a:r>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a:t>
            </a:fld>
            <a:endParaRPr lang="en-US"/>
          </a:p>
        </p:txBody>
      </p:sp>
    </p:spTree>
    <p:extLst>
      <p:ext uri="{BB962C8B-B14F-4D97-AF65-F5344CB8AC3E}">
        <p14:creationId xmlns:p14="http://schemas.microsoft.com/office/powerpoint/2010/main" val="1999739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smtClean="0"/>
              <a:t>We will be discussing the Proper Methods of installing</a:t>
            </a:r>
            <a:r>
              <a:rPr lang="en-US" baseline="0" dirty="0" smtClean="0"/>
              <a:t> Concrete Pipe Joints.  </a:t>
            </a:r>
            <a:r>
              <a:rPr lang="en-US" dirty="0" smtClean="0"/>
              <a:t>Improperly prepared joining surface of the bell, spigot or gasket recess may prevent homing of the pipe.</a:t>
            </a:r>
          </a:p>
          <a:p>
            <a:pPr defTabSz="937900">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21</a:t>
            </a:fld>
            <a:endParaRPr lang="en-US"/>
          </a:p>
        </p:txBody>
      </p:sp>
    </p:spTree>
    <p:extLst>
      <p:ext uri="{BB962C8B-B14F-4D97-AF65-F5344CB8AC3E}">
        <p14:creationId xmlns:p14="http://schemas.microsoft.com/office/powerpoint/2010/main" val="1159407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Carefully clean all dirt and foreign substances from the jointing surface of the bell or groove end of pipe, and the spigot end including the gasket recess</a:t>
            </a:r>
          </a:p>
          <a:p>
            <a:endParaRPr lang="en-US" dirty="0" smtClean="0"/>
          </a:p>
          <a:p>
            <a:r>
              <a:rPr lang="en-US" dirty="0" smtClean="0"/>
              <a:t>Improperly prepared joining surface of the bell, spigot or gasket recess may prevent homing of the pipe.</a:t>
            </a:r>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22</a:t>
            </a:fld>
            <a:endParaRPr lang="en-US"/>
          </a:p>
        </p:txBody>
      </p:sp>
    </p:spTree>
    <p:extLst>
      <p:ext uri="{BB962C8B-B14F-4D97-AF65-F5344CB8AC3E}">
        <p14:creationId xmlns:p14="http://schemas.microsoft.com/office/powerpoint/2010/main" val="2043664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Lubricate the spigot or tongue end of pipe, especially the gasket recess. Gasket may twist out of recess if lubricant in recess is lacking or insufficient.</a:t>
            </a:r>
          </a:p>
          <a:p>
            <a:endParaRPr lang="en-US" dirty="0" smtClean="0"/>
          </a:p>
          <a:p>
            <a:r>
              <a:rPr lang="en-US" dirty="0" smtClean="0"/>
              <a:t>Lubricate the gasket thoroughly before it is placed on the spigot or tongue. Excess force will be required to push the pipe to the home position if gasket is not well lubricated.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Lubrication should be stirred</a:t>
            </a:r>
            <a:r>
              <a:rPr lang="en-US" baseline="0" dirty="0" smtClean="0"/>
              <a:t> 2-3 times per day, and more if its hot if needed.  Some lubricants manufactured now do not need stirring.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Lubricate the Groove in order to allow movement of the gasket</a:t>
            </a:r>
            <a:r>
              <a:rPr lang="en-US" baseline="0" dirty="0" smtClean="0"/>
              <a:t> in the groove during the compression of the gasket as the bell and spigot are connected together</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23</a:t>
            </a:fld>
            <a:endParaRPr lang="en-US"/>
          </a:p>
        </p:txBody>
      </p:sp>
    </p:spTree>
    <p:extLst>
      <p:ext uri="{BB962C8B-B14F-4D97-AF65-F5344CB8AC3E}">
        <p14:creationId xmlns:p14="http://schemas.microsoft.com/office/powerpoint/2010/main" val="101514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Many contractors do not Lubricate the gasket itself or the</a:t>
            </a:r>
            <a:r>
              <a:rPr lang="en-US" baseline="0" dirty="0" smtClean="0"/>
              <a:t> groove of the spigot.  Both should be done in order to reduce friction during installation and avoid breaking joints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24</a:t>
            </a:fld>
            <a:endParaRPr lang="en-US"/>
          </a:p>
        </p:txBody>
      </p:sp>
    </p:spTree>
    <p:extLst>
      <p:ext uri="{BB962C8B-B14F-4D97-AF65-F5344CB8AC3E}">
        <p14:creationId xmlns:p14="http://schemas.microsoft.com/office/powerpoint/2010/main" val="1947200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Equalize the rubber gasket stretch by running a smooth, round object (such as a screwdriver shaft), inserted between gasket and spigot, around the entire circumference several times. Unequal stretch could cause bunching of gasket and may cause leaks in the joint or crack the bell.</a:t>
            </a:r>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25</a:t>
            </a:fld>
            <a:endParaRPr lang="en-US"/>
          </a:p>
        </p:txBody>
      </p:sp>
    </p:spTree>
    <p:extLst>
      <p:ext uri="{BB962C8B-B14F-4D97-AF65-F5344CB8AC3E}">
        <p14:creationId xmlns:p14="http://schemas.microsoft.com/office/powerpoint/2010/main" val="1100464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Lubricate bell jointing surface liberally. Use a brush, cloth, sponge or gloves to cover entire surface. Only approved lubricant should be used. A bell not lubricated or improperly lubricated may cause gasket to roll and possibly damage the bell.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Lubrication of any part of the pipe including the bell shown</a:t>
            </a:r>
            <a:r>
              <a:rPr lang="en-US" baseline="0" dirty="0" smtClean="0"/>
              <a:t> here doesn’t take a lot of time, but is critical to making sure the pipe joint perform as intended and do not break upon installation.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26</a:t>
            </a:fld>
            <a:endParaRPr lang="en-US"/>
          </a:p>
        </p:txBody>
      </p:sp>
    </p:spTree>
    <p:extLst>
      <p:ext uri="{BB962C8B-B14F-4D97-AF65-F5344CB8AC3E}">
        <p14:creationId xmlns:p14="http://schemas.microsoft.com/office/powerpoint/2010/main" val="1384944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an O-ring, if proper lubrication is not applied and a dry spot exists,</a:t>
            </a:r>
            <a:r>
              <a:rPr lang="en-US" baseline="0" dirty="0" smtClean="0"/>
              <a:t> the gasket may pop out of the spigot groove.  This is called fish mouthing.</a:t>
            </a:r>
          </a:p>
          <a:p>
            <a:endParaRPr lang="en-US" baseline="0" dirty="0" smtClean="0"/>
          </a:p>
          <a:p>
            <a:r>
              <a:rPr lang="en-US" baseline="0" dirty="0" smtClean="0"/>
              <a:t>Only a 1/16 of an inch of space exists between the shoulder of the spigot and the sealing surface of the pipe, so if the gasket rolls out of the groove during installation of the bell end, the bell will break.</a:t>
            </a:r>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27</a:t>
            </a:fld>
            <a:endParaRPr lang="en-US"/>
          </a:p>
        </p:txBody>
      </p:sp>
    </p:spTree>
    <p:extLst>
      <p:ext uri="{BB962C8B-B14F-4D97-AF65-F5344CB8AC3E}">
        <p14:creationId xmlns:p14="http://schemas.microsoft.com/office/powerpoint/2010/main" val="181247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Align bell and spigot of pipes to be jointed. Before homing the joint, check that the gasket is in contact with the entry taper around the entire circumference. Improper alignment can dislodged gasket causing leaks or possibly break the bell.</a:t>
            </a:r>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28</a:t>
            </a:fld>
            <a:endParaRPr lang="en-US"/>
          </a:p>
        </p:txBody>
      </p:sp>
    </p:spTree>
    <p:extLst>
      <p:ext uri="{BB962C8B-B14F-4D97-AF65-F5344CB8AC3E}">
        <p14:creationId xmlns:p14="http://schemas.microsoft.com/office/powerpoint/2010/main" val="1091341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only step that is different from installing the O-Ring Gasket is that you do not have to Lubricate the gasket or the spigot prior to mounting the gasket.  All other steps should be the performed.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profile gasket is applied to a dry spigot.  Be sure the gasket</a:t>
            </a:r>
            <a:r>
              <a:rPr lang="en-US" baseline="0" dirty="0" smtClean="0"/>
              <a:t> is oriented in the correct direction and the back of the gasket sits against the shoulder of the spigot.  The gasket should be pushed all the way against the shoulder.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29</a:t>
            </a:fld>
            <a:endParaRPr lang="en-US"/>
          </a:p>
        </p:txBody>
      </p:sp>
    </p:spTree>
    <p:extLst>
      <p:ext uri="{BB962C8B-B14F-4D97-AF65-F5344CB8AC3E}">
        <p14:creationId xmlns:p14="http://schemas.microsoft.com/office/powerpoint/2010/main" val="51309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using a pre-lubricated gasket, follow the same steps as you would</a:t>
            </a:r>
            <a:r>
              <a:rPr lang="en-US" baseline="0" dirty="0" smtClean="0"/>
              <a:t> for a single offset gasket, but you do not need to equalize the gasket or lubricate the seated gasket or bell.  Therefore you are down to 3 steps:  Clean the bell and spigot, mount gasket, and then home the pipe.</a:t>
            </a:r>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30</a:t>
            </a:fld>
            <a:endParaRPr lang="en-US"/>
          </a:p>
        </p:txBody>
      </p:sp>
    </p:spTree>
    <p:extLst>
      <p:ext uri="{BB962C8B-B14F-4D97-AF65-F5344CB8AC3E}">
        <p14:creationId xmlns:p14="http://schemas.microsoft.com/office/powerpoint/2010/main" val="148307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189">
              <a:defRPr/>
            </a:pPr>
            <a:r>
              <a:rPr lang="en-US" b="1" dirty="0" smtClean="0"/>
              <a:t>Confined O-ring</a:t>
            </a:r>
            <a:r>
              <a:rPr lang="en-US" dirty="0" smtClean="0"/>
              <a:t>– This is the first “rubber gasket” joint design established by the industry. Advantages include excellent water tightness and resistance for internal and external pressure.  It can however, be a more labor-intensive joint for the manufacturer and the installer compared to a T&amp;G or single offset joint.</a:t>
            </a:r>
          </a:p>
          <a:p>
            <a:pPr defTabSz="956189">
              <a:defRPr/>
            </a:pPr>
            <a:endParaRPr lang="en-US" dirty="0" smtClean="0"/>
          </a:p>
          <a:p>
            <a:r>
              <a:rPr lang="en-US" b="1" dirty="0" smtClean="0"/>
              <a:t> </a:t>
            </a:r>
            <a:endParaRPr lang="en-US" dirty="0" smtClean="0"/>
          </a:p>
          <a:p>
            <a:pPr lvl="0"/>
            <a:r>
              <a:rPr lang="en-US" b="1" dirty="0" smtClean="0"/>
              <a:t>Single Offset</a:t>
            </a:r>
            <a:r>
              <a:rPr lang="en-US" dirty="0" smtClean="0"/>
              <a:t>– This joint design started making its appearance in the early 1990’s. It also tends to be somewhat more forgiving in instances where the contractor fails to equalize the stretch of the gasket during installation (it has fewer tendencies to roll or slide out of place). </a:t>
            </a:r>
          </a:p>
          <a:p>
            <a:pPr lvl="0"/>
            <a:endParaRPr lang="en-US" dirty="0" smtClean="0"/>
          </a:p>
          <a:p>
            <a:pPr defTabSz="956189">
              <a:defRPr/>
            </a:pPr>
            <a:r>
              <a:rPr lang="en-US" b="1" dirty="0" smtClean="0"/>
              <a:t>Tongue &amp; Groove</a:t>
            </a:r>
            <a:r>
              <a:rPr lang="en-US" dirty="0" smtClean="0"/>
              <a:t> – There is no defining areas for gasket material placement. It is usually limited to mortar, mastic or butyl sealants.  It is typical to </a:t>
            </a:r>
            <a:r>
              <a:rPr lang="en-US" dirty="0" err="1" smtClean="0"/>
              <a:t>stormwater</a:t>
            </a:r>
            <a:r>
              <a:rPr lang="en-US" dirty="0" smtClean="0"/>
              <a:t> systems where a soil tight joint is required. Advantages include its ease of manufacturing and ease of installation.  </a:t>
            </a:r>
          </a:p>
          <a:p>
            <a:pPr lvl="0"/>
            <a:endParaRPr lang="en-US" dirty="0" smtClean="0"/>
          </a:p>
          <a:p>
            <a:pPr defTabSz="956189">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3</a:t>
            </a:fld>
            <a:endParaRPr lang="en-US"/>
          </a:p>
        </p:txBody>
      </p:sp>
    </p:spTree>
    <p:extLst>
      <p:ext uri="{BB962C8B-B14F-4D97-AF65-F5344CB8AC3E}">
        <p14:creationId xmlns:p14="http://schemas.microsoft.com/office/powerpoint/2010/main" val="1507558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i="1" dirty="0" smtClean="0"/>
              <a:t>Summary:</a:t>
            </a:r>
            <a:r>
              <a:rPr lang="en-US" dirty="0" smtClean="0"/>
              <a:t> The individual joint tester is used at each joint to verify the integrity of every joint as the product is being installed.  It is valid for testing pipe 27” and larger.  The apparatus is centered over each joint. The sealing bladders are inflated, and the joint is pressurized to 3.5 psig. Once the test is begun the pressure is required to remain above 2.5 psi for at least 5 seconds.</a:t>
            </a:r>
          </a:p>
          <a:p>
            <a:r>
              <a:rPr lang="en-US" dirty="0" smtClean="0"/>
              <a:t>The intent of this test is to identify installation problems as they are occur so they can be corrected. The equipment works exceptionally well for the intended use. The Equipment does not work especially well for hydrostatic testing each joint as fluid tends to leak past the sealing bladders.</a:t>
            </a:r>
          </a:p>
          <a:p>
            <a:r>
              <a:rPr lang="en-US" dirty="0" smtClean="0"/>
              <a:t>Even though this test does not actually verify the leakage rate on the line it is one of the most valuable field performance tests as it allows for problems to be corrected as they occur, rather than identifying them at the close of the project.</a:t>
            </a:r>
          </a:p>
          <a:p>
            <a:endParaRPr lang="en-US" b="1" i="1" dirty="0" smtClean="0"/>
          </a:p>
          <a:p>
            <a:r>
              <a:rPr lang="en-US" b="1" i="1" dirty="0" smtClean="0"/>
              <a:t>Required test equipment:</a:t>
            </a:r>
            <a:endParaRPr lang="en-US" dirty="0" smtClean="0"/>
          </a:p>
          <a:p>
            <a:r>
              <a:rPr lang="en-US" dirty="0" smtClean="0"/>
              <a:t>Individual joint tester, Stopwatch, Air compressor</a:t>
            </a:r>
          </a:p>
          <a:p>
            <a:endParaRPr lang="en-US" b="1" i="1" dirty="0" smtClean="0"/>
          </a:p>
          <a:p>
            <a:r>
              <a:rPr lang="en-US" b="1" i="1" dirty="0" smtClean="0"/>
              <a:t>Advantages: </a:t>
            </a:r>
            <a:endParaRPr lang="en-US" dirty="0" smtClean="0"/>
          </a:p>
          <a:p>
            <a:pPr lvl="0"/>
            <a:r>
              <a:rPr lang="en-US" dirty="0" smtClean="0"/>
              <a:t>Problems are identified while the line is being laid </a:t>
            </a:r>
          </a:p>
          <a:p>
            <a:pPr lvl="0"/>
            <a:r>
              <a:rPr lang="en-US" dirty="0" smtClean="0"/>
              <a:t>Problems can be fixed easily</a:t>
            </a:r>
          </a:p>
          <a:p>
            <a:pPr lvl="0"/>
            <a:r>
              <a:rPr lang="en-US" dirty="0" smtClean="0"/>
              <a:t>Test is relatively quick and easy</a:t>
            </a:r>
          </a:p>
          <a:p>
            <a:endParaRPr lang="en-US" b="1" i="1" dirty="0" smtClean="0"/>
          </a:p>
          <a:p>
            <a:r>
              <a:rPr lang="en-US" b="1" i="1" dirty="0" smtClean="0"/>
              <a:t>Disadvantages: </a:t>
            </a:r>
            <a:endParaRPr lang="en-US" dirty="0" smtClean="0"/>
          </a:p>
          <a:p>
            <a:pPr lvl="0"/>
            <a:r>
              <a:rPr lang="en-US" dirty="0" smtClean="0"/>
              <a:t>Test does not determine actual leakage on line</a:t>
            </a:r>
          </a:p>
          <a:p>
            <a:pPr lvl="0"/>
            <a:r>
              <a:rPr lang="en-US" dirty="0" smtClean="0"/>
              <a:t>This test does not check the barrel of the pipe</a:t>
            </a:r>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33</a:t>
            </a:fld>
            <a:endParaRPr lang="en-US"/>
          </a:p>
        </p:txBody>
      </p:sp>
    </p:spTree>
    <p:extLst>
      <p:ext uri="{BB962C8B-B14F-4D97-AF65-F5344CB8AC3E}">
        <p14:creationId xmlns:p14="http://schemas.microsoft.com/office/powerpoint/2010/main" val="200397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1" dirty="0" smtClean="0"/>
              <a:t>Summary:</a:t>
            </a:r>
            <a:r>
              <a:rPr lang="en-US" dirty="0" smtClean="0"/>
              <a:t> </a:t>
            </a:r>
          </a:p>
          <a:p>
            <a:r>
              <a:rPr lang="en-US" dirty="0" smtClean="0"/>
              <a:t>ASTM C969 is one of the most specified standards for determining leakage. This test will usually produce the most accurate and useful data about the line. Typically testing with the C969 is more difficult and time consuming than some of the other tests listed.</a:t>
            </a:r>
          </a:p>
          <a:p>
            <a:endParaRPr lang="en-US" dirty="0" smtClean="0"/>
          </a:p>
          <a:p>
            <a:r>
              <a:rPr lang="en-US" dirty="0" smtClean="0"/>
              <a:t>Actual leakage of water going into or leaking out of the pipe is measured. Limits are typically set in units of gallons per inch of </a:t>
            </a:r>
            <a:r>
              <a:rPr lang="en-US" dirty="0" err="1" smtClean="0"/>
              <a:t>dia</a:t>
            </a:r>
            <a:r>
              <a:rPr lang="en-US" dirty="0" smtClean="0"/>
              <a:t> per mile per day.  (400gal/in/mi/day is typical) Infiltration testing is done when ground water is present with at least 2’ of head above the line being tested. </a:t>
            </a:r>
            <a:r>
              <a:rPr lang="en-US" dirty="0" err="1" smtClean="0"/>
              <a:t>Exfiltration</a:t>
            </a:r>
            <a:r>
              <a:rPr lang="en-US" dirty="0" smtClean="0"/>
              <a:t> testing is done when ground water is not present. For </a:t>
            </a:r>
            <a:r>
              <a:rPr lang="en-US" dirty="0" err="1" smtClean="0"/>
              <a:t>exfiltration</a:t>
            </a:r>
            <a:r>
              <a:rPr lang="en-US" dirty="0" smtClean="0"/>
              <a:t> testing the pipe is filled with water a stand pipe (or manhole) is used to measure leakage and maintain head.</a:t>
            </a:r>
          </a:p>
          <a:p>
            <a:endParaRPr lang="en-US" b="1" i="1" dirty="0" smtClean="0"/>
          </a:p>
          <a:p>
            <a:r>
              <a:rPr lang="en-US" b="1" i="1" dirty="0" smtClean="0"/>
              <a:t>Required test equipment:</a:t>
            </a:r>
            <a:endParaRPr lang="en-US" dirty="0" smtClean="0"/>
          </a:p>
          <a:p>
            <a:r>
              <a:rPr lang="en-US" dirty="0" smtClean="0"/>
              <a:t>Bulkheads/plugs, plumbs, hoses, weir, water, stop watch</a:t>
            </a:r>
          </a:p>
          <a:p>
            <a:endParaRPr lang="en-US" b="1" i="1" dirty="0" smtClean="0"/>
          </a:p>
          <a:p>
            <a:r>
              <a:rPr lang="en-US" b="1" i="1" dirty="0" smtClean="0"/>
              <a:t>Advantages: </a:t>
            </a:r>
            <a:endParaRPr lang="en-US" dirty="0" smtClean="0"/>
          </a:p>
          <a:p>
            <a:pPr lvl="0"/>
            <a:r>
              <a:rPr lang="en-US" dirty="0" smtClean="0"/>
              <a:t>This test actually measures leakage into or out of the pipe</a:t>
            </a:r>
          </a:p>
          <a:p>
            <a:pPr lvl="0"/>
            <a:r>
              <a:rPr lang="en-US" dirty="0" smtClean="0"/>
              <a:t>Data on actual leakage rate is available </a:t>
            </a:r>
          </a:p>
          <a:p>
            <a:pPr lvl="0"/>
            <a:r>
              <a:rPr lang="en-US" dirty="0" smtClean="0"/>
              <a:t>It is often possible to identify individual leaks (Water will be visible coming into the pipe)</a:t>
            </a:r>
          </a:p>
          <a:p>
            <a:endParaRPr lang="en-US" b="1" i="1" dirty="0" smtClean="0"/>
          </a:p>
          <a:p>
            <a:r>
              <a:rPr lang="en-US" b="1" i="1" dirty="0" smtClean="0"/>
              <a:t>Disadvantages: </a:t>
            </a:r>
            <a:endParaRPr lang="en-US" dirty="0" smtClean="0"/>
          </a:p>
          <a:p>
            <a:pPr lvl="0"/>
            <a:r>
              <a:rPr lang="en-US" dirty="0" smtClean="0"/>
              <a:t>Setup can be difficult especially for </a:t>
            </a:r>
            <a:r>
              <a:rPr lang="en-US" dirty="0" err="1" smtClean="0"/>
              <a:t>exfiltration</a:t>
            </a:r>
            <a:r>
              <a:rPr lang="en-US" dirty="0" smtClean="0"/>
              <a:t> testing due to the large volume of water required</a:t>
            </a:r>
          </a:p>
          <a:p>
            <a:pPr lvl="0"/>
            <a:r>
              <a:rPr lang="en-US" dirty="0" smtClean="0"/>
              <a:t> Test can only be done on a completed line </a:t>
            </a:r>
          </a:p>
          <a:p>
            <a:pPr lvl="0"/>
            <a:r>
              <a:rPr lang="en-US" dirty="0" smtClean="0"/>
              <a:t>This test typically takes a long time to perform </a:t>
            </a:r>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34</a:t>
            </a:fld>
            <a:endParaRPr lang="en-US"/>
          </a:p>
        </p:txBody>
      </p:sp>
    </p:spTree>
    <p:extLst>
      <p:ext uri="{BB962C8B-B14F-4D97-AF65-F5344CB8AC3E}">
        <p14:creationId xmlns:p14="http://schemas.microsoft.com/office/powerpoint/2010/main" val="823432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Exfiltration</a:t>
            </a:r>
            <a:r>
              <a:rPr lang="en-US" dirty="0" smtClean="0"/>
              <a:t> testing is done when ground water is not present. For </a:t>
            </a:r>
            <a:r>
              <a:rPr lang="en-US" dirty="0" err="1" smtClean="0"/>
              <a:t>exfiltration</a:t>
            </a:r>
            <a:r>
              <a:rPr lang="en-US" smtClean="0"/>
              <a:t> testing the pipe is filled with water a stand pipe (or manhole) is used to measure leakage and maintain head.</a:t>
            </a:r>
            <a:endParaRPr lang="en-US"/>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35</a:t>
            </a:fld>
            <a:endParaRPr lang="en-US"/>
          </a:p>
        </p:txBody>
      </p:sp>
    </p:spTree>
    <p:extLst>
      <p:ext uri="{BB962C8B-B14F-4D97-AF65-F5344CB8AC3E}">
        <p14:creationId xmlns:p14="http://schemas.microsoft.com/office/powerpoint/2010/main" val="104301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Mastic sealants consist of rubber compounds that feel like tar and is a sticky material. </a:t>
            </a:r>
          </a:p>
          <a:p>
            <a:pPr>
              <a:buFont typeface="Arial" pitchFamily="34" charset="0"/>
              <a:buChar char="•"/>
            </a:pPr>
            <a:r>
              <a:rPr lang="en-US" dirty="0" smtClean="0"/>
              <a:t>The joint surfaces should be  thoroughly cleaned, dried prior to installation</a:t>
            </a:r>
            <a:r>
              <a:rPr lang="en-US" baseline="0" dirty="0" smtClean="0"/>
              <a:t> of the Mastic</a:t>
            </a:r>
            <a:r>
              <a:rPr lang="en-US" dirty="0" smtClean="0"/>
              <a:t>.</a:t>
            </a:r>
          </a:p>
          <a:p>
            <a:pPr>
              <a:buFont typeface="Arial" pitchFamily="34" charset="0"/>
              <a:buChar char="•"/>
            </a:pPr>
            <a:r>
              <a:rPr lang="en-US" dirty="0" smtClean="0"/>
              <a:t>A sufficient amount of sealant should be used to fill the annular joint space with some squeeze</a:t>
            </a:r>
            <a:r>
              <a:rPr lang="en-US" baseline="0" dirty="0" smtClean="0"/>
              <a:t> </a:t>
            </a:r>
            <a:r>
              <a:rPr lang="en-US" dirty="0" smtClean="0"/>
              <a:t>out. </a:t>
            </a:r>
          </a:p>
          <a:p>
            <a:pPr>
              <a:buFont typeface="Arial" pitchFamily="34" charset="0"/>
              <a:buChar char="•"/>
            </a:pPr>
            <a:r>
              <a:rPr lang="en-US" dirty="0" smtClean="0"/>
              <a:t>During cold weather, better workability of the mastic sealant can be obtained if the mastic and</a:t>
            </a:r>
            <a:r>
              <a:rPr lang="en-US" baseline="0" dirty="0" smtClean="0"/>
              <a:t> </a:t>
            </a:r>
            <a:r>
              <a:rPr lang="en-US" dirty="0" smtClean="0"/>
              <a:t>joint surfaces are warmed.</a:t>
            </a:r>
          </a:p>
          <a:p>
            <a:pPr>
              <a:buFont typeface="Arial" pitchFamily="34" charset="0"/>
              <a:buChar char="•"/>
            </a:pPr>
            <a:r>
              <a:rPr lang="en-US" dirty="0" smtClean="0"/>
              <a:t>Joints utilizing flexible mastic sealants typically perform as a</a:t>
            </a:r>
            <a:r>
              <a:rPr lang="en-US" baseline="0" dirty="0" smtClean="0"/>
              <a:t> </a:t>
            </a:r>
            <a:r>
              <a:rPr lang="en-US" dirty="0" smtClean="0"/>
              <a:t>soil-tight system. </a:t>
            </a:r>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4</a:t>
            </a:fld>
            <a:endParaRPr lang="en-US"/>
          </a:p>
        </p:txBody>
      </p:sp>
    </p:spTree>
    <p:extLst>
      <p:ext uri="{BB962C8B-B14F-4D97-AF65-F5344CB8AC3E}">
        <p14:creationId xmlns:p14="http://schemas.microsoft.com/office/powerpoint/2010/main" val="151814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External flexible sealing bands and are designed to be</a:t>
            </a:r>
            <a:r>
              <a:rPr lang="en-US" baseline="0" dirty="0" smtClean="0"/>
              <a:t> </a:t>
            </a:r>
            <a:r>
              <a:rPr lang="en-US" dirty="0" smtClean="0"/>
              <a:t>wrapped around the exterior of the joint to provide resistance to infiltration and/or </a:t>
            </a:r>
            <a:r>
              <a:rPr lang="en-US" dirty="0" err="1" smtClean="0"/>
              <a:t>exfiltration</a:t>
            </a:r>
            <a:r>
              <a:rPr lang="en-US" dirty="0" smtClean="0"/>
              <a:t>.</a:t>
            </a:r>
          </a:p>
          <a:p>
            <a:endParaRPr lang="en-US" dirty="0" smtClean="0"/>
          </a:p>
          <a:p>
            <a:r>
              <a:rPr lang="en-US" b="1" dirty="0" err="1" smtClean="0"/>
              <a:t>Geotextile</a:t>
            </a:r>
            <a:r>
              <a:rPr lang="en-US" b="1" dirty="0" smtClean="0"/>
              <a:t> Filter Fabrics</a:t>
            </a:r>
            <a:r>
              <a:rPr lang="en-US" b="1" baseline="0" dirty="0" smtClean="0"/>
              <a:t> </a:t>
            </a:r>
            <a:r>
              <a:rPr lang="en-US" b="0" baseline="0" dirty="0" smtClean="0"/>
              <a:t>are </a:t>
            </a:r>
            <a:r>
              <a:rPr lang="en-US" dirty="0" smtClean="0"/>
              <a:t>usually 1 to 2 feet (.3 to .6 meters) wide may be wrapped around the exterior of the</a:t>
            </a:r>
            <a:r>
              <a:rPr lang="en-US" baseline="0" dirty="0" smtClean="0"/>
              <a:t> </a:t>
            </a:r>
            <a:r>
              <a:rPr lang="en-US" dirty="0" smtClean="0"/>
              <a:t>pipe joint and secured with either tape or stitching to prevent soil infiltration into joints of storm and</a:t>
            </a:r>
          </a:p>
          <a:p>
            <a:r>
              <a:rPr lang="en-US" dirty="0" smtClean="0"/>
              <a:t>culvert pipe.</a:t>
            </a:r>
          </a:p>
          <a:p>
            <a:endParaRPr lang="en-US" b="1" dirty="0" smtClean="0"/>
          </a:p>
          <a:p>
            <a:r>
              <a:rPr lang="en-US" b="1" dirty="0" smtClean="0"/>
              <a:t>External Bands</a:t>
            </a:r>
          </a:p>
          <a:p>
            <a:r>
              <a:rPr lang="en-US" dirty="0" smtClean="0"/>
              <a:t>Portland cement mortar bands are sometimes specified around the exterior of the pipe joint. A</a:t>
            </a:r>
          </a:p>
          <a:p>
            <a:r>
              <a:rPr lang="en-US" dirty="0" smtClean="0"/>
              <a:t>slight depression is excavated in the bedding material to enable mortar to be placed underneath</a:t>
            </a:r>
          </a:p>
          <a:p>
            <a:r>
              <a:rPr lang="en-US" dirty="0" smtClean="0"/>
              <a:t>the pipe. The entire external joint surface is then cleaned and soaked with water. Special canvas or</a:t>
            </a:r>
          </a:p>
          <a:p>
            <a:r>
              <a:rPr lang="en-US" dirty="0" smtClean="0"/>
              <a:t>cloth diapers can be used to hold the mortar as it is placed. Backfill material should be immediately</a:t>
            </a:r>
          </a:p>
          <a:p>
            <a:r>
              <a:rPr lang="en-US" dirty="0" smtClean="0"/>
              <a:t>placed around the pipe.</a:t>
            </a:r>
          </a:p>
          <a:p>
            <a:endParaRPr lang="en-US" dirty="0" smtClean="0"/>
          </a:p>
          <a:p>
            <a:r>
              <a:rPr lang="en-US" b="1" dirty="0" smtClean="0"/>
              <a:t>Rubber-mastic bands </a:t>
            </a:r>
            <a:r>
              <a:rPr lang="en-US" dirty="0" smtClean="0"/>
              <a:t>also can be used around the exterior of the pipe joint. The bands are stretched</a:t>
            </a:r>
          </a:p>
          <a:p>
            <a:r>
              <a:rPr lang="en-US" dirty="0" smtClean="0"/>
              <a:t>tightly around the barrel of the pipe and held firmly in place by the weight of the backfill material.</a:t>
            </a:r>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5</a:t>
            </a:fld>
            <a:endParaRPr lang="en-US"/>
          </a:p>
        </p:txBody>
      </p:sp>
    </p:spTree>
    <p:extLst>
      <p:ext uri="{BB962C8B-B14F-4D97-AF65-F5344CB8AC3E}">
        <p14:creationId xmlns:p14="http://schemas.microsoft.com/office/powerpoint/2010/main" val="123173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O-ring gaskets come in multiple cord diameters,</a:t>
            </a:r>
            <a:r>
              <a:rPr lang="en-US" baseline="0" dirty="0" smtClean="0"/>
              <a:t> compounds, and </a:t>
            </a:r>
            <a:r>
              <a:rPr lang="en-US" baseline="0" dirty="0" err="1" smtClean="0"/>
              <a:t>durometers</a:t>
            </a:r>
            <a:r>
              <a:rPr lang="en-US" baseline="0" dirty="0" smtClean="0"/>
              <a:t> to meet multiple applications and soil conditions.  Gasket manufacturer certify the volumetric size and high strength of the splice, but these features should be double checked, and the correct size gasket must be installed on the pipe or it will either break the bell of the pipe if too big or not seal the joint if too small.</a:t>
            </a:r>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6</a:t>
            </a:fld>
            <a:endParaRPr lang="en-US"/>
          </a:p>
        </p:txBody>
      </p:sp>
    </p:spTree>
    <p:extLst>
      <p:ext uri="{BB962C8B-B14F-4D97-AF65-F5344CB8AC3E}">
        <p14:creationId xmlns:p14="http://schemas.microsoft.com/office/powerpoint/2010/main" val="8036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Advantages:</a:t>
            </a:r>
          </a:p>
          <a:p>
            <a:pPr marL="239351" indent="-239351">
              <a:buFont typeface="+mj-lt"/>
              <a:buAutoNum type="arabicPeriod"/>
            </a:pPr>
            <a:r>
              <a:rPr lang="en-US" dirty="0" smtClean="0"/>
              <a:t>Unlimited Shapes and Sizes</a:t>
            </a:r>
          </a:p>
          <a:p>
            <a:pPr marL="239351" indent="-239351">
              <a:buFont typeface="+mj-lt"/>
              <a:buAutoNum type="arabicPeriod"/>
            </a:pPr>
            <a:r>
              <a:rPr lang="en-US" dirty="0" smtClean="0"/>
              <a:t>Can be used</a:t>
            </a:r>
            <a:r>
              <a:rPr lang="en-US" baseline="0" dirty="0" smtClean="0"/>
              <a:t> in Confined or Single Offset Joint</a:t>
            </a:r>
          </a:p>
          <a:p>
            <a:pPr marL="239351" indent="-239351">
              <a:buFont typeface="+mj-lt"/>
              <a:buAutoNum type="arabicPeriod"/>
            </a:pPr>
            <a:r>
              <a:rPr lang="en-US" baseline="0" dirty="0" smtClean="0"/>
              <a:t>Excellent Performance</a:t>
            </a:r>
          </a:p>
          <a:p>
            <a:pPr marL="239351" indent="-239351">
              <a:buFont typeface="+mj-lt"/>
              <a:buAutoNum type="arabicPeriod"/>
            </a:pPr>
            <a:r>
              <a:rPr lang="en-US" baseline="0" dirty="0" smtClean="0"/>
              <a:t>Less Prone to Displacement during assembly</a:t>
            </a:r>
          </a:p>
          <a:p>
            <a:pPr marL="239351" indent="-239351">
              <a:buFont typeface="+mj-lt"/>
              <a:buAutoNum type="arabicPeriod"/>
            </a:pPr>
            <a:endParaRPr lang="en-US" baseline="0" dirty="0" smtClean="0"/>
          </a:p>
          <a:p>
            <a:pPr marL="239351" indent="-239351"/>
            <a:r>
              <a:rPr lang="en-US" baseline="0" dirty="0" smtClean="0"/>
              <a:t>Disadvantages:</a:t>
            </a:r>
          </a:p>
          <a:p>
            <a:pPr marL="239351" indent="-239351">
              <a:buFont typeface="+mj-lt"/>
              <a:buAutoNum type="arabicPeriod"/>
            </a:pPr>
            <a:r>
              <a:rPr lang="en-US" baseline="0" dirty="0" smtClean="0"/>
              <a:t>Cost can be higher</a:t>
            </a:r>
          </a:p>
          <a:p>
            <a:pPr marL="239351" indent="-239351">
              <a:buFont typeface="+mj-lt"/>
              <a:buAutoNum type="arabicPeriod"/>
            </a:pPr>
            <a:r>
              <a:rPr lang="en-US" baseline="0" dirty="0" smtClean="0"/>
              <a:t>Still requires bell and gasket to be lubricated</a:t>
            </a:r>
          </a:p>
          <a:p>
            <a:pPr marL="239351" indent="-239351">
              <a:buFont typeface="+mj-lt"/>
              <a:buAutoNum type="arabicPeriod"/>
            </a:pPr>
            <a:r>
              <a:rPr lang="en-US" baseline="0" dirty="0" smtClean="0"/>
              <a:t>Can’t be installed backwards if not symmetrical</a:t>
            </a:r>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7</a:t>
            </a:fld>
            <a:endParaRPr lang="en-US"/>
          </a:p>
        </p:txBody>
      </p:sp>
    </p:spTree>
    <p:extLst>
      <p:ext uri="{BB962C8B-B14F-4D97-AF65-F5344CB8AC3E}">
        <p14:creationId xmlns:p14="http://schemas.microsoft.com/office/powerpoint/2010/main" val="199441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r>
              <a:rPr lang="en-US" dirty="0" smtClean="0"/>
              <a:t>Profile Gaskets have their Advantages and Disadvantages</a:t>
            </a:r>
          </a:p>
          <a:p>
            <a:r>
              <a:rPr lang="en-US" dirty="0" smtClean="0"/>
              <a:t>Advantages:</a:t>
            </a:r>
          </a:p>
          <a:p>
            <a:pPr marL="239048" indent="-239048">
              <a:buFont typeface="+mj-lt"/>
              <a:buAutoNum type="arabicPeriod"/>
            </a:pPr>
            <a:r>
              <a:rPr lang="en-US" dirty="0" smtClean="0"/>
              <a:t>Unlimited Shapes and Sizes</a:t>
            </a:r>
          </a:p>
          <a:p>
            <a:pPr marL="239048" indent="-239048">
              <a:buFont typeface="+mj-lt"/>
              <a:buAutoNum type="arabicPeriod"/>
            </a:pPr>
            <a:r>
              <a:rPr lang="en-US" dirty="0" smtClean="0"/>
              <a:t>Can be used</a:t>
            </a:r>
            <a:r>
              <a:rPr lang="en-US" baseline="0" dirty="0" smtClean="0"/>
              <a:t> in Confined or Single Offset Joint</a:t>
            </a:r>
          </a:p>
          <a:p>
            <a:pPr marL="239048" indent="-239048">
              <a:buFont typeface="+mj-lt"/>
              <a:buAutoNum type="arabicPeriod"/>
            </a:pPr>
            <a:r>
              <a:rPr lang="en-US" baseline="0" dirty="0" smtClean="0"/>
              <a:t>Excellent Performance</a:t>
            </a:r>
          </a:p>
          <a:p>
            <a:pPr marL="239048" indent="-239048">
              <a:buFont typeface="+mj-lt"/>
              <a:buAutoNum type="arabicPeriod"/>
            </a:pPr>
            <a:r>
              <a:rPr lang="en-US" baseline="0" dirty="0" smtClean="0"/>
              <a:t>Less Prone to Displacement during assembly</a:t>
            </a:r>
          </a:p>
          <a:p>
            <a:pPr marL="239048" indent="-239048">
              <a:buFont typeface="+mj-lt"/>
              <a:buAutoNum type="arabicPeriod"/>
            </a:pPr>
            <a:endParaRPr lang="en-US" baseline="0" dirty="0" smtClean="0"/>
          </a:p>
          <a:p>
            <a:pPr marL="239048" indent="-239048"/>
            <a:r>
              <a:rPr lang="en-US" baseline="0" dirty="0" smtClean="0"/>
              <a:t>Disadvantages:</a:t>
            </a:r>
          </a:p>
          <a:p>
            <a:pPr marL="239048" indent="-239048">
              <a:buFont typeface="+mj-lt"/>
              <a:buAutoNum type="arabicPeriod"/>
            </a:pPr>
            <a:r>
              <a:rPr lang="en-US" baseline="0" dirty="0" smtClean="0"/>
              <a:t>Cost can be higher</a:t>
            </a:r>
          </a:p>
          <a:p>
            <a:pPr marL="239048" indent="-239048">
              <a:buFont typeface="+mj-lt"/>
              <a:buAutoNum type="arabicPeriod"/>
            </a:pPr>
            <a:r>
              <a:rPr lang="en-US" baseline="0" dirty="0" smtClean="0"/>
              <a:t>Still requires bell and gasket to be lubricated</a:t>
            </a:r>
          </a:p>
          <a:p>
            <a:pPr marL="239048" indent="-239048">
              <a:buFont typeface="+mj-lt"/>
              <a:buAutoNum type="arabicPeriod"/>
            </a:pPr>
            <a:r>
              <a:rPr lang="en-US" baseline="0" dirty="0" smtClean="0"/>
              <a:t>Can’t be installed backwards if not symmetrical</a:t>
            </a:r>
            <a:endParaRPr lang="en-US" dirty="0" smtClean="0"/>
          </a:p>
          <a:p>
            <a:endParaRPr lang="en-CA" dirty="0" smtClean="0">
              <a:latin typeface="Arial" pitchFamily="34" charset="0"/>
            </a:endParaRPr>
          </a:p>
          <a:p>
            <a:endParaRPr lang="en-CA" dirty="0" smtClean="0">
              <a:latin typeface="Arial" pitchFamily="34" charset="0"/>
            </a:endParaRPr>
          </a:p>
          <a:p>
            <a:r>
              <a:rPr lang="en-CA" dirty="0" smtClean="0">
                <a:latin typeface="Arial" pitchFamily="34" charset="0"/>
              </a:rPr>
              <a:t>Shown above is a Pre-Lubricated Gasket should be installed by placing the gasket firmly against the shoulder of the pipe spigot.</a:t>
            </a:r>
            <a:r>
              <a:rPr lang="en-CA" baseline="0" dirty="0" smtClean="0">
                <a:latin typeface="Arial" pitchFamily="34" charset="0"/>
              </a:rPr>
              <a:t>  Not field lubrication is needed as it is self contained inside the gasket tube.  Do not hang pre-lubricated gaskets or the lubrication will end up in only the bottom part of the gasket.  Pre-lubed gaskets are easier to install in the field, but are more expensive than traditional gaskets.  If done correctly, both pre-lubed and gaskets lubed in the field will perform as intended. </a:t>
            </a:r>
            <a:endParaRPr lang="en-CA" dirty="0" smtClean="0">
              <a:latin typeface="Arial" pitchFamily="34" charset="0"/>
            </a:endParaRPr>
          </a:p>
        </p:txBody>
      </p:sp>
    </p:spTree>
    <p:extLst>
      <p:ext uri="{BB962C8B-B14F-4D97-AF65-F5344CB8AC3E}">
        <p14:creationId xmlns:p14="http://schemas.microsoft.com/office/powerpoint/2010/main" val="193776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u="sng" dirty="0" smtClean="0"/>
              <a:t>Soil-tight</a:t>
            </a:r>
            <a:r>
              <a:rPr lang="en-US" b="1" dirty="0" smtClean="0"/>
              <a:t> Definition (AASHTO PP 63-09)</a:t>
            </a:r>
            <a:endParaRPr lang="en-US" dirty="0" smtClean="0"/>
          </a:p>
          <a:p>
            <a:pPr lvl="0"/>
            <a:r>
              <a:rPr lang="en-US" dirty="0" smtClean="0"/>
              <a:t>A soil-tight joint does not allow sands similar</a:t>
            </a:r>
            <a:r>
              <a:rPr lang="en-US" baseline="0" dirty="0" smtClean="0"/>
              <a:t> to sugar or table salt to pass through</a:t>
            </a:r>
            <a:r>
              <a:rPr lang="en-US" dirty="0" smtClean="0"/>
              <a:t>.  Think back to the discussion in</a:t>
            </a:r>
            <a:r>
              <a:rPr lang="en-US" baseline="0" dirty="0" smtClean="0"/>
              <a:t> the Fundamentals section.</a:t>
            </a:r>
            <a:endParaRPr lang="en-US" dirty="0" smtClean="0"/>
          </a:p>
          <a:p>
            <a:r>
              <a:rPr lang="en-US" b="1" dirty="0" smtClean="0"/>
              <a:t> </a:t>
            </a:r>
            <a:endParaRPr lang="en-US" dirty="0" smtClean="0"/>
          </a:p>
          <a:p>
            <a:r>
              <a:rPr lang="en-US" b="1" u="sng" dirty="0" smtClean="0"/>
              <a:t>Silt-tight</a:t>
            </a:r>
            <a:r>
              <a:rPr lang="en-US" b="1" dirty="0" smtClean="0"/>
              <a:t>   Definition (AASHTO PP 63-09)</a:t>
            </a:r>
            <a:endParaRPr lang="en-US" dirty="0" smtClean="0"/>
          </a:p>
          <a:p>
            <a:pPr lvl="0"/>
            <a:r>
              <a:rPr lang="en-US" dirty="0" smtClean="0"/>
              <a:t>As dry</a:t>
            </a:r>
            <a:r>
              <a:rPr lang="en-US" baseline="0" dirty="0" smtClean="0"/>
              <a:t> as a baby’s bottom…</a:t>
            </a:r>
            <a:r>
              <a:rPr lang="en-US" dirty="0" smtClean="0"/>
              <a:t>A silt-tight joint would not allow fines</a:t>
            </a:r>
            <a:r>
              <a:rPr lang="en-US" baseline="0" dirty="0" smtClean="0"/>
              <a:t> as small as talcum/baby powder to pass through</a:t>
            </a:r>
            <a:endParaRPr lang="en-US" dirty="0" smtClean="0"/>
          </a:p>
          <a:p>
            <a:pPr lvl="0"/>
            <a:r>
              <a:rPr lang="en-US" dirty="0" smtClean="0"/>
              <a:t>Silt tight joints typically utilize some form of filtering or sealing component, such as a geo-textile fabric.</a:t>
            </a:r>
          </a:p>
          <a:p>
            <a:pPr lvl="0"/>
            <a:r>
              <a:rPr lang="en-US" dirty="0" smtClean="0"/>
              <a:t>Silt tight joints should pass a 2 PSIG laboratory test.</a:t>
            </a:r>
          </a:p>
          <a:p>
            <a:r>
              <a:rPr lang="en-US" dirty="0" smtClean="0"/>
              <a:t> </a:t>
            </a:r>
          </a:p>
          <a:p>
            <a:r>
              <a:rPr lang="en-US" b="1" u="sng" dirty="0" smtClean="0"/>
              <a:t>Leak Resistance</a:t>
            </a:r>
            <a:r>
              <a:rPr lang="en-US" b="1" dirty="0" smtClean="0"/>
              <a:t> Definition (AASHTO PP 63-09)</a:t>
            </a:r>
            <a:endParaRPr lang="en-US" dirty="0" smtClean="0"/>
          </a:p>
          <a:p>
            <a:pPr lvl="0"/>
            <a:r>
              <a:rPr lang="en-US" dirty="0" smtClean="0"/>
              <a:t>Leak resistance refers to a system that is not completely (100%) watertight, but maximum rate of 200 gallons/inch diameter/mile/day.</a:t>
            </a:r>
            <a:r>
              <a:rPr lang="en-US" baseline="0" dirty="0" smtClean="0"/>
              <a:t>  So for two sticks of 24” pipe, 14.5 gallons/24 hour day is allowed to leak out of them in the field.   (200gal*24” *16’/5280)</a:t>
            </a:r>
            <a:endParaRPr lang="en-US" dirty="0" smtClean="0"/>
          </a:p>
          <a:p>
            <a:r>
              <a:rPr lang="en-US" b="1" dirty="0" smtClean="0"/>
              <a:t> </a:t>
            </a:r>
            <a:endParaRPr lang="en-US" dirty="0" smtClean="0"/>
          </a:p>
          <a:p>
            <a:r>
              <a:rPr lang="en-US" b="1" u="sng" dirty="0" smtClean="0"/>
              <a:t>Water-tightness</a:t>
            </a:r>
            <a:r>
              <a:rPr lang="en-US" b="1" dirty="0" smtClean="0"/>
              <a:t> Definition (AASHTO PP 63-09)</a:t>
            </a:r>
            <a:endParaRPr lang="en-US" dirty="0" smtClean="0"/>
          </a:p>
          <a:p>
            <a:pPr lvl="0"/>
            <a:r>
              <a:rPr lang="en-US" dirty="0" smtClean="0"/>
              <a:t>Water-tightness refers to a system that has zero leakage or infiltration</a:t>
            </a:r>
            <a:r>
              <a:rPr lang="en-US" baseline="0" dirty="0" smtClean="0"/>
              <a:t> and </a:t>
            </a:r>
            <a:r>
              <a:rPr lang="en-US" dirty="0" smtClean="0"/>
              <a:t>typically utilize a resilient rubber seal of some type, and are capable of passing a laboratory hydrostatic pressure and vacuum test of at least (10.8 PSI) without leakage.</a:t>
            </a:r>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77BEFA93-2153-4A14-9276-15D10609AE4E}" type="slidenum">
              <a:rPr lang="en-US" smtClean="0"/>
              <a:pPr>
                <a:defRPr/>
              </a:pPr>
              <a:t>9</a:t>
            </a:fld>
            <a:endParaRPr lang="en-US"/>
          </a:p>
        </p:txBody>
      </p:sp>
    </p:spTree>
    <p:extLst>
      <p:ext uri="{BB962C8B-B14F-4D97-AF65-F5344CB8AC3E}">
        <p14:creationId xmlns:p14="http://schemas.microsoft.com/office/powerpoint/2010/main" val="1438377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08F49"/>
        </a:solidFill>
        <a:effectLst/>
      </p:bgPr>
    </p:bg>
    <p:spTree>
      <p:nvGrpSpPr>
        <p:cNvPr id="1" name=""/>
        <p:cNvGrpSpPr/>
        <p:nvPr/>
      </p:nvGrpSpPr>
      <p:grpSpPr>
        <a:xfrm>
          <a:off x="0" y="0"/>
          <a:ext cx="0" cy="0"/>
          <a:chOff x="0" y="0"/>
          <a:chExt cx="0" cy="0"/>
        </a:xfrm>
      </p:grpSpPr>
      <p:pic>
        <p:nvPicPr>
          <p:cNvPr id="4" name="Picture 71" descr="ACPA pipe photo strength"/>
          <p:cNvPicPr>
            <a:picLocks noChangeAspect="1" noChangeArrowheads="1"/>
          </p:cNvPicPr>
          <p:nvPr userDrawn="1"/>
        </p:nvPicPr>
        <p:blipFill>
          <a:blip r:embed="rId2" cstate="print"/>
          <a:srcRect/>
          <a:stretch>
            <a:fillRect/>
          </a:stretch>
        </p:blipFill>
        <p:spPr bwMode="auto">
          <a:xfrm>
            <a:off x="0" y="2209800"/>
            <a:ext cx="1981200" cy="2212975"/>
          </a:xfrm>
          <a:prstGeom prst="rect">
            <a:avLst/>
          </a:prstGeom>
          <a:noFill/>
          <a:ln w="9525">
            <a:noFill/>
            <a:miter lim="800000"/>
            <a:headEnd/>
            <a:tailEnd/>
          </a:ln>
        </p:spPr>
      </p:pic>
      <p:grpSp>
        <p:nvGrpSpPr>
          <p:cNvPr id="5" name="Group 68"/>
          <p:cNvGrpSpPr>
            <a:grpSpLocks/>
          </p:cNvGrpSpPr>
          <p:nvPr userDrawn="1"/>
        </p:nvGrpSpPr>
        <p:grpSpPr bwMode="auto">
          <a:xfrm>
            <a:off x="6872288" y="6159500"/>
            <a:ext cx="1943100" cy="417513"/>
            <a:chOff x="4329" y="3880"/>
            <a:chExt cx="1224" cy="263"/>
          </a:xfrm>
        </p:grpSpPr>
        <p:sp>
          <p:nvSpPr>
            <p:cNvPr id="6" name="Freeform 33"/>
            <p:cNvSpPr>
              <a:spLocks/>
            </p:cNvSpPr>
            <p:nvPr userDrawn="1"/>
          </p:nvSpPr>
          <p:spPr bwMode="black">
            <a:xfrm>
              <a:off x="4969" y="3907"/>
              <a:ext cx="37" cy="35"/>
            </a:xfrm>
            <a:custGeom>
              <a:avLst/>
              <a:gdLst/>
              <a:ahLst/>
              <a:cxnLst>
                <a:cxn ang="0">
                  <a:pos x="3" y="0"/>
                </a:cxn>
                <a:cxn ang="0">
                  <a:pos x="3" y="0"/>
                </a:cxn>
                <a:cxn ang="0">
                  <a:pos x="8" y="2"/>
                </a:cxn>
                <a:cxn ang="0">
                  <a:pos x="17" y="7"/>
                </a:cxn>
                <a:cxn ang="0">
                  <a:pos x="32" y="16"/>
                </a:cxn>
                <a:cxn ang="0">
                  <a:pos x="40" y="23"/>
                </a:cxn>
                <a:cxn ang="0">
                  <a:pos x="46" y="31"/>
                </a:cxn>
                <a:cxn ang="0">
                  <a:pos x="46" y="31"/>
                </a:cxn>
                <a:cxn ang="0">
                  <a:pos x="59" y="45"/>
                </a:cxn>
                <a:cxn ang="0">
                  <a:pos x="67" y="58"/>
                </a:cxn>
                <a:cxn ang="0">
                  <a:pos x="72" y="69"/>
                </a:cxn>
                <a:cxn ang="0">
                  <a:pos x="16" y="69"/>
                </a:cxn>
                <a:cxn ang="0">
                  <a:pos x="0" y="55"/>
                </a:cxn>
                <a:cxn ang="0">
                  <a:pos x="46" y="55"/>
                </a:cxn>
                <a:cxn ang="0">
                  <a:pos x="46" y="55"/>
                </a:cxn>
                <a:cxn ang="0">
                  <a:pos x="42" y="45"/>
                </a:cxn>
                <a:cxn ang="0">
                  <a:pos x="30" y="28"/>
                </a:cxn>
                <a:cxn ang="0">
                  <a:pos x="30" y="28"/>
                </a:cxn>
                <a:cxn ang="0">
                  <a:pos x="21" y="16"/>
                </a:cxn>
                <a:cxn ang="0">
                  <a:pos x="12" y="7"/>
                </a:cxn>
                <a:cxn ang="0">
                  <a:pos x="3" y="0"/>
                </a:cxn>
                <a:cxn ang="0">
                  <a:pos x="3" y="0"/>
                </a:cxn>
              </a:cxnLst>
              <a:rect l="0" t="0" r="r" b="b"/>
              <a:pathLst>
                <a:path w="72" h="69">
                  <a:moveTo>
                    <a:pt x="3" y="0"/>
                  </a:moveTo>
                  <a:lnTo>
                    <a:pt x="3" y="0"/>
                  </a:lnTo>
                  <a:lnTo>
                    <a:pt x="8" y="2"/>
                  </a:lnTo>
                  <a:lnTo>
                    <a:pt x="17" y="7"/>
                  </a:lnTo>
                  <a:lnTo>
                    <a:pt x="32" y="16"/>
                  </a:lnTo>
                  <a:lnTo>
                    <a:pt x="40" y="23"/>
                  </a:lnTo>
                  <a:lnTo>
                    <a:pt x="46" y="31"/>
                  </a:lnTo>
                  <a:lnTo>
                    <a:pt x="46" y="31"/>
                  </a:lnTo>
                  <a:lnTo>
                    <a:pt x="59" y="45"/>
                  </a:lnTo>
                  <a:lnTo>
                    <a:pt x="67" y="58"/>
                  </a:lnTo>
                  <a:lnTo>
                    <a:pt x="72" y="69"/>
                  </a:lnTo>
                  <a:lnTo>
                    <a:pt x="16" y="69"/>
                  </a:lnTo>
                  <a:lnTo>
                    <a:pt x="0" y="55"/>
                  </a:lnTo>
                  <a:lnTo>
                    <a:pt x="46" y="55"/>
                  </a:lnTo>
                  <a:lnTo>
                    <a:pt x="46" y="55"/>
                  </a:lnTo>
                  <a:lnTo>
                    <a:pt x="42" y="45"/>
                  </a:lnTo>
                  <a:lnTo>
                    <a:pt x="30" y="28"/>
                  </a:lnTo>
                  <a:lnTo>
                    <a:pt x="30" y="28"/>
                  </a:lnTo>
                  <a:lnTo>
                    <a:pt x="21" y="16"/>
                  </a:lnTo>
                  <a:lnTo>
                    <a:pt x="12" y="7"/>
                  </a:lnTo>
                  <a:lnTo>
                    <a:pt x="3" y="0"/>
                  </a:lnTo>
                  <a:lnTo>
                    <a:pt x="3" y="0"/>
                  </a:lnTo>
                  <a:close/>
                </a:path>
              </a:pathLst>
            </a:custGeom>
            <a:solidFill>
              <a:schemeClr val="bg1"/>
            </a:solidFill>
            <a:ln w="9525">
              <a:noFill/>
              <a:round/>
              <a:headEnd/>
              <a:tailEnd/>
            </a:ln>
          </p:spPr>
          <p:txBody>
            <a:bodyPr/>
            <a:lstStyle/>
            <a:p>
              <a:pPr>
                <a:defRPr/>
              </a:pPr>
              <a:endParaRPr lang="en-US"/>
            </a:p>
          </p:txBody>
        </p:sp>
        <p:sp>
          <p:nvSpPr>
            <p:cNvPr id="7" name="Freeform 34"/>
            <p:cNvSpPr>
              <a:spLocks/>
            </p:cNvSpPr>
            <p:nvPr userDrawn="1"/>
          </p:nvSpPr>
          <p:spPr bwMode="black">
            <a:xfrm>
              <a:off x="4901" y="4001"/>
              <a:ext cx="105" cy="41"/>
            </a:xfrm>
            <a:custGeom>
              <a:avLst/>
              <a:gdLst/>
              <a:ahLst/>
              <a:cxnLst>
                <a:cxn ang="0">
                  <a:pos x="175" y="0"/>
                </a:cxn>
                <a:cxn ang="0">
                  <a:pos x="210" y="2"/>
                </a:cxn>
                <a:cxn ang="0">
                  <a:pos x="210" y="2"/>
                </a:cxn>
                <a:cxn ang="0">
                  <a:pos x="205" y="8"/>
                </a:cxn>
                <a:cxn ang="0">
                  <a:pos x="202" y="18"/>
                </a:cxn>
                <a:cxn ang="0">
                  <a:pos x="194" y="28"/>
                </a:cxn>
                <a:cxn ang="0">
                  <a:pos x="184" y="39"/>
                </a:cxn>
                <a:cxn ang="0">
                  <a:pos x="173" y="50"/>
                </a:cxn>
                <a:cxn ang="0">
                  <a:pos x="157" y="62"/>
                </a:cxn>
                <a:cxn ang="0">
                  <a:pos x="138" y="71"/>
                </a:cxn>
                <a:cxn ang="0">
                  <a:pos x="138" y="71"/>
                </a:cxn>
                <a:cxn ang="0">
                  <a:pos x="123" y="76"/>
                </a:cxn>
                <a:cxn ang="0">
                  <a:pos x="110" y="79"/>
                </a:cxn>
                <a:cxn ang="0">
                  <a:pos x="96" y="82"/>
                </a:cxn>
                <a:cxn ang="0">
                  <a:pos x="83" y="82"/>
                </a:cxn>
                <a:cxn ang="0">
                  <a:pos x="71" y="82"/>
                </a:cxn>
                <a:cxn ang="0">
                  <a:pos x="60" y="81"/>
                </a:cxn>
                <a:cxn ang="0">
                  <a:pos x="39" y="76"/>
                </a:cxn>
                <a:cxn ang="0">
                  <a:pos x="23" y="70"/>
                </a:cxn>
                <a:cxn ang="0">
                  <a:pos x="10" y="63"/>
                </a:cxn>
                <a:cxn ang="0">
                  <a:pos x="0" y="55"/>
                </a:cxn>
                <a:cxn ang="0">
                  <a:pos x="0" y="55"/>
                </a:cxn>
                <a:cxn ang="0">
                  <a:pos x="10" y="60"/>
                </a:cxn>
                <a:cxn ang="0">
                  <a:pos x="21" y="63"/>
                </a:cxn>
                <a:cxn ang="0">
                  <a:pos x="37" y="65"/>
                </a:cxn>
                <a:cxn ang="0">
                  <a:pos x="55" y="66"/>
                </a:cxn>
                <a:cxn ang="0">
                  <a:pos x="75" y="66"/>
                </a:cxn>
                <a:cxn ang="0">
                  <a:pos x="94" y="62"/>
                </a:cxn>
                <a:cxn ang="0">
                  <a:pos x="105" y="58"/>
                </a:cxn>
                <a:cxn ang="0">
                  <a:pos x="115" y="53"/>
                </a:cxn>
                <a:cxn ang="0">
                  <a:pos x="115" y="53"/>
                </a:cxn>
                <a:cxn ang="0">
                  <a:pos x="131" y="44"/>
                </a:cxn>
                <a:cxn ang="0">
                  <a:pos x="144" y="34"/>
                </a:cxn>
                <a:cxn ang="0">
                  <a:pos x="155" y="26"/>
                </a:cxn>
                <a:cxn ang="0">
                  <a:pos x="163" y="18"/>
                </a:cxn>
                <a:cxn ang="0">
                  <a:pos x="171" y="5"/>
                </a:cxn>
                <a:cxn ang="0">
                  <a:pos x="175" y="0"/>
                </a:cxn>
                <a:cxn ang="0">
                  <a:pos x="175" y="0"/>
                </a:cxn>
              </a:cxnLst>
              <a:rect l="0" t="0" r="r" b="b"/>
              <a:pathLst>
                <a:path w="210" h="82">
                  <a:moveTo>
                    <a:pt x="175" y="0"/>
                  </a:moveTo>
                  <a:lnTo>
                    <a:pt x="210" y="2"/>
                  </a:lnTo>
                  <a:lnTo>
                    <a:pt x="210" y="2"/>
                  </a:lnTo>
                  <a:lnTo>
                    <a:pt x="205" y="8"/>
                  </a:lnTo>
                  <a:lnTo>
                    <a:pt x="202" y="18"/>
                  </a:lnTo>
                  <a:lnTo>
                    <a:pt x="194" y="28"/>
                  </a:lnTo>
                  <a:lnTo>
                    <a:pt x="184" y="39"/>
                  </a:lnTo>
                  <a:lnTo>
                    <a:pt x="173" y="50"/>
                  </a:lnTo>
                  <a:lnTo>
                    <a:pt x="157" y="62"/>
                  </a:lnTo>
                  <a:lnTo>
                    <a:pt x="138" y="71"/>
                  </a:lnTo>
                  <a:lnTo>
                    <a:pt x="138" y="71"/>
                  </a:lnTo>
                  <a:lnTo>
                    <a:pt x="123" y="76"/>
                  </a:lnTo>
                  <a:lnTo>
                    <a:pt x="110" y="79"/>
                  </a:lnTo>
                  <a:lnTo>
                    <a:pt x="96" y="82"/>
                  </a:lnTo>
                  <a:lnTo>
                    <a:pt x="83" y="82"/>
                  </a:lnTo>
                  <a:lnTo>
                    <a:pt x="71" y="82"/>
                  </a:lnTo>
                  <a:lnTo>
                    <a:pt x="60" y="81"/>
                  </a:lnTo>
                  <a:lnTo>
                    <a:pt x="39" y="76"/>
                  </a:lnTo>
                  <a:lnTo>
                    <a:pt x="23" y="70"/>
                  </a:lnTo>
                  <a:lnTo>
                    <a:pt x="10" y="63"/>
                  </a:lnTo>
                  <a:lnTo>
                    <a:pt x="0" y="55"/>
                  </a:lnTo>
                  <a:lnTo>
                    <a:pt x="0" y="55"/>
                  </a:lnTo>
                  <a:lnTo>
                    <a:pt x="10" y="60"/>
                  </a:lnTo>
                  <a:lnTo>
                    <a:pt x="21" y="63"/>
                  </a:lnTo>
                  <a:lnTo>
                    <a:pt x="37" y="65"/>
                  </a:lnTo>
                  <a:lnTo>
                    <a:pt x="55" y="66"/>
                  </a:lnTo>
                  <a:lnTo>
                    <a:pt x="75" y="66"/>
                  </a:lnTo>
                  <a:lnTo>
                    <a:pt x="94" y="62"/>
                  </a:lnTo>
                  <a:lnTo>
                    <a:pt x="105" y="58"/>
                  </a:lnTo>
                  <a:lnTo>
                    <a:pt x="115" y="53"/>
                  </a:lnTo>
                  <a:lnTo>
                    <a:pt x="115" y="53"/>
                  </a:lnTo>
                  <a:lnTo>
                    <a:pt x="131" y="44"/>
                  </a:lnTo>
                  <a:lnTo>
                    <a:pt x="144" y="34"/>
                  </a:lnTo>
                  <a:lnTo>
                    <a:pt x="155" y="26"/>
                  </a:lnTo>
                  <a:lnTo>
                    <a:pt x="163" y="18"/>
                  </a:lnTo>
                  <a:lnTo>
                    <a:pt x="171" y="5"/>
                  </a:lnTo>
                  <a:lnTo>
                    <a:pt x="175" y="0"/>
                  </a:lnTo>
                  <a:lnTo>
                    <a:pt x="175" y="0"/>
                  </a:lnTo>
                  <a:close/>
                </a:path>
              </a:pathLst>
            </a:custGeom>
            <a:solidFill>
              <a:schemeClr val="bg1"/>
            </a:solidFill>
            <a:ln w="9525">
              <a:noFill/>
              <a:round/>
              <a:headEnd/>
              <a:tailEnd/>
            </a:ln>
          </p:spPr>
          <p:txBody>
            <a:bodyPr/>
            <a:lstStyle/>
            <a:p>
              <a:pPr>
                <a:defRPr/>
              </a:pPr>
              <a:endParaRPr lang="en-US"/>
            </a:p>
          </p:txBody>
        </p:sp>
        <p:sp>
          <p:nvSpPr>
            <p:cNvPr id="8" name="Freeform 35"/>
            <p:cNvSpPr>
              <a:spLocks/>
            </p:cNvSpPr>
            <p:nvPr userDrawn="1"/>
          </p:nvSpPr>
          <p:spPr bwMode="black">
            <a:xfrm>
              <a:off x="4945" y="3880"/>
              <a:ext cx="97" cy="179"/>
            </a:xfrm>
            <a:custGeom>
              <a:avLst/>
              <a:gdLst/>
              <a:ahLst/>
              <a:cxnLst>
                <a:cxn ang="0">
                  <a:pos x="134" y="313"/>
                </a:cxn>
                <a:cxn ang="0">
                  <a:pos x="110" y="331"/>
                </a:cxn>
                <a:cxn ang="0">
                  <a:pos x="87" y="344"/>
                </a:cxn>
                <a:cxn ang="0">
                  <a:pos x="44" y="357"/>
                </a:cxn>
                <a:cxn ang="0">
                  <a:pos x="13" y="360"/>
                </a:cxn>
                <a:cxn ang="0">
                  <a:pos x="0" y="360"/>
                </a:cxn>
                <a:cxn ang="0">
                  <a:pos x="28" y="355"/>
                </a:cxn>
                <a:cxn ang="0">
                  <a:pos x="65" y="342"/>
                </a:cxn>
                <a:cxn ang="0">
                  <a:pos x="97" y="321"/>
                </a:cxn>
                <a:cxn ang="0">
                  <a:pos x="120" y="302"/>
                </a:cxn>
                <a:cxn ang="0">
                  <a:pos x="129" y="291"/>
                </a:cxn>
                <a:cxn ang="0">
                  <a:pos x="144" y="268"/>
                </a:cxn>
                <a:cxn ang="0">
                  <a:pos x="155" y="241"/>
                </a:cxn>
                <a:cxn ang="0">
                  <a:pos x="163" y="212"/>
                </a:cxn>
                <a:cxn ang="0">
                  <a:pos x="167" y="179"/>
                </a:cxn>
                <a:cxn ang="0">
                  <a:pos x="165" y="163"/>
                </a:cxn>
                <a:cxn ang="0">
                  <a:pos x="160" y="133"/>
                </a:cxn>
                <a:cxn ang="0">
                  <a:pos x="150" y="108"/>
                </a:cxn>
                <a:cxn ang="0">
                  <a:pos x="133" y="76"/>
                </a:cxn>
                <a:cxn ang="0">
                  <a:pos x="123" y="63"/>
                </a:cxn>
                <a:cxn ang="0">
                  <a:pos x="102" y="42"/>
                </a:cxn>
                <a:cxn ang="0">
                  <a:pos x="79" y="26"/>
                </a:cxn>
                <a:cxn ang="0">
                  <a:pos x="47" y="12"/>
                </a:cxn>
                <a:cxn ang="0">
                  <a:pos x="15" y="2"/>
                </a:cxn>
                <a:cxn ang="0">
                  <a:pos x="0" y="0"/>
                </a:cxn>
                <a:cxn ang="0">
                  <a:pos x="29" y="0"/>
                </a:cxn>
                <a:cxn ang="0">
                  <a:pos x="71" y="10"/>
                </a:cxn>
                <a:cxn ang="0">
                  <a:pos x="95" y="20"/>
                </a:cxn>
                <a:cxn ang="0">
                  <a:pos x="121" y="36"/>
                </a:cxn>
                <a:cxn ang="0">
                  <a:pos x="144" y="57"/>
                </a:cxn>
                <a:cxn ang="0">
                  <a:pos x="160" y="76"/>
                </a:cxn>
                <a:cxn ang="0">
                  <a:pos x="176" y="103"/>
                </a:cxn>
                <a:cxn ang="0">
                  <a:pos x="189" y="137"/>
                </a:cxn>
                <a:cxn ang="0">
                  <a:pos x="194" y="179"/>
                </a:cxn>
                <a:cxn ang="0">
                  <a:pos x="192" y="202"/>
                </a:cxn>
                <a:cxn ang="0">
                  <a:pos x="183" y="242"/>
                </a:cxn>
                <a:cxn ang="0">
                  <a:pos x="167" y="274"/>
                </a:cxn>
                <a:cxn ang="0">
                  <a:pos x="146" y="302"/>
                </a:cxn>
                <a:cxn ang="0">
                  <a:pos x="134" y="313"/>
                </a:cxn>
              </a:cxnLst>
              <a:rect l="0" t="0" r="r" b="b"/>
              <a:pathLst>
                <a:path w="194" h="360">
                  <a:moveTo>
                    <a:pt x="134" y="313"/>
                  </a:moveTo>
                  <a:lnTo>
                    <a:pt x="134" y="313"/>
                  </a:lnTo>
                  <a:lnTo>
                    <a:pt x="123" y="323"/>
                  </a:lnTo>
                  <a:lnTo>
                    <a:pt x="110" y="331"/>
                  </a:lnTo>
                  <a:lnTo>
                    <a:pt x="99" y="339"/>
                  </a:lnTo>
                  <a:lnTo>
                    <a:pt x="87" y="344"/>
                  </a:lnTo>
                  <a:lnTo>
                    <a:pt x="65" y="352"/>
                  </a:lnTo>
                  <a:lnTo>
                    <a:pt x="44" y="357"/>
                  </a:lnTo>
                  <a:lnTo>
                    <a:pt x="26" y="360"/>
                  </a:lnTo>
                  <a:lnTo>
                    <a:pt x="13" y="360"/>
                  </a:lnTo>
                  <a:lnTo>
                    <a:pt x="0" y="360"/>
                  </a:lnTo>
                  <a:lnTo>
                    <a:pt x="0" y="360"/>
                  </a:lnTo>
                  <a:lnTo>
                    <a:pt x="13" y="358"/>
                  </a:lnTo>
                  <a:lnTo>
                    <a:pt x="28" y="355"/>
                  </a:lnTo>
                  <a:lnTo>
                    <a:pt x="45" y="350"/>
                  </a:lnTo>
                  <a:lnTo>
                    <a:pt x="65" y="342"/>
                  </a:lnTo>
                  <a:lnTo>
                    <a:pt x="87" y="329"/>
                  </a:lnTo>
                  <a:lnTo>
                    <a:pt x="97" y="321"/>
                  </a:lnTo>
                  <a:lnTo>
                    <a:pt x="108" y="313"/>
                  </a:lnTo>
                  <a:lnTo>
                    <a:pt x="120" y="302"/>
                  </a:lnTo>
                  <a:lnTo>
                    <a:pt x="129" y="291"/>
                  </a:lnTo>
                  <a:lnTo>
                    <a:pt x="129" y="291"/>
                  </a:lnTo>
                  <a:lnTo>
                    <a:pt x="137" y="279"/>
                  </a:lnTo>
                  <a:lnTo>
                    <a:pt x="144" y="268"/>
                  </a:lnTo>
                  <a:lnTo>
                    <a:pt x="150" y="255"/>
                  </a:lnTo>
                  <a:lnTo>
                    <a:pt x="155" y="241"/>
                  </a:lnTo>
                  <a:lnTo>
                    <a:pt x="160" y="226"/>
                  </a:lnTo>
                  <a:lnTo>
                    <a:pt x="163" y="212"/>
                  </a:lnTo>
                  <a:lnTo>
                    <a:pt x="165" y="195"/>
                  </a:lnTo>
                  <a:lnTo>
                    <a:pt x="167" y="179"/>
                  </a:lnTo>
                  <a:lnTo>
                    <a:pt x="167" y="179"/>
                  </a:lnTo>
                  <a:lnTo>
                    <a:pt x="165" y="163"/>
                  </a:lnTo>
                  <a:lnTo>
                    <a:pt x="163" y="147"/>
                  </a:lnTo>
                  <a:lnTo>
                    <a:pt x="160" y="133"/>
                  </a:lnTo>
                  <a:lnTo>
                    <a:pt x="157" y="120"/>
                  </a:lnTo>
                  <a:lnTo>
                    <a:pt x="150" y="108"/>
                  </a:lnTo>
                  <a:lnTo>
                    <a:pt x="146" y="97"/>
                  </a:lnTo>
                  <a:lnTo>
                    <a:pt x="133" y="76"/>
                  </a:lnTo>
                  <a:lnTo>
                    <a:pt x="133" y="76"/>
                  </a:lnTo>
                  <a:lnTo>
                    <a:pt x="123" y="63"/>
                  </a:lnTo>
                  <a:lnTo>
                    <a:pt x="112" y="52"/>
                  </a:lnTo>
                  <a:lnTo>
                    <a:pt x="102" y="42"/>
                  </a:lnTo>
                  <a:lnTo>
                    <a:pt x="91" y="34"/>
                  </a:lnTo>
                  <a:lnTo>
                    <a:pt x="79" y="26"/>
                  </a:lnTo>
                  <a:lnTo>
                    <a:pt x="68" y="20"/>
                  </a:lnTo>
                  <a:lnTo>
                    <a:pt x="47" y="12"/>
                  </a:lnTo>
                  <a:lnTo>
                    <a:pt x="29" y="5"/>
                  </a:lnTo>
                  <a:lnTo>
                    <a:pt x="15" y="2"/>
                  </a:lnTo>
                  <a:lnTo>
                    <a:pt x="0" y="0"/>
                  </a:lnTo>
                  <a:lnTo>
                    <a:pt x="0" y="0"/>
                  </a:lnTo>
                  <a:lnTo>
                    <a:pt x="15" y="0"/>
                  </a:lnTo>
                  <a:lnTo>
                    <a:pt x="29" y="0"/>
                  </a:lnTo>
                  <a:lnTo>
                    <a:pt x="50" y="3"/>
                  </a:lnTo>
                  <a:lnTo>
                    <a:pt x="71" y="10"/>
                  </a:lnTo>
                  <a:lnTo>
                    <a:pt x="84" y="15"/>
                  </a:lnTo>
                  <a:lnTo>
                    <a:pt x="95" y="20"/>
                  </a:lnTo>
                  <a:lnTo>
                    <a:pt x="108" y="26"/>
                  </a:lnTo>
                  <a:lnTo>
                    <a:pt x="121" y="36"/>
                  </a:lnTo>
                  <a:lnTo>
                    <a:pt x="133" y="45"/>
                  </a:lnTo>
                  <a:lnTo>
                    <a:pt x="144" y="57"/>
                  </a:lnTo>
                  <a:lnTo>
                    <a:pt x="144" y="57"/>
                  </a:lnTo>
                  <a:lnTo>
                    <a:pt x="160" y="76"/>
                  </a:lnTo>
                  <a:lnTo>
                    <a:pt x="168" y="89"/>
                  </a:lnTo>
                  <a:lnTo>
                    <a:pt x="176" y="103"/>
                  </a:lnTo>
                  <a:lnTo>
                    <a:pt x="183" y="120"/>
                  </a:lnTo>
                  <a:lnTo>
                    <a:pt x="189" y="137"/>
                  </a:lnTo>
                  <a:lnTo>
                    <a:pt x="192" y="158"/>
                  </a:lnTo>
                  <a:lnTo>
                    <a:pt x="194" y="179"/>
                  </a:lnTo>
                  <a:lnTo>
                    <a:pt x="194" y="179"/>
                  </a:lnTo>
                  <a:lnTo>
                    <a:pt x="192" y="202"/>
                  </a:lnTo>
                  <a:lnTo>
                    <a:pt x="189" y="223"/>
                  </a:lnTo>
                  <a:lnTo>
                    <a:pt x="183" y="242"/>
                  </a:lnTo>
                  <a:lnTo>
                    <a:pt x="175" y="260"/>
                  </a:lnTo>
                  <a:lnTo>
                    <a:pt x="167" y="274"/>
                  </a:lnTo>
                  <a:lnTo>
                    <a:pt x="157" y="289"/>
                  </a:lnTo>
                  <a:lnTo>
                    <a:pt x="146" y="302"/>
                  </a:lnTo>
                  <a:lnTo>
                    <a:pt x="134" y="313"/>
                  </a:lnTo>
                  <a:lnTo>
                    <a:pt x="134" y="313"/>
                  </a:lnTo>
                  <a:close/>
                </a:path>
              </a:pathLst>
            </a:custGeom>
            <a:solidFill>
              <a:schemeClr val="bg1"/>
            </a:solidFill>
            <a:ln w="9525">
              <a:noFill/>
              <a:round/>
              <a:headEnd/>
              <a:tailEnd/>
            </a:ln>
          </p:spPr>
          <p:txBody>
            <a:bodyPr/>
            <a:lstStyle/>
            <a:p>
              <a:pPr>
                <a:defRPr/>
              </a:pPr>
              <a:endParaRPr lang="en-US"/>
            </a:p>
          </p:txBody>
        </p:sp>
        <p:sp>
          <p:nvSpPr>
            <p:cNvPr id="9" name="Freeform 36"/>
            <p:cNvSpPr>
              <a:spLocks/>
            </p:cNvSpPr>
            <p:nvPr userDrawn="1"/>
          </p:nvSpPr>
          <p:spPr bwMode="black">
            <a:xfrm>
              <a:off x="4883" y="3916"/>
              <a:ext cx="72" cy="91"/>
            </a:xfrm>
            <a:custGeom>
              <a:avLst/>
              <a:gdLst/>
              <a:ahLst/>
              <a:cxnLst>
                <a:cxn ang="0">
                  <a:pos x="143" y="21"/>
                </a:cxn>
                <a:cxn ang="0">
                  <a:pos x="143" y="21"/>
                </a:cxn>
                <a:cxn ang="0">
                  <a:pos x="137" y="16"/>
                </a:cxn>
                <a:cxn ang="0">
                  <a:pos x="131" y="11"/>
                </a:cxn>
                <a:cxn ang="0">
                  <a:pos x="121" y="6"/>
                </a:cxn>
                <a:cxn ang="0">
                  <a:pos x="108" y="1"/>
                </a:cxn>
                <a:cxn ang="0">
                  <a:pos x="93" y="0"/>
                </a:cxn>
                <a:cxn ang="0">
                  <a:pos x="77" y="1"/>
                </a:cxn>
                <a:cxn ang="0">
                  <a:pos x="69" y="3"/>
                </a:cxn>
                <a:cxn ang="0">
                  <a:pos x="59" y="6"/>
                </a:cxn>
                <a:cxn ang="0">
                  <a:pos x="59" y="6"/>
                </a:cxn>
                <a:cxn ang="0">
                  <a:pos x="51" y="10"/>
                </a:cxn>
                <a:cxn ang="0">
                  <a:pos x="43" y="14"/>
                </a:cxn>
                <a:cxn ang="0">
                  <a:pos x="30" y="24"/>
                </a:cxn>
                <a:cxn ang="0">
                  <a:pos x="19" y="37"/>
                </a:cxn>
                <a:cxn ang="0">
                  <a:pos x="9" y="51"/>
                </a:cxn>
                <a:cxn ang="0">
                  <a:pos x="5" y="68"/>
                </a:cxn>
                <a:cxn ang="0">
                  <a:pos x="1" y="84"/>
                </a:cxn>
                <a:cxn ang="0">
                  <a:pos x="0" y="100"/>
                </a:cxn>
                <a:cxn ang="0">
                  <a:pos x="3" y="114"/>
                </a:cxn>
                <a:cxn ang="0">
                  <a:pos x="3" y="114"/>
                </a:cxn>
                <a:cxn ang="0">
                  <a:pos x="8" y="132"/>
                </a:cxn>
                <a:cxn ang="0">
                  <a:pos x="17" y="147"/>
                </a:cxn>
                <a:cxn ang="0">
                  <a:pos x="26" y="160"/>
                </a:cxn>
                <a:cxn ang="0">
                  <a:pos x="37" y="168"/>
                </a:cxn>
                <a:cxn ang="0">
                  <a:pos x="45" y="174"/>
                </a:cxn>
                <a:cxn ang="0">
                  <a:pos x="53" y="179"/>
                </a:cxn>
                <a:cxn ang="0">
                  <a:pos x="61" y="182"/>
                </a:cxn>
                <a:cxn ang="0">
                  <a:pos x="61" y="182"/>
                </a:cxn>
                <a:cxn ang="0">
                  <a:pos x="55" y="176"/>
                </a:cxn>
                <a:cxn ang="0">
                  <a:pos x="48" y="169"/>
                </a:cxn>
                <a:cxn ang="0">
                  <a:pos x="42" y="160"/>
                </a:cxn>
                <a:cxn ang="0">
                  <a:pos x="35" y="147"/>
                </a:cxn>
                <a:cxn ang="0">
                  <a:pos x="29" y="132"/>
                </a:cxn>
                <a:cxn ang="0">
                  <a:pos x="27" y="118"/>
                </a:cxn>
                <a:cxn ang="0">
                  <a:pos x="27" y="110"/>
                </a:cxn>
                <a:cxn ang="0">
                  <a:pos x="27" y="100"/>
                </a:cxn>
                <a:cxn ang="0">
                  <a:pos x="27" y="100"/>
                </a:cxn>
                <a:cxn ang="0">
                  <a:pos x="30" y="85"/>
                </a:cxn>
                <a:cxn ang="0">
                  <a:pos x="35" y="71"/>
                </a:cxn>
                <a:cxn ang="0">
                  <a:pos x="42" y="60"/>
                </a:cxn>
                <a:cxn ang="0">
                  <a:pos x="48" y="50"/>
                </a:cxn>
                <a:cxn ang="0">
                  <a:pos x="55" y="43"/>
                </a:cxn>
                <a:cxn ang="0">
                  <a:pos x="61" y="37"/>
                </a:cxn>
                <a:cxn ang="0">
                  <a:pos x="72" y="29"/>
                </a:cxn>
                <a:cxn ang="0">
                  <a:pos x="72" y="29"/>
                </a:cxn>
                <a:cxn ang="0">
                  <a:pos x="87" y="21"/>
                </a:cxn>
                <a:cxn ang="0">
                  <a:pos x="100" y="18"/>
                </a:cxn>
                <a:cxn ang="0">
                  <a:pos x="111" y="16"/>
                </a:cxn>
                <a:cxn ang="0">
                  <a:pos x="122" y="16"/>
                </a:cxn>
                <a:cxn ang="0">
                  <a:pos x="139" y="18"/>
                </a:cxn>
                <a:cxn ang="0">
                  <a:pos x="143" y="21"/>
                </a:cxn>
                <a:cxn ang="0">
                  <a:pos x="143" y="21"/>
                </a:cxn>
              </a:cxnLst>
              <a:rect l="0" t="0" r="r" b="b"/>
              <a:pathLst>
                <a:path w="143" h="182">
                  <a:moveTo>
                    <a:pt x="143" y="21"/>
                  </a:moveTo>
                  <a:lnTo>
                    <a:pt x="143" y="21"/>
                  </a:lnTo>
                  <a:lnTo>
                    <a:pt x="137" y="16"/>
                  </a:lnTo>
                  <a:lnTo>
                    <a:pt x="131" y="11"/>
                  </a:lnTo>
                  <a:lnTo>
                    <a:pt x="121" y="6"/>
                  </a:lnTo>
                  <a:lnTo>
                    <a:pt x="108" y="1"/>
                  </a:lnTo>
                  <a:lnTo>
                    <a:pt x="93" y="0"/>
                  </a:lnTo>
                  <a:lnTo>
                    <a:pt x="77" y="1"/>
                  </a:lnTo>
                  <a:lnTo>
                    <a:pt x="69" y="3"/>
                  </a:lnTo>
                  <a:lnTo>
                    <a:pt x="59" y="6"/>
                  </a:lnTo>
                  <a:lnTo>
                    <a:pt x="59" y="6"/>
                  </a:lnTo>
                  <a:lnTo>
                    <a:pt x="51" y="10"/>
                  </a:lnTo>
                  <a:lnTo>
                    <a:pt x="43" y="14"/>
                  </a:lnTo>
                  <a:lnTo>
                    <a:pt x="30" y="24"/>
                  </a:lnTo>
                  <a:lnTo>
                    <a:pt x="19" y="37"/>
                  </a:lnTo>
                  <a:lnTo>
                    <a:pt x="9" y="51"/>
                  </a:lnTo>
                  <a:lnTo>
                    <a:pt x="5" y="68"/>
                  </a:lnTo>
                  <a:lnTo>
                    <a:pt x="1" y="84"/>
                  </a:lnTo>
                  <a:lnTo>
                    <a:pt x="0" y="100"/>
                  </a:lnTo>
                  <a:lnTo>
                    <a:pt x="3" y="114"/>
                  </a:lnTo>
                  <a:lnTo>
                    <a:pt x="3" y="114"/>
                  </a:lnTo>
                  <a:lnTo>
                    <a:pt x="8" y="132"/>
                  </a:lnTo>
                  <a:lnTo>
                    <a:pt x="17" y="147"/>
                  </a:lnTo>
                  <a:lnTo>
                    <a:pt x="26" y="160"/>
                  </a:lnTo>
                  <a:lnTo>
                    <a:pt x="37" y="168"/>
                  </a:lnTo>
                  <a:lnTo>
                    <a:pt x="45" y="174"/>
                  </a:lnTo>
                  <a:lnTo>
                    <a:pt x="53" y="179"/>
                  </a:lnTo>
                  <a:lnTo>
                    <a:pt x="61" y="182"/>
                  </a:lnTo>
                  <a:lnTo>
                    <a:pt x="61" y="182"/>
                  </a:lnTo>
                  <a:lnTo>
                    <a:pt x="55" y="176"/>
                  </a:lnTo>
                  <a:lnTo>
                    <a:pt x="48" y="169"/>
                  </a:lnTo>
                  <a:lnTo>
                    <a:pt x="42" y="160"/>
                  </a:lnTo>
                  <a:lnTo>
                    <a:pt x="35" y="147"/>
                  </a:lnTo>
                  <a:lnTo>
                    <a:pt x="29" y="132"/>
                  </a:lnTo>
                  <a:lnTo>
                    <a:pt x="27" y="118"/>
                  </a:lnTo>
                  <a:lnTo>
                    <a:pt x="27" y="110"/>
                  </a:lnTo>
                  <a:lnTo>
                    <a:pt x="27" y="100"/>
                  </a:lnTo>
                  <a:lnTo>
                    <a:pt x="27" y="100"/>
                  </a:lnTo>
                  <a:lnTo>
                    <a:pt x="30" y="85"/>
                  </a:lnTo>
                  <a:lnTo>
                    <a:pt x="35" y="71"/>
                  </a:lnTo>
                  <a:lnTo>
                    <a:pt x="42" y="60"/>
                  </a:lnTo>
                  <a:lnTo>
                    <a:pt x="48" y="50"/>
                  </a:lnTo>
                  <a:lnTo>
                    <a:pt x="55" y="43"/>
                  </a:lnTo>
                  <a:lnTo>
                    <a:pt x="61" y="37"/>
                  </a:lnTo>
                  <a:lnTo>
                    <a:pt x="72" y="29"/>
                  </a:lnTo>
                  <a:lnTo>
                    <a:pt x="72" y="29"/>
                  </a:lnTo>
                  <a:lnTo>
                    <a:pt x="87" y="21"/>
                  </a:lnTo>
                  <a:lnTo>
                    <a:pt x="100" y="18"/>
                  </a:lnTo>
                  <a:lnTo>
                    <a:pt x="111" y="16"/>
                  </a:lnTo>
                  <a:lnTo>
                    <a:pt x="122" y="16"/>
                  </a:lnTo>
                  <a:lnTo>
                    <a:pt x="139" y="18"/>
                  </a:lnTo>
                  <a:lnTo>
                    <a:pt x="143" y="21"/>
                  </a:lnTo>
                  <a:lnTo>
                    <a:pt x="143" y="21"/>
                  </a:lnTo>
                  <a:close/>
                </a:path>
              </a:pathLst>
            </a:custGeom>
            <a:solidFill>
              <a:schemeClr val="bg1"/>
            </a:solidFill>
            <a:ln w="9525">
              <a:noFill/>
              <a:round/>
              <a:headEnd/>
              <a:tailEnd/>
            </a:ln>
          </p:spPr>
          <p:txBody>
            <a:bodyPr/>
            <a:lstStyle/>
            <a:p>
              <a:pPr>
                <a:defRPr/>
              </a:pPr>
              <a:endParaRPr lang="en-US"/>
            </a:p>
          </p:txBody>
        </p:sp>
        <p:sp>
          <p:nvSpPr>
            <p:cNvPr id="10" name="Freeform 37"/>
            <p:cNvSpPr>
              <a:spLocks noEditPoints="1"/>
            </p:cNvSpPr>
            <p:nvPr userDrawn="1"/>
          </p:nvSpPr>
          <p:spPr bwMode="black">
            <a:xfrm>
              <a:off x="4329" y="4087"/>
              <a:ext cx="46" cy="44"/>
            </a:xfrm>
            <a:custGeom>
              <a:avLst/>
              <a:gdLst/>
              <a:ahLst/>
              <a:cxnLst>
                <a:cxn ang="0">
                  <a:pos x="70" y="61"/>
                </a:cxn>
                <a:cxn ang="0">
                  <a:pos x="23" y="61"/>
                </a:cxn>
                <a:cxn ang="0">
                  <a:pos x="12" y="89"/>
                </a:cxn>
                <a:cxn ang="0">
                  <a:pos x="0" y="89"/>
                </a:cxn>
                <a:cxn ang="0">
                  <a:pos x="41" y="0"/>
                </a:cxn>
                <a:cxn ang="0">
                  <a:pos x="52" y="0"/>
                </a:cxn>
                <a:cxn ang="0">
                  <a:pos x="92" y="89"/>
                </a:cxn>
                <a:cxn ang="0">
                  <a:pos x="81" y="89"/>
                </a:cxn>
                <a:cxn ang="0">
                  <a:pos x="70" y="61"/>
                </a:cxn>
                <a:cxn ang="0">
                  <a:pos x="47" y="10"/>
                </a:cxn>
                <a:cxn ang="0">
                  <a:pos x="26" y="53"/>
                </a:cxn>
                <a:cxn ang="0">
                  <a:pos x="66" y="53"/>
                </a:cxn>
                <a:cxn ang="0">
                  <a:pos x="47" y="10"/>
                </a:cxn>
              </a:cxnLst>
              <a:rect l="0" t="0" r="r" b="b"/>
              <a:pathLst>
                <a:path w="92" h="89">
                  <a:moveTo>
                    <a:pt x="70" y="61"/>
                  </a:moveTo>
                  <a:lnTo>
                    <a:pt x="23" y="61"/>
                  </a:lnTo>
                  <a:lnTo>
                    <a:pt x="12" y="89"/>
                  </a:lnTo>
                  <a:lnTo>
                    <a:pt x="0" y="89"/>
                  </a:lnTo>
                  <a:lnTo>
                    <a:pt x="41" y="0"/>
                  </a:lnTo>
                  <a:lnTo>
                    <a:pt x="52" y="0"/>
                  </a:lnTo>
                  <a:lnTo>
                    <a:pt x="92" y="89"/>
                  </a:lnTo>
                  <a:lnTo>
                    <a:pt x="81" y="89"/>
                  </a:lnTo>
                  <a:lnTo>
                    <a:pt x="70" y="61"/>
                  </a:lnTo>
                  <a:close/>
                  <a:moveTo>
                    <a:pt x="47" y="10"/>
                  </a:moveTo>
                  <a:lnTo>
                    <a:pt x="26" y="53"/>
                  </a:lnTo>
                  <a:lnTo>
                    <a:pt x="66" y="53"/>
                  </a:lnTo>
                  <a:lnTo>
                    <a:pt x="47" y="10"/>
                  </a:lnTo>
                  <a:close/>
                </a:path>
              </a:pathLst>
            </a:custGeom>
            <a:solidFill>
              <a:schemeClr val="bg1"/>
            </a:solidFill>
            <a:ln w="9525">
              <a:noFill/>
              <a:round/>
              <a:headEnd/>
              <a:tailEnd/>
            </a:ln>
          </p:spPr>
          <p:txBody>
            <a:bodyPr/>
            <a:lstStyle/>
            <a:p>
              <a:pPr>
                <a:defRPr/>
              </a:pPr>
              <a:endParaRPr lang="en-US"/>
            </a:p>
          </p:txBody>
        </p:sp>
        <p:sp>
          <p:nvSpPr>
            <p:cNvPr id="11" name="Freeform 38"/>
            <p:cNvSpPr>
              <a:spLocks/>
            </p:cNvSpPr>
            <p:nvPr userDrawn="1"/>
          </p:nvSpPr>
          <p:spPr bwMode="black">
            <a:xfrm>
              <a:off x="4378" y="4098"/>
              <a:ext cx="55" cy="33"/>
            </a:xfrm>
            <a:custGeom>
              <a:avLst/>
              <a:gdLst/>
              <a:ahLst/>
              <a:cxnLst>
                <a:cxn ang="0">
                  <a:pos x="100" y="26"/>
                </a:cxn>
                <a:cxn ang="0">
                  <a:pos x="100" y="26"/>
                </a:cxn>
                <a:cxn ang="0">
                  <a:pos x="98" y="18"/>
                </a:cxn>
                <a:cxn ang="0">
                  <a:pos x="95" y="12"/>
                </a:cxn>
                <a:cxn ang="0">
                  <a:pos x="89" y="8"/>
                </a:cxn>
                <a:cxn ang="0">
                  <a:pos x="81" y="8"/>
                </a:cxn>
                <a:cxn ang="0">
                  <a:pos x="81" y="8"/>
                </a:cxn>
                <a:cxn ang="0">
                  <a:pos x="71" y="8"/>
                </a:cxn>
                <a:cxn ang="0">
                  <a:pos x="64" y="13"/>
                </a:cxn>
                <a:cxn ang="0">
                  <a:pos x="60" y="20"/>
                </a:cxn>
                <a:cxn ang="0">
                  <a:pos x="60" y="28"/>
                </a:cxn>
                <a:cxn ang="0">
                  <a:pos x="60" y="67"/>
                </a:cxn>
                <a:cxn ang="0">
                  <a:pos x="50" y="67"/>
                </a:cxn>
                <a:cxn ang="0">
                  <a:pos x="50" y="23"/>
                </a:cxn>
                <a:cxn ang="0">
                  <a:pos x="50" y="23"/>
                </a:cxn>
                <a:cxn ang="0">
                  <a:pos x="48" y="17"/>
                </a:cxn>
                <a:cxn ang="0">
                  <a:pos x="45" y="12"/>
                </a:cxn>
                <a:cxn ang="0">
                  <a:pos x="40" y="8"/>
                </a:cxn>
                <a:cxn ang="0">
                  <a:pos x="32" y="8"/>
                </a:cxn>
                <a:cxn ang="0">
                  <a:pos x="32" y="8"/>
                </a:cxn>
                <a:cxn ang="0">
                  <a:pos x="22" y="8"/>
                </a:cxn>
                <a:cxn ang="0">
                  <a:pos x="14" y="13"/>
                </a:cxn>
                <a:cxn ang="0">
                  <a:pos x="13" y="17"/>
                </a:cxn>
                <a:cxn ang="0">
                  <a:pos x="9" y="20"/>
                </a:cxn>
                <a:cxn ang="0">
                  <a:pos x="8" y="29"/>
                </a:cxn>
                <a:cxn ang="0">
                  <a:pos x="8" y="67"/>
                </a:cxn>
                <a:cxn ang="0">
                  <a:pos x="0" y="67"/>
                </a:cxn>
                <a:cxn ang="0">
                  <a:pos x="0" y="2"/>
                </a:cxn>
                <a:cxn ang="0">
                  <a:pos x="8" y="2"/>
                </a:cxn>
                <a:cxn ang="0">
                  <a:pos x="8" y="13"/>
                </a:cxn>
                <a:cxn ang="0">
                  <a:pos x="9" y="13"/>
                </a:cxn>
                <a:cxn ang="0">
                  <a:pos x="9" y="13"/>
                </a:cxn>
                <a:cxn ang="0">
                  <a:pos x="13" y="8"/>
                </a:cxn>
                <a:cxn ang="0">
                  <a:pos x="18" y="5"/>
                </a:cxn>
                <a:cxn ang="0">
                  <a:pos x="24" y="2"/>
                </a:cxn>
                <a:cxn ang="0">
                  <a:pos x="34" y="0"/>
                </a:cxn>
                <a:cxn ang="0">
                  <a:pos x="34" y="0"/>
                </a:cxn>
                <a:cxn ang="0">
                  <a:pos x="43" y="2"/>
                </a:cxn>
                <a:cxn ang="0">
                  <a:pos x="50" y="5"/>
                </a:cxn>
                <a:cxn ang="0">
                  <a:pos x="55" y="10"/>
                </a:cxn>
                <a:cxn ang="0">
                  <a:pos x="58" y="15"/>
                </a:cxn>
                <a:cxn ang="0">
                  <a:pos x="58" y="15"/>
                </a:cxn>
                <a:cxn ang="0">
                  <a:pos x="61" y="10"/>
                </a:cxn>
                <a:cxn ang="0">
                  <a:pos x="66" y="5"/>
                </a:cxn>
                <a:cxn ang="0">
                  <a:pos x="74" y="2"/>
                </a:cxn>
                <a:cxn ang="0">
                  <a:pos x="82" y="0"/>
                </a:cxn>
                <a:cxn ang="0">
                  <a:pos x="82" y="0"/>
                </a:cxn>
                <a:cxn ang="0">
                  <a:pos x="95" y="2"/>
                </a:cxn>
                <a:cxn ang="0">
                  <a:pos x="98" y="4"/>
                </a:cxn>
                <a:cxn ang="0">
                  <a:pos x="103" y="7"/>
                </a:cxn>
                <a:cxn ang="0">
                  <a:pos x="105" y="10"/>
                </a:cxn>
                <a:cxn ang="0">
                  <a:pos x="108" y="13"/>
                </a:cxn>
                <a:cxn ang="0">
                  <a:pos x="110" y="23"/>
                </a:cxn>
                <a:cxn ang="0">
                  <a:pos x="110" y="67"/>
                </a:cxn>
                <a:cxn ang="0">
                  <a:pos x="100" y="67"/>
                </a:cxn>
                <a:cxn ang="0">
                  <a:pos x="100" y="26"/>
                </a:cxn>
              </a:cxnLst>
              <a:rect l="0" t="0" r="r" b="b"/>
              <a:pathLst>
                <a:path w="110" h="67">
                  <a:moveTo>
                    <a:pt x="100" y="26"/>
                  </a:moveTo>
                  <a:lnTo>
                    <a:pt x="100" y="26"/>
                  </a:lnTo>
                  <a:lnTo>
                    <a:pt x="98" y="18"/>
                  </a:lnTo>
                  <a:lnTo>
                    <a:pt x="95" y="12"/>
                  </a:lnTo>
                  <a:lnTo>
                    <a:pt x="89" y="8"/>
                  </a:lnTo>
                  <a:lnTo>
                    <a:pt x="81" y="8"/>
                  </a:lnTo>
                  <a:lnTo>
                    <a:pt x="81" y="8"/>
                  </a:lnTo>
                  <a:lnTo>
                    <a:pt x="71" y="8"/>
                  </a:lnTo>
                  <a:lnTo>
                    <a:pt x="64" y="13"/>
                  </a:lnTo>
                  <a:lnTo>
                    <a:pt x="60" y="20"/>
                  </a:lnTo>
                  <a:lnTo>
                    <a:pt x="60" y="28"/>
                  </a:lnTo>
                  <a:lnTo>
                    <a:pt x="60" y="67"/>
                  </a:lnTo>
                  <a:lnTo>
                    <a:pt x="50" y="67"/>
                  </a:lnTo>
                  <a:lnTo>
                    <a:pt x="50" y="23"/>
                  </a:lnTo>
                  <a:lnTo>
                    <a:pt x="50" y="23"/>
                  </a:lnTo>
                  <a:lnTo>
                    <a:pt x="48" y="17"/>
                  </a:lnTo>
                  <a:lnTo>
                    <a:pt x="45" y="12"/>
                  </a:lnTo>
                  <a:lnTo>
                    <a:pt x="40" y="8"/>
                  </a:lnTo>
                  <a:lnTo>
                    <a:pt x="32" y="8"/>
                  </a:lnTo>
                  <a:lnTo>
                    <a:pt x="32" y="8"/>
                  </a:lnTo>
                  <a:lnTo>
                    <a:pt x="22" y="8"/>
                  </a:lnTo>
                  <a:lnTo>
                    <a:pt x="14" y="13"/>
                  </a:lnTo>
                  <a:lnTo>
                    <a:pt x="13" y="17"/>
                  </a:lnTo>
                  <a:lnTo>
                    <a:pt x="9" y="20"/>
                  </a:lnTo>
                  <a:lnTo>
                    <a:pt x="8" y="29"/>
                  </a:lnTo>
                  <a:lnTo>
                    <a:pt x="8" y="67"/>
                  </a:lnTo>
                  <a:lnTo>
                    <a:pt x="0" y="67"/>
                  </a:lnTo>
                  <a:lnTo>
                    <a:pt x="0" y="2"/>
                  </a:lnTo>
                  <a:lnTo>
                    <a:pt x="8" y="2"/>
                  </a:lnTo>
                  <a:lnTo>
                    <a:pt x="8" y="13"/>
                  </a:lnTo>
                  <a:lnTo>
                    <a:pt x="9" y="13"/>
                  </a:lnTo>
                  <a:lnTo>
                    <a:pt x="9" y="13"/>
                  </a:lnTo>
                  <a:lnTo>
                    <a:pt x="13" y="8"/>
                  </a:lnTo>
                  <a:lnTo>
                    <a:pt x="18" y="5"/>
                  </a:lnTo>
                  <a:lnTo>
                    <a:pt x="24" y="2"/>
                  </a:lnTo>
                  <a:lnTo>
                    <a:pt x="34" y="0"/>
                  </a:lnTo>
                  <a:lnTo>
                    <a:pt x="34" y="0"/>
                  </a:lnTo>
                  <a:lnTo>
                    <a:pt x="43" y="2"/>
                  </a:lnTo>
                  <a:lnTo>
                    <a:pt x="50" y="5"/>
                  </a:lnTo>
                  <a:lnTo>
                    <a:pt x="55" y="10"/>
                  </a:lnTo>
                  <a:lnTo>
                    <a:pt x="58" y="15"/>
                  </a:lnTo>
                  <a:lnTo>
                    <a:pt x="58" y="15"/>
                  </a:lnTo>
                  <a:lnTo>
                    <a:pt x="61" y="10"/>
                  </a:lnTo>
                  <a:lnTo>
                    <a:pt x="66" y="5"/>
                  </a:lnTo>
                  <a:lnTo>
                    <a:pt x="74" y="2"/>
                  </a:lnTo>
                  <a:lnTo>
                    <a:pt x="82" y="0"/>
                  </a:lnTo>
                  <a:lnTo>
                    <a:pt x="82" y="0"/>
                  </a:lnTo>
                  <a:lnTo>
                    <a:pt x="95" y="2"/>
                  </a:lnTo>
                  <a:lnTo>
                    <a:pt x="98" y="4"/>
                  </a:lnTo>
                  <a:lnTo>
                    <a:pt x="103" y="7"/>
                  </a:lnTo>
                  <a:lnTo>
                    <a:pt x="105" y="10"/>
                  </a:lnTo>
                  <a:lnTo>
                    <a:pt x="108" y="13"/>
                  </a:lnTo>
                  <a:lnTo>
                    <a:pt x="110" y="23"/>
                  </a:lnTo>
                  <a:lnTo>
                    <a:pt x="110" y="67"/>
                  </a:lnTo>
                  <a:lnTo>
                    <a:pt x="100" y="67"/>
                  </a:lnTo>
                  <a:lnTo>
                    <a:pt x="100" y="26"/>
                  </a:lnTo>
                  <a:close/>
                </a:path>
              </a:pathLst>
            </a:custGeom>
            <a:solidFill>
              <a:schemeClr val="bg1"/>
            </a:solidFill>
            <a:ln w="9525">
              <a:noFill/>
              <a:round/>
              <a:headEnd/>
              <a:tailEnd/>
            </a:ln>
          </p:spPr>
          <p:txBody>
            <a:bodyPr/>
            <a:lstStyle/>
            <a:p>
              <a:pPr>
                <a:defRPr/>
              </a:pPr>
              <a:endParaRPr lang="en-US"/>
            </a:p>
          </p:txBody>
        </p:sp>
        <p:sp>
          <p:nvSpPr>
            <p:cNvPr id="12" name="Freeform 39"/>
            <p:cNvSpPr>
              <a:spLocks noEditPoints="1"/>
            </p:cNvSpPr>
            <p:nvPr userDrawn="1"/>
          </p:nvSpPr>
          <p:spPr bwMode="black">
            <a:xfrm>
              <a:off x="4438" y="4098"/>
              <a:ext cx="36" cy="34"/>
            </a:xfrm>
            <a:custGeom>
              <a:avLst/>
              <a:gdLst/>
              <a:ahLst/>
              <a:cxnLst>
                <a:cxn ang="0">
                  <a:pos x="69" y="46"/>
                </a:cxn>
                <a:cxn ang="0">
                  <a:pos x="69" y="46"/>
                </a:cxn>
                <a:cxn ang="0">
                  <a:pos x="66" y="54"/>
                </a:cxn>
                <a:cxn ang="0">
                  <a:pos x="60" y="62"/>
                </a:cxn>
                <a:cxn ang="0">
                  <a:pos x="55" y="65"/>
                </a:cxn>
                <a:cxn ang="0">
                  <a:pos x="48" y="67"/>
                </a:cxn>
                <a:cxn ang="0">
                  <a:pos x="42" y="68"/>
                </a:cxn>
                <a:cxn ang="0">
                  <a:pos x="36" y="68"/>
                </a:cxn>
                <a:cxn ang="0">
                  <a:pos x="36" y="68"/>
                </a:cxn>
                <a:cxn ang="0">
                  <a:pos x="26" y="68"/>
                </a:cxn>
                <a:cxn ang="0">
                  <a:pos x="19" y="65"/>
                </a:cxn>
                <a:cxn ang="0">
                  <a:pos x="13" y="62"/>
                </a:cxn>
                <a:cxn ang="0">
                  <a:pos x="8" y="57"/>
                </a:cxn>
                <a:cxn ang="0">
                  <a:pos x="5" y="52"/>
                </a:cxn>
                <a:cxn ang="0">
                  <a:pos x="2" y="46"/>
                </a:cxn>
                <a:cxn ang="0">
                  <a:pos x="0" y="34"/>
                </a:cxn>
                <a:cxn ang="0">
                  <a:pos x="0" y="34"/>
                </a:cxn>
                <a:cxn ang="0">
                  <a:pos x="0" y="28"/>
                </a:cxn>
                <a:cxn ang="0">
                  <a:pos x="2" y="21"/>
                </a:cxn>
                <a:cxn ang="0">
                  <a:pos x="5" y="15"/>
                </a:cxn>
                <a:cxn ang="0">
                  <a:pos x="8" y="10"/>
                </a:cxn>
                <a:cxn ang="0">
                  <a:pos x="13" y="7"/>
                </a:cxn>
                <a:cxn ang="0">
                  <a:pos x="19" y="4"/>
                </a:cxn>
                <a:cxn ang="0">
                  <a:pos x="27" y="0"/>
                </a:cxn>
                <a:cxn ang="0">
                  <a:pos x="36" y="0"/>
                </a:cxn>
                <a:cxn ang="0">
                  <a:pos x="36" y="0"/>
                </a:cxn>
                <a:cxn ang="0">
                  <a:pos x="48" y="2"/>
                </a:cxn>
                <a:cxn ang="0">
                  <a:pos x="53" y="4"/>
                </a:cxn>
                <a:cxn ang="0">
                  <a:pos x="60" y="7"/>
                </a:cxn>
                <a:cxn ang="0">
                  <a:pos x="65" y="12"/>
                </a:cxn>
                <a:cxn ang="0">
                  <a:pos x="68" y="18"/>
                </a:cxn>
                <a:cxn ang="0">
                  <a:pos x="71" y="26"/>
                </a:cxn>
                <a:cxn ang="0">
                  <a:pos x="71" y="36"/>
                </a:cxn>
                <a:cxn ang="0">
                  <a:pos x="10" y="36"/>
                </a:cxn>
                <a:cxn ang="0">
                  <a:pos x="10" y="36"/>
                </a:cxn>
                <a:cxn ang="0">
                  <a:pos x="11" y="46"/>
                </a:cxn>
                <a:cxn ang="0">
                  <a:pos x="16" y="54"/>
                </a:cxn>
                <a:cxn ang="0">
                  <a:pos x="19" y="57"/>
                </a:cxn>
                <a:cxn ang="0">
                  <a:pos x="24" y="59"/>
                </a:cxn>
                <a:cxn ang="0">
                  <a:pos x="29" y="60"/>
                </a:cxn>
                <a:cxn ang="0">
                  <a:pos x="36" y="60"/>
                </a:cxn>
                <a:cxn ang="0">
                  <a:pos x="36" y="60"/>
                </a:cxn>
                <a:cxn ang="0">
                  <a:pos x="45" y="60"/>
                </a:cxn>
                <a:cxn ang="0">
                  <a:pos x="53" y="57"/>
                </a:cxn>
                <a:cxn ang="0">
                  <a:pos x="58" y="52"/>
                </a:cxn>
                <a:cxn ang="0">
                  <a:pos x="61" y="46"/>
                </a:cxn>
                <a:cxn ang="0">
                  <a:pos x="69" y="46"/>
                </a:cxn>
                <a:cxn ang="0">
                  <a:pos x="63" y="29"/>
                </a:cxn>
                <a:cxn ang="0">
                  <a:pos x="63" y="29"/>
                </a:cxn>
                <a:cxn ang="0">
                  <a:pos x="61" y="25"/>
                </a:cxn>
                <a:cxn ang="0">
                  <a:pos x="58" y="20"/>
                </a:cxn>
                <a:cxn ang="0">
                  <a:pos x="57" y="15"/>
                </a:cxn>
                <a:cxn ang="0">
                  <a:pos x="53" y="13"/>
                </a:cxn>
                <a:cxn ang="0">
                  <a:pos x="45" y="8"/>
                </a:cxn>
                <a:cxn ang="0">
                  <a:pos x="36" y="8"/>
                </a:cxn>
                <a:cxn ang="0">
                  <a:pos x="36" y="8"/>
                </a:cxn>
                <a:cxn ang="0">
                  <a:pos x="27" y="8"/>
                </a:cxn>
                <a:cxn ang="0">
                  <a:pos x="19" y="13"/>
                </a:cxn>
                <a:cxn ang="0">
                  <a:pos x="16" y="17"/>
                </a:cxn>
                <a:cxn ang="0">
                  <a:pos x="13" y="20"/>
                </a:cxn>
                <a:cxn ang="0">
                  <a:pos x="11" y="25"/>
                </a:cxn>
                <a:cxn ang="0">
                  <a:pos x="10" y="29"/>
                </a:cxn>
                <a:cxn ang="0">
                  <a:pos x="63" y="29"/>
                </a:cxn>
              </a:cxnLst>
              <a:rect l="0" t="0" r="r" b="b"/>
              <a:pathLst>
                <a:path w="71" h="68">
                  <a:moveTo>
                    <a:pt x="69" y="46"/>
                  </a:moveTo>
                  <a:lnTo>
                    <a:pt x="69" y="46"/>
                  </a:lnTo>
                  <a:lnTo>
                    <a:pt x="66" y="54"/>
                  </a:lnTo>
                  <a:lnTo>
                    <a:pt x="60" y="62"/>
                  </a:lnTo>
                  <a:lnTo>
                    <a:pt x="55" y="65"/>
                  </a:lnTo>
                  <a:lnTo>
                    <a:pt x="48" y="67"/>
                  </a:lnTo>
                  <a:lnTo>
                    <a:pt x="42" y="68"/>
                  </a:lnTo>
                  <a:lnTo>
                    <a:pt x="36" y="68"/>
                  </a:lnTo>
                  <a:lnTo>
                    <a:pt x="36" y="68"/>
                  </a:lnTo>
                  <a:lnTo>
                    <a:pt x="26" y="68"/>
                  </a:lnTo>
                  <a:lnTo>
                    <a:pt x="19" y="65"/>
                  </a:lnTo>
                  <a:lnTo>
                    <a:pt x="13" y="62"/>
                  </a:lnTo>
                  <a:lnTo>
                    <a:pt x="8" y="57"/>
                  </a:lnTo>
                  <a:lnTo>
                    <a:pt x="5" y="52"/>
                  </a:lnTo>
                  <a:lnTo>
                    <a:pt x="2" y="46"/>
                  </a:lnTo>
                  <a:lnTo>
                    <a:pt x="0" y="34"/>
                  </a:lnTo>
                  <a:lnTo>
                    <a:pt x="0" y="34"/>
                  </a:lnTo>
                  <a:lnTo>
                    <a:pt x="0" y="28"/>
                  </a:lnTo>
                  <a:lnTo>
                    <a:pt x="2" y="21"/>
                  </a:lnTo>
                  <a:lnTo>
                    <a:pt x="5" y="15"/>
                  </a:lnTo>
                  <a:lnTo>
                    <a:pt x="8" y="10"/>
                  </a:lnTo>
                  <a:lnTo>
                    <a:pt x="13" y="7"/>
                  </a:lnTo>
                  <a:lnTo>
                    <a:pt x="19" y="4"/>
                  </a:lnTo>
                  <a:lnTo>
                    <a:pt x="27" y="0"/>
                  </a:lnTo>
                  <a:lnTo>
                    <a:pt x="36" y="0"/>
                  </a:lnTo>
                  <a:lnTo>
                    <a:pt x="36" y="0"/>
                  </a:lnTo>
                  <a:lnTo>
                    <a:pt x="48" y="2"/>
                  </a:lnTo>
                  <a:lnTo>
                    <a:pt x="53" y="4"/>
                  </a:lnTo>
                  <a:lnTo>
                    <a:pt x="60" y="7"/>
                  </a:lnTo>
                  <a:lnTo>
                    <a:pt x="65" y="12"/>
                  </a:lnTo>
                  <a:lnTo>
                    <a:pt x="68" y="18"/>
                  </a:lnTo>
                  <a:lnTo>
                    <a:pt x="71" y="26"/>
                  </a:lnTo>
                  <a:lnTo>
                    <a:pt x="71" y="36"/>
                  </a:lnTo>
                  <a:lnTo>
                    <a:pt x="10" y="36"/>
                  </a:lnTo>
                  <a:lnTo>
                    <a:pt x="10" y="36"/>
                  </a:lnTo>
                  <a:lnTo>
                    <a:pt x="11" y="46"/>
                  </a:lnTo>
                  <a:lnTo>
                    <a:pt x="16" y="54"/>
                  </a:lnTo>
                  <a:lnTo>
                    <a:pt x="19" y="57"/>
                  </a:lnTo>
                  <a:lnTo>
                    <a:pt x="24" y="59"/>
                  </a:lnTo>
                  <a:lnTo>
                    <a:pt x="29" y="60"/>
                  </a:lnTo>
                  <a:lnTo>
                    <a:pt x="36" y="60"/>
                  </a:lnTo>
                  <a:lnTo>
                    <a:pt x="36" y="60"/>
                  </a:lnTo>
                  <a:lnTo>
                    <a:pt x="45" y="60"/>
                  </a:lnTo>
                  <a:lnTo>
                    <a:pt x="53" y="57"/>
                  </a:lnTo>
                  <a:lnTo>
                    <a:pt x="58" y="52"/>
                  </a:lnTo>
                  <a:lnTo>
                    <a:pt x="61" y="46"/>
                  </a:lnTo>
                  <a:lnTo>
                    <a:pt x="69" y="46"/>
                  </a:lnTo>
                  <a:close/>
                  <a:moveTo>
                    <a:pt x="63" y="29"/>
                  </a:moveTo>
                  <a:lnTo>
                    <a:pt x="63" y="29"/>
                  </a:lnTo>
                  <a:lnTo>
                    <a:pt x="61" y="25"/>
                  </a:lnTo>
                  <a:lnTo>
                    <a:pt x="58" y="20"/>
                  </a:lnTo>
                  <a:lnTo>
                    <a:pt x="57" y="15"/>
                  </a:lnTo>
                  <a:lnTo>
                    <a:pt x="53" y="13"/>
                  </a:lnTo>
                  <a:lnTo>
                    <a:pt x="45" y="8"/>
                  </a:lnTo>
                  <a:lnTo>
                    <a:pt x="36" y="8"/>
                  </a:lnTo>
                  <a:lnTo>
                    <a:pt x="36" y="8"/>
                  </a:lnTo>
                  <a:lnTo>
                    <a:pt x="27" y="8"/>
                  </a:lnTo>
                  <a:lnTo>
                    <a:pt x="19" y="13"/>
                  </a:lnTo>
                  <a:lnTo>
                    <a:pt x="16" y="17"/>
                  </a:lnTo>
                  <a:lnTo>
                    <a:pt x="13" y="20"/>
                  </a:lnTo>
                  <a:lnTo>
                    <a:pt x="11" y="25"/>
                  </a:lnTo>
                  <a:lnTo>
                    <a:pt x="10" y="29"/>
                  </a:lnTo>
                  <a:lnTo>
                    <a:pt x="63" y="29"/>
                  </a:lnTo>
                  <a:close/>
                </a:path>
              </a:pathLst>
            </a:custGeom>
            <a:solidFill>
              <a:schemeClr val="bg1"/>
            </a:solidFill>
            <a:ln w="9525">
              <a:noFill/>
              <a:round/>
              <a:headEnd/>
              <a:tailEnd/>
            </a:ln>
          </p:spPr>
          <p:txBody>
            <a:bodyPr/>
            <a:lstStyle/>
            <a:p>
              <a:pPr>
                <a:defRPr/>
              </a:pPr>
              <a:endParaRPr lang="en-US"/>
            </a:p>
          </p:txBody>
        </p:sp>
        <p:sp>
          <p:nvSpPr>
            <p:cNvPr id="13" name="Freeform 40"/>
            <p:cNvSpPr>
              <a:spLocks/>
            </p:cNvSpPr>
            <p:nvPr userDrawn="1"/>
          </p:nvSpPr>
          <p:spPr bwMode="black">
            <a:xfrm>
              <a:off x="4480" y="4098"/>
              <a:ext cx="20" cy="33"/>
            </a:xfrm>
            <a:custGeom>
              <a:avLst/>
              <a:gdLst/>
              <a:ahLst/>
              <a:cxnLst>
                <a:cxn ang="0">
                  <a:pos x="0" y="2"/>
                </a:cxn>
                <a:cxn ang="0">
                  <a:pos x="10" y="2"/>
                </a:cxn>
                <a:cxn ang="0">
                  <a:pos x="10" y="17"/>
                </a:cxn>
                <a:cxn ang="0">
                  <a:pos x="10" y="17"/>
                </a:cxn>
                <a:cxn ang="0">
                  <a:pos x="10" y="17"/>
                </a:cxn>
                <a:cxn ang="0">
                  <a:pos x="13" y="12"/>
                </a:cxn>
                <a:cxn ang="0">
                  <a:pos x="18" y="5"/>
                </a:cxn>
                <a:cxn ang="0">
                  <a:pos x="25" y="2"/>
                </a:cxn>
                <a:cxn ang="0">
                  <a:pos x="34" y="0"/>
                </a:cxn>
                <a:cxn ang="0">
                  <a:pos x="34" y="0"/>
                </a:cxn>
                <a:cxn ang="0">
                  <a:pos x="41" y="0"/>
                </a:cxn>
                <a:cxn ang="0">
                  <a:pos x="41" y="10"/>
                </a:cxn>
                <a:cxn ang="0">
                  <a:pos x="41" y="10"/>
                </a:cxn>
                <a:cxn ang="0">
                  <a:pos x="33" y="8"/>
                </a:cxn>
                <a:cxn ang="0">
                  <a:pos x="33" y="8"/>
                </a:cxn>
                <a:cxn ang="0">
                  <a:pos x="25" y="10"/>
                </a:cxn>
                <a:cxn ang="0">
                  <a:pos x="17" y="15"/>
                </a:cxn>
                <a:cxn ang="0">
                  <a:pos x="15" y="18"/>
                </a:cxn>
                <a:cxn ang="0">
                  <a:pos x="12" y="21"/>
                </a:cxn>
                <a:cxn ang="0">
                  <a:pos x="10" y="28"/>
                </a:cxn>
                <a:cxn ang="0">
                  <a:pos x="10" y="34"/>
                </a:cxn>
                <a:cxn ang="0">
                  <a:pos x="10" y="67"/>
                </a:cxn>
                <a:cxn ang="0">
                  <a:pos x="0" y="67"/>
                </a:cxn>
                <a:cxn ang="0">
                  <a:pos x="0" y="2"/>
                </a:cxn>
              </a:cxnLst>
              <a:rect l="0" t="0" r="r" b="b"/>
              <a:pathLst>
                <a:path w="41" h="67">
                  <a:moveTo>
                    <a:pt x="0" y="2"/>
                  </a:moveTo>
                  <a:lnTo>
                    <a:pt x="10" y="2"/>
                  </a:lnTo>
                  <a:lnTo>
                    <a:pt x="10" y="17"/>
                  </a:lnTo>
                  <a:lnTo>
                    <a:pt x="10" y="17"/>
                  </a:lnTo>
                  <a:lnTo>
                    <a:pt x="10" y="17"/>
                  </a:lnTo>
                  <a:lnTo>
                    <a:pt x="13" y="12"/>
                  </a:lnTo>
                  <a:lnTo>
                    <a:pt x="18" y="5"/>
                  </a:lnTo>
                  <a:lnTo>
                    <a:pt x="25" y="2"/>
                  </a:lnTo>
                  <a:lnTo>
                    <a:pt x="34" y="0"/>
                  </a:lnTo>
                  <a:lnTo>
                    <a:pt x="34" y="0"/>
                  </a:lnTo>
                  <a:lnTo>
                    <a:pt x="41" y="0"/>
                  </a:lnTo>
                  <a:lnTo>
                    <a:pt x="41" y="10"/>
                  </a:lnTo>
                  <a:lnTo>
                    <a:pt x="41" y="10"/>
                  </a:lnTo>
                  <a:lnTo>
                    <a:pt x="33" y="8"/>
                  </a:lnTo>
                  <a:lnTo>
                    <a:pt x="33" y="8"/>
                  </a:lnTo>
                  <a:lnTo>
                    <a:pt x="25" y="10"/>
                  </a:lnTo>
                  <a:lnTo>
                    <a:pt x="17" y="15"/>
                  </a:lnTo>
                  <a:lnTo>
                    <a:pt x="15" y="18"/>
                  </a:lnTo>
                  <a:lnTo>
                    <a:pt x="12" y="21"/>
                  </a:lnTo>
                  <a:lnTo>
                    <a:pt x="10" y="28"/>
                  </a:lnTo>
                  <a:lnTo>
                    <a:pt x="10" y="34"/>
                  </a:lnTo>
                  <a:lnTo>
                    <a:pt x="10" y="67"/>
                  </a:lnTo>
                  <a:lnTo>
                    <a:pt x="0" y="67"/>
                  </a:lnTo>
                  <a:lnTo>
                    <a:pt x="0" y="2"/>
                  </a:lnTo>
                  <a:close/>
                </a:path>
              </a:pathLst>
            </a:custGeom>
            <a:solidFill>
              <a:schemeClr val="bg1"/>
            </a:solidFill>
            <a:ln w="9525">
              <a:noFill/>
              <a:round/>
              <a:headEnd/>
              <a:tailEnd/>
            </a:ln>
          </p:spPr>
          <p:txBody>
            <a:bodyPr/>
            <a:lstStyle/>
            <a:p>
              <a:pPr>
                <a:defRPr/>
              </a:pPr>
              <a:endParaRPr lang="en-US"/>
            </a:p>
          </p:txBody>
        </p:sp>
        <p:sp>
          <p:nvSpPr>
            <p:cNvPr id="14" name="Freeform 41"/>
            <p:cNvSpPr>
              <a:spLocks noEditPoints="1"/>
            </p:cNvSpPr>
            <p:nvPr userDrawn="1"/>
          </p:nvSpPr>
          <p:spPr bwMode="black">
            <a:xfrm>
              <a:off x="4503" y="4087"/>
              <a:ext cx="4" cy="44"/>
            </a:xfrm>
            <a:custGeom>
              <a:avLst/>
              <a:gdLst/>
              <a:ahLst/>
              <a:cxnLst>
                <a:cxn ang="0">
                  <a:pos x="0" y="24"/>
                </a:cxn>
                <a:cxn ang="0">
                  <a:pos x="8" y="24"/>
                </a:cxn>
                <a:cxn ang="0">
                  <a:pos x="8" y="89"/>
                </a:cxn>
                <a:cxn ang="0">
                  <a:pos x="0" y="89"/>
                </a:cxn>
                <a:cxn ang="0">
                  <a:pos x="0" y="24"/>
                </a:cxn>
                <a:cxn ang="0">
                  <a:pos x="0" y="0"/>
                </a:cxn>
                <a:cxn ang="0">
                  <a:pos x="8" y="0"/>
                </a:cxn>
                <a:cxn ang="0">
                  <a:pos x="8" y="13"/>
                </a:cxn>
                <a:cxn ang="0">
                  <a:pos x="0" y="13"/>
                </a:cxn>
                <a:cxn ang="0">
                  <a:pos x="0" y="0"/>
                </a:cxn>
              </a:cxnLst>
              <a:rect l="0" t="0" r="r" b="b"/>
              <a:pathLst>
                <a:path w="8" h="89">
                  <a:moveTo>
                    <a:pt x="0" y="24"/>
                  </a:moveTo>
                  <a:lnTo>
                    <a:pt x="8" y="24"/>
                  </a:lnTo>
                  <a:lnTo>
                    <a:pt x="8" y="89"/>
                  </a:lnTo>
                  <a:lnTo>
                    <a:pt x="0" y="89"/>
                  </a:lnTo>
                  <a:lnTo>
                    <a:pt x="0" y="24"/>
                  </a:lnTo>
                  <a:close/>
                  <a:moveTo>
                    <a:pt x="0" y="0"/>
                  </a:moveTo>
                  <a:lnTo>
                    <a:pt x="8" y="0"/>
                  </a:lnTo>
                  <a:lnTo>
                    <a:pt x="8" y="13"/>
                  </a:lnTo>
                  <a:lnTo>
                    <a:pt x="0" y="13"/>
                  </a:lnTo>
                  <a:lnTo>
                    <a:pt x="0" y="0"/>
                  </a:lnTo>
                  <a:close/>
                </a:path>
              </a:pathLst>
            </a:custGeom>
            <a:solidFill>
              <a:schemeClr val="bg1"/>
            </a:solidFill>
            <a:ln w="9525">
              <a:noFill/>
              <a:round/>
              <a:headEnd/>
              <a:tailEnd/>
            </a:ln>
          </p:spPr>
          <p:txBody>
            <a:bodyPr/>
            <a:lstStyle/>
            <a:p>
              <a:pPr>
                <a:defRPr/>
              </a:pPr>
              <a:endParaRPr lang="en-US"/>
            </a:p>
          </p:txBody>
        </p:sp>
        <p:sp>
          <p:nvSpPr>
            <p:cNvPr id="15" name="Freeform 42"/>
            <p:cNvSpPr>
              <a:spLocks/>
            </p:cNvSpPr>
            <p:nvPr userDrawn="1"/>
          </p:nvSpPr>
          <p:spPr bwMode="black">
            <a:xfrm>
              <a:off x="4513" y="4098"/>
              <a:ext cx="34" cy="34"/>
            </a:xfrm>
            <a:custGeom>
              <a:avLst/>
              <a:gdLst/>
              <a:ahLst/>
              <a:cxnLst>
                <a:cxn ang="0">
                  <a:pos x="67" y="44"/>
                </a:cxn>
                <a:cxn ang="0">
                  <a:pos x="67" y="44"/>
                </a:cxn>
                <a:cxn ang="0">
                  <a:pos x="66" y="50"/>
                </a:cxn>
                <a:cxn ang="0">
                  <a:pos x="59" y="59"/>
                </a:cxn>
                <a:cxn ang="0">
                  <a:pos x="56" y="63"/>
                </a:cxn>
                <a:cxn ang="0">
                  <a:pos x="50" y="67"/>
                </a:cxn>
                <a:cxn ang="0">
                  <a:pos x="43" y="68"/>
                </a:cxn>
                <a:cxn ang="0">
                  <a:pos x="35" y="68"/>
                </a:cxn>
                <a:cxn ang="0">
                  <a:pos x="35" y="68"/>
                </a:cxn>
                <a:cxn ang="0">
                  <a:pos x="27" y="68"/>
                </a:cxn>
                <a:cxn ang="0">
                  <a:pos x="21" y="67"/>
                </a:cxn>
                <a:cxn ang="0">
                  <a:pos x="14" y="63"/>
                </a:cxn>
                <a:cxn ang="0">
                  <a:pos x="9" y="59"/>
                </a:cxn>
                <a:cxn ang="0">
                  <a:pos x="4" y="54"/>
                </a:cxn>
                <a:cxn ang="0">
                  <a:pos x="1" y="49"/>
                </a:cxn>
                <a:cxn ang="0">
                  <a:pos x="0" y="42"/>
                </a:cxn>
                <a:cxn ang="0">
                  <a:pos x="0" y="34"/>
                </a:cxn>
                <a:cxn ang="0">
                  <a:pos x="0" y="34"/>
                </a:cxn>
                <a:cxn ang="0">
                  <a:pos x="0" y="28"/>
                </a:cxn>
                <a:cxn ang="0">
                  <a:pos x="1" y="21"/>
                </a:cxn>
                <a:cxn ang="0">
                  <a:pos x="4" y="15"/>
                </a:cxn>
                <a:cxn ang="0">
                  <a:pos x="8" y="10"/>
                </a:cxn>
                <a:cxn ang="0">
                  <a:pos x="13" y="5"/>
                </a:cxn>
                <a:cxn ang="0">
                  <a:pos x="19" y="2"/>
                </a:cxn>
                <a:cxn ang="0">
                  <a:pos x="27" y="0"/>
                </a:cxn>
                <a:cxn ang="0">
                  <a:pos x="35" y="0"/>
                </a:cxn>
                <a:cxn ang="0">
                  <a:pos x="35" y="0"/>
                </a:cxn>
                <a:cxn ang="0">
                  <a:pos x="43" y="0"/>
                </a:cxn>
                <a:cxn ang="0">
                  <a:pos x="50" y="2"/>
                </a:cxn>
                <a:cxn ang="0">
                  <a:pos x="55" y="5"/>
                </a:cxn>
                <a:cxn ang="0">
                  <a:pos x="59" y="8"/>
                </a:cxn>
                <a:cxn ang="0">
                  <a:pos x="66" y="15"/>
                </a:cxn>
                <a:cxn ang="0">
                  <a:pos x="67" y="23"/>
                </a:cxn>
                <a:cxn ang="0">
                  <a:pos x="58" y="23"/>
                </a:cxn>
                <a:cxn ang="0">
                  <a:pos x="58" y="23"/>
                </a:cxn>
                <a:cxn ang="0">
                  <a:pos x="55" y="17"/>
                </a:cxn>
                <a:cxn ang="0">
                  <a:pos x="50" y="12"/>
                </a:cxn>
                <a:cxn ang="0">
                  <a:pos x="43" y="8"/>
                </a:cxn>
                <a:cxn ang="0">
                  <a:pos x="35" y="8"/>
                </a:cxn>
                <a:cxn ang="0">
                  <a:pos x="35" y="8"/>
                </a:cxn>
                <a:cxn ang="0">
                  <a:pos x="29" y="8"/>
                </a:cxn>
                <a:cxn ang="0">
                  <a:pos x="24" y="10"/>
                </a:cxn>
                <a:cxn ang="0">
                  <a:pos x="19" y="12"/>
                </a:cxn>
                <a:cxn ang="0">
                  <a:pos x="16" y="15"/>
                </a:cxn>
                <a:cxn ang="0">
                  <a:pos x="13" y="20"/>
                </a:cxn>
                <a:cxn ang="0">
                  <a:pos x="9" y="25"/>
                </a:cxn>
                <a:cxn ang="0">
                  <a:pos x="8" y="34"/>
                </a:cxn>
                <a:cxn ang="0">
                  <a:pos x="8" y="34"/>
                </a:cxn>
                <a:cxn ang="0">
                  <a:pos x="9" y="41"/>
                </a:cxn>
                <a:cxn ang="0">
                  <a:pos x="11" y="46"/>
                </a:cxn>
                <a:cxn ang="0">
                  <a:pos x="13" y="50"/>
                </a:cxn>
                <a:cxn ang="0">
                  <a:pos x="16" y="54"/>
                </a:cxn>
                <a:cxn ang="0">
                  <a:pos x="19" y="57"/>
                </a:cxn>
                <a:cxn ang="0">
                  <a:pos x="24" y="59"/>
                </a:cxn>
                <a:cxn ang="0">
                  <a:pos x="29" y="60"/>
                </a:cxn>
                <a:cxn ang="0">
                  <a:pos x="35" y="60"/>
                </a:cxn>
                <a:cxn ang="0">
                  <a:pos x="35" y="60"/>
                </a:cxn>
                <a:cxn ang="0">
                  <a:pos x="45" y="60"/>
                </a:cxn>
                <a:cxn ang="0">
                  <a:pos x="51" y="55"/>
                </a:cxn>
                <a:cxn ang="0">
                  <a:pos x="56" y="50"/>
                </a:cxn>
                <a:cxn ang="0">
                  <a:pos x="59" y="44"/>
                </a:cxn>
                <a:cxn ang="0">
                  <a:pos x="67" y="44"/>
                </a:cxn>
              </a:cxnLst>
              <a:rect l="0" t="0" r="r" b="b"/>
              <a:pathLst>
                <a:path w="67" h="68">
                  <a:moveTo>
                    <a:pt x="67" y="44"/>
                  </a:moveTo>
                  <a:lnTo>
                    <a:pt x="67" y="44"/>
                  </a:lnTo>
                  <a:lnTo>
                    <a:pt x="66" y="50"/>
                  </a:lnTo>
                  <a:lnTo>
                    <a:pt x="59" y="59"/>
                  </a:lnTo>
                  <a:lnTo>
                    <a:pt x="56" y="63"/>
                  </a:lnTo>
                  <a:lnTo>
                    <a:pt x="50" y="67"/>
                  </a:lnTo>
                  <a:lnTo>
                    <a:pt x="43" y="68"/>
                  </a:lnTo>
                  <a:lnTo>
                    <a:pt x="35" y="68"/>
                  </a:lnTo>
                  <a:lnTo>
                    <a:pt x="35" y="68"/>
                  </a:lnTo>
                  <a:lnTo>
                    <a:pt x="27" y="68"/>
                  </a:lnTo>
                  <a:lnTo>
                    <a:pt x="21" y="67"/>
                  </a:lnTo>
                  <a:lnTo>
                    <a:pt x="14" y="63"/>
                  </a:lnTo>
                  <a:lnTo>
                    <a:pt x="9" y="59"/>
                  </a:lnTo>
                  <a:lnTo>
                    <a:pt x="4" y="54"/>
                  </a:lnTo>
                  <a:lnTo>
                    <a:pt x="1" y="49"/>
                  </a:lnTo>
                  <a:lnTo>
                    <a:pt x="0" y="42"/>
                  </a:lnTo>
                  <a:lnTo>
                    <a:pt x="0" y="34"/>
                  </a:lnTo>
                  <a:lnTo>
                    <a:pt x="0" y="34"/>
                  </a:lnTo>
                  <a:lnTo>
                    <a:pt x="0" y="28"/>
                  </a:lnTo>
                  <a:lnTo>
                    <a:pt x="1" y="21"/>
                  </a:lnTo>
                  <a:lnTo>
                    <a:pt x="4" y="15"/>
                  </a:lnTo>
                  <a:lnTo>
                    <a:pt x="8" y="10"/>
                  </a:lnTo>
                  <a:lnTo>
                    <a:pt x="13" y="5"/>
                  </a:lnTo>
                  <a:lnTo>
                    <a:pt x="19" y="2"/>
                  </a:lnTo>
                  <a:lnTo>
                    <a:pt x="27" y="0"/>
                  </a:lnTo>
                  <a:lnTo>
                    <a:pt x="35" y="0"/>
                  </a:lnTo>
                  <a:lnTo>
                    <a:pt x="35" y="0"/>
                  </a:lnTo>
                  <a:lnTo>
                    <a:pt x="43" y="0"/>
                  </a:lnTo>
                  <a:lnTo>
                    <a:pt x="50" y="2"/>
                  </a:lnTo>
                  <a:lnTo>
                    <a:pt x="55" y="5"/>
                  </a:lnTo>
                  <a:lnTo>
                    <a:pt x="59" y="8"/>
                  </a:lnTo>
                  <a:lnTo>
                    <a:pt x="66" y="15"/>
                  </a:lnTo>
                  <a:lnTo>
                    <a:pt x="67" y="23"/>
                  </a:lnTo>
                  <a:lnTo>
                    <a:pt x="58" y="23"/>
                  </a:lnTo>
                  <a:lnTo>
                    <a:pt x="58" y="23"/>
                  </a:lnTo>
                  <a:lnTo>
                    <a:pt x="55" y="17"/>
                  </a:lnTo>
                  <a:lnTo>
                    <a:pt x="50" y="12"/>
                  </a:lnTo>
                  <a:lnTo>
                    <a:pt x="43" y="8"/>
                  </a:lnTo>
                  <a:lnTo>
                    <a:pt x="35" y="8"/>
                  </a:lnTo>
                  <a:lnTo>
                    <a:pt x="35" y="8"/>
                  </a:lnTo>
                  <a:lnTo>
                    <a:pt x="29" y="8"/>
                  </a:lnTo>
                  <a:lnTo>
                    <a:pt x="24" y="10"/>
                  </a:lnTo>
                  <a:lnTo>
                    <a:pt x="19" y="12"/>
                  </a:lnTo>
                  <a:lnTo>
                    <a:pt x="16" y="15"/>
                  </a:lnTo>
                  <a:lnTo>
                    <a:pt x="13" y="20"/>
                  </a:lnTo>
                  <a:lnTo>
                    <a:pt x="9" y="25"/>
                  </a:lnTo>
                  <a:lnTo>
                    <a:pt x="8" y="34"/>
                  </a:lnTo>
                  <a:lnTo>
                    <a:pt x="8" y="34"/>
                  </a:lnTo>
                  <a:lnTo>
                    <a:pt x="9" y="41"/>
                  </a:lnTo>
                  <a:lnTo>
                    <a:pt x="11" y="46"/>
                  </a:lnTo>
                  <a:lnTo>
                    <a:pt x="13" y="50"/>
                  </a:lnTo>
                  <a:lnTo>
                    <a:pt x="16" y="54"/>
                  </a:lnTo>
                  <a:lnTo>
                    <a:pt x="19" y="57"/>
                  </a:lnTo>
                  <a:lnTo>
                    <a:pt x="24" y="59"/>
                  </a:lnTo>
                  <a:lnTo>
                    <a:pt x="29" y="60"/>
                  </a:lnTo>
                  <a:lnTo>
                    <a:pt x="35" y="60"/>
                  </a:lnTo>
                  <a:lnTo>
                    <a:pt x="35" y="60"/>
                  </a:lnTo>
                  <a:lnTo>
                    <a:pt x="45" y="60"/>
                  </a:lnTo>
                  <a:lnTo>
                    <a:pt x="51" y="55"/>
                  </a:lnTo>
                  <a:lnTo>
                    <a:pt x="56" y="50"/>
                  </a:lnTo>
                  <a:lnTo>
                    <a:pt x="59" y="44"/>
                  </a:lnTo>
                  <a:lnTo>
                    <a:pt x="67" y="44"/>
                  </a:lnTo>
                  <a:close/>
                </a:path>
              </a:pathLst>
            </a:custGeom>
            <a:solidFill>
              <a:schemeClr val="bg1"/>
            </a:solidFill>
            <a:ln w="9525">
              <a:noFill/>
              <a:round/>
              <a:headEnd/>
              <a:tailEnd/>
            </a:ln>
          </p:spPr>
          <p:txBody>
            <a:bodyPr/>
            <a:lstStyle/>
            <a:p>
              <a:pPr>
                <a:defRPr/>
              </a:pPr>
              <a:endParaRPr lang="en-US"/>
            </a:p>
          </p:txBody>
        </p:sp>
        <p:sp>
          <p:nvSpPr>
            <p:cNvPr id="16" name="Freeform 43"/>
            <p:cNvSpPr>
              <a:spLocks noEditPoints="1"/>
            </p:cNvSpPr>
            <p:nvPr userDrawn="1"/>
          </p:nvSpPr>
          <p:spPr bwMode="black">
            <a:xfrm>
              <a:off x="4551" y="4098"/>
              <a:ext cx="36" cy="34"/>
            </a:xfrm>
            <a:custGeom>
              <a:avLst/>
              <a:gdLst/>
              <a:ahLst/>
              <a:cxnLst>
                <a:cxn ang="0">
                  <a:pos x="1" y="21"/>
                </a:cxn>
                <a:cxn ang="0">
                  <a:pos x="6" y="8"/>
                </a:cxn>
                <a:cxn ang="0">
                  <a:pos x="14" y="4"/>
                </a:cxn>
                <a:cxn ang="0">
                  <a:pos x="32" y="0"/>
                </a:cxn>
                <a:cxn ang="0">
                  <a:pos x="46" y="2"/>
                </a:cxn>
                <a:cxn ang="0">
                  <a:pos x="58" y="8"/>
                </a:cxn>
                <a:cxn ang="0">
                  <a:pos x="63" y="20"/>
                </a:cxn>
                <a:cxn ang="0">
                  <a:pos x="63" y="54"/>
                </a:cxn>
                <a:cxn ang="0">
                  <a:pos x="64" y="60"/>
                </a:cxn>
                <a:cxn ang="0">
                  <a:pos x="67" y="60"/>
                </a:cxn>
                <a:cxn ang="0">
                  <a:pos x="72" y="67"/>
                </a:cxn>
                <a:cxn ang="0">
                  <a:pos x="64" y="67"/>
                </a:cxn>
                <a:cxn ang="0">
                  <a:pos x="59" y="67"/>
                </a:cxn>
                <a:cxn ang="0">
                  <a:pos x="55" y="60"/>
                </a:cxn>
                <a:cxn ang="0">
                  <a:pos x="55" y="55"/>
                </a:cxn>
                <a:cxn ang="0">
                  <a:pos x="51" y="60"/>
                </a:cxn>
                <a:cxn ang="0">
                  <a:pos x="37" y="67"/>
                </a:cxn>
                <a:cxn ang="0">
                  <a:pos x="24" y="68"/>
                </a:cxn>
                <a:cxn ang="0">
                  <a:pos x="8" y="65"/>
                </a:cxn>
                <a:cxn ang="0">
                  <a:pos x="1" y="59"/>
                </a:cxn>
                <a:cxn ang="0">
                  <a:pos x="0" y="49"/>
                </a:cxn>
                <a:cxn ang="0">
                  <a:pos x="0" y="44"/>
                </a:cxn>
                <a:cxn ang="0">
                  <a:pos x="6" y="36"/>
                </a:cxn>
                <a:cxn ang="0">
                  <a:pos x="21" y="29"/>
                </a:cxn>
                <a:cxn ang="0">
                  <a:pos x="32" y="29"/>
                </a:cxn>
                <a:cxn ang="0">
                  <a:pos x="50" y="26"/>
                </a:cxn>
                <a:cxn ang="0">
                  <a:pos x="53" y="20"/>
                </a:cxn>
                <a:cxn ang="0">
                  <a:pos x="53" y="15"/>
                </a:cxn>
                <a:cxn ang="0">
                  <a:pos x="42" y="8"/>
                </a:cxn>
                <a:cxn ang="0">
                  <a:pos x="32" y="8"/>
                </a:cxn>
                <a:cxn ang="0">
                  <a:pos x="16" y="12"/>
                </a:cxn>
                <a:cxn ang="0">
                  <a:pos x="11" y="21"/>
                </a:cxn>
                <a:cxn ang="0">
                  <a:pos x="53" y="31"/>
                </a:cxn>
                <a:cxn ang="0">
                  <a:pos x="50" y="33"/>
                </a:cxn>
                <a:cxn ang="0">
                  <a:pos x="25" y="36"/>
                </a:cxn>
                <a:cxn ang="0">
                  <a:pos x="17" y="38"/>
                </a:cxn>
                <a:cxn ang="0">
                  <a:pos x="9" y="44"/>
                </a:cxn>
                <a:cxn ang="0">
                  <a:pos x="8" y="49"/>
                </a:cxn>
                <a:cxn ang="0">
                  <a:pos x="14" y="59"/>
                </a:cxn>
                <a:cxn ang="0">
                  <a:pos x="27" y="62"/>
                </a:cxn>
                <a:cxn ang="0">
                  <a:pos x="37" y="60"/>
                </a:cxn>
                <a:cxn ang="0">
                  <a:pos x="48" y="54"/>
                </a:cxn>
                <a:cxn ang="0">
                  <a:pos x="53" y="46"/>
                </a:cxn>
                <a:cxn ang="0">
                  <a:pos x="53" y="31"/>
                </a:cxn>
              </a:cxnLst>
              <a:rect l="0" t="0" r="r" b="b"/>
              <a:pathLst>
                <a:path w="72" h="68">
                  <a:moveTo>
                    <a:pt x="1" y="21"/>
                  </a:moveTo>
                  <a:lnTo>
                    <a:pt x="1" y="21"/>
                  </a:lnTo>
                  <a:lnTo>
                    <a:pt x="4" y="13"/>
                  </a:lnTo>
                  <a:lnTo>
                    <a:pt x="6" y="8"/>
                  </a:lnTo>
                  <a:lnTo>
                    <a:pt x="9" y="5"/>
                  </a:lnTo>
                  <a:lnTo>
                    <a:pt x="14" y="4"/>
                  </a:lnTo>
                  <a:lnTo>
                    <a:pt x="19" y="2"/>
                  </a:lnTo>
                  <a:lnTo>
                    <a:pt x="32" y="0"/>
                  </a:lnTo>
                  <a:lnTo>
                    <a:pt x="32" y="0"/>
                  </a:lnTo>
                  <a:lnTo>
                    <a:pt x="46" y="2"/>
                  </a:lnTo>
                  <a:lnTo>
                    <a:pt x="56" y="5"/>
                  </a:lnTo>
                  <a:lnTo>
                    <a:pt x="58" y="8"/>
                  </a:lnTo>
                  <a:lnTo>
                    <a:pt x="61" y="12"/>
                  </a:lnTo>
                  <a:lnTo>
                    <a:pt x="63" y="20"/>
                  </a:lnTo>
                  <a:lnTo>
                    <a:pt x="63" y="54"/>
                  </a:lnTo>
                  <a:lnTo>
                    <a:pt x="63" y="54"/>
                  </a:lnTo>
                  <a:lnTo>
                    <a:pt x="63" y="59"/>
                  </a:lnTo>
                  <a:lnTo>
                    <a:pt x="64" y="60"/>
                  </a:lnTo>
                  <a:lnTo>
                    <a:pt x="67" y="60"/>
                  </a:lnTo>
                  <a:lnTo>
                    <a:pt x="67" y="60"/>
                  </a:lnTo>
                  <a:lnTo>
                    <a:pt x="72" y="60"/>
                  </a:lnTo>
                  <a:lnTo>
                    <a:pt x="72" y="67"/>
                  </a:lnTo>
                  <a:lnTo>
                    <a:pt x="72" y="67"/>
                  </a:lnTo>
                  <a:lnTo>
                    <a:pt x="64" y="67"/>
                  </a:lnTo>
                  <a:lnTo>
                    <a:pt x="64" y="67"/>
                  </a:lnTo>
                  <a:lnTo>
                    <a:pt x="59" y="67"/>
                  </a:lnTo>
                  <a:lnTo>
                    <a:pt x="56" y="63"/>
                  </a:lnTo>
                  <a:lnTo>
                    <a:pt x="55" y="60"/>
                  </a:lnTo>
                  <a:lnTo>
                    <a:pt x="55" y="55"/>
                  </a:lnTo>
                  <a:lnTo>
                    <a:pt x="55" y="55"/>
                  </a:lnTo>
                  <a:lnTo>
                    <a:pt x="55" y="55"/>
                  </a:lnTo>
                  <a:lnTo>
                    <a:pt x="51" y="60"/>
                  </a:lnTo>
                  <a:lnTo>
                    <a:pt x="46" y="63"/>
                  </a:lnTo>
                  <a:lnTo>
                    <a:pt x="37" y="67"/>
                  </a:lnTo>
                  <a:lnTo>
                    <a:pt x="24" y="68"/>
                  </a:lnTo>
                  <a:lnTo>
                    <a:pt x="24" y="68"/>
                  </a:lnTo>
                  <a:lnTo>
                    <a:pt x="16" y="68"/>
                  </a:lnTo>
                  <a:lnTo>
                    <a:pt x="8" y="65"/>
                  </a:lnTo>
                  <a:lnTo>
                    <a:pt x="4" y="62"/>
                  </a:lnTo>
                  <a:lnTo>
                    <a:pt x="1" y="59"/>
                  </a:lnTo>
                  <a:lnTo>
                    <a:pt x="0" y="54"/>
                  </a:lnTo>
                  <a:lnTo>
                    <a:pt x="0" y="49"/>
                  </a:lnTo>
                  <a:lnTo>
                    <a:pt x="0" y="49"/>
                  </a:lnTo>
                  <a:lnTo>
                    <a:pt x="0" y="44"/>
                  </a:lnTo>
                  <a:lnTo>
                    <a:pt x="3" y="39"/>
                  </a:lnTo>
                  <a:lnTo>
                    <a:pt x="6" y="36"/>
                  </a:lnTo>
                  <a:lnTo>
                    <a:pt x="9" y="33"/>
                  </a:lnTo>
                  <a:lnTo>
                    <a:pt x="21" y="29"/>
                  </a:lnTo>
                  <a:lnTo>
                    <a:pt x="32" y="29"/>
                  </a:lnTo>
                  <a:lnTo>
                    <a:pt x="32" y="29"/>
                  </a:lnTo>
                  <a:lnTo>
                    <a:pt x="43" y="28"/>
                  </a:lnTo>
                  <a:lnTo>
                    <a:pt x="50" y="26"/>
                  </a:lnTo>
                  <a:lnTo>
                    <a:pt x="53" y="25"/>
                  </a:lnTo>
                  <a:lnTo>
                    <a:pt x="53" y="20"/>
                  </a:lnTo>
                  <a:lnTo>
                    <a:pt x="53" y="20"/>
                  </a:lnTo>
                  <a:lnTo>
                    <a:pt x="53" y="15"/>
                  </a:lnTo>
                  <a:lnTo>
                    <a:pt x="48" y="10"/>
                  </a:lnTo>
                  <a:lnTo>
                    <a:pt x="42" y="8"/>
                  </a:lnTo>
                  <a:lnTo>
                    <a:pt x="32" y="8"/>
                  </a:lnTo>
                  <a:lnTo>
                    <a:pt x="32" y="8"/>
                  </a:lnTo>
                  <a:lnTo>
                    <a:pt x="22" y="8"/>
                  </a:lnTo>
                  <a:lnTo>
                    <a:pt x="16" y="12"/>
                  </a:lnTo>
                  <a:lnTo>
                    <a:pt x="13" y="15"/>
                  </a:lnTo>
                  <a:lnTo>
                    <a:pt x="11" y="21"/>
                  </a:lnTo>
                  <a:lnTo>
                    <a:pt x="1" y="21"/>
                  </a:lnTo>
                  <a:close/>
                  <a:moveTo>
                    <a:pt x="53" y="31"/>
                  </a:moveTo>
                  <a:lnTo>
                    <a:pt x="53" y="31"/>
                  </a:lnTo>
                  <a:lnTo>
                    <a:pt x="50" y="33"/>
                  </a:lnTo>
                  <a:lnTo>
                    <a:pt x="45" y="34"/>
                  </a:lnTo>
                  <a:lnTo>
                    <a:pt x="25" y="36"/>
                  </a:lnTo>
                  <a:lnTo>
                    <a:pt x="25" y="36"/>
                  </a:lnTo>
                  <a:lnTo>
                    <a:pt x="17" y="38"/>
                  </a:lnTo>
                  <a:lnTo>
                    <a:pt x="13" y="41"/>
                  </a:lnTo>
                  <a:lnTo>
                    <a:pt x="9" y="44"/>
                  </a:lnTo>
                  <a:lnTo>
                    <a:pt x="8" y="49"/>
                  </a:lnTo>
                  <a:lnTo>
                    <a:pt x="8" y="49"/>
                  </a:lnTo>
                  <a:lnTo>
                    <a:pt x="9" y="55"/>
                  </a:lnTo>
                  <a:lnTo>
                    <a:pt x="14" y="59"/>
                  </a:lnTo>
                  <a:lnTo>
                    <a:pt x="19" y="62"/>
                  </a:lnTo>
                  <a:lnTo>
                    <a:pt x="27" y="62"/>
                  </a:lnTo>
                  <a:lnTo>
                    <a:pt x="27" y="62"/>
                  </a:lnTo>
                  <a:lnTo>
                    <a:pt x="37" y="60"/>
                  </a:lnTo>
                  <a:lnTo>
                    <a:pt x="45" y="57"/>
                  </a:lnTo>
                  <a:lnTo>
                    <a:pt x="48" y="54"/>
                  </a:lnTo>
                  <a:lnTo>
                    <a:pt x="51" y="50"/>
                  </a:lnTo>
                  <a:lnTo>
                    <a:pt x="53" y="46"/>
                  </a:lnTo>
                  <a:lnTo>
                    <a:pt x="53" y="42"/>
                  </a:lnTo>
                  <a:lnTo>
                    <a:pt x="53" y="31"/>
                  </a:lnTo>
                  <a:close/>
                </a:path>
              </a:pathLst>
            </a:custGeom>
            <a:solidFill>
              <a:schemeClr val="bg1"/>
            </a:solidFill>
            <a:ln w="9525">
              <a:noFill/>
              <a:round/>
              <a:headEnd/>
              <a:tailEnd/>
            </a:ln>
          </p:spPr>
          <p:txBody>
            <a:bodyPr/>
            <a:lstStyle/>
            <a:p>
              <a:pPr>
                <a:defRPr/>
              </a:pPr>
              <a:endParaRPr lang="en-US"/>
            </a:p>
          </p:txBody>
        </p:sp>
        <p:sp>
          <p:nvSpPr>
            <p:cNvPr id="17" name="Freeform 44"/>
            <p:cNvSpPr>
              <a:spLocks/>
            </p:cNvSpPr>
            <p:nvPr userDrawn="1"/>
          </p:nvSpPr>
          <p:spPr bwMode="black">
            <a:xfrm>
              <a:off x="4590" y="4098"/>
              <a:ext cx="32" cy="33"/>
            </a:xfrm>
            <a:custGeom>
              <a:avLst/>
              <a:gdLst/>
              <a:ahLst/>
              <a:cxnLst>
                <a:cxn ang="0">
                  <a:pos x="55" y="25"/>
                </a:cxn>
                <a:cxn ang="0">
                  <a:pos x="55" y="25"/>
                </a:cxn>
                <a:cxn ang="0">
                  <a:pos x="53" y="17"/>
                </a:cxn>
                <a:cxn ang="0">
                  <a:pos x="48" y="12"/>
                </a:cxn>
                <a:cxn ang="0">
                  <a:pos x="42" y="8"/>
                </a:cxn>
                <a:cxn ang="0">
                  <a:pos x="35" y="8"/>
                </a:cxn>
                <a:cxn ang="0">
                  <a:pos x="35" y="8"/>
                </a:cxn>
                <a:cxn ang="0">
                  <a:pos x="22" y="10"/>
                </a:cxn>
                <a:cxn ang="0">
                  <a:pos x="18" y="12"/>
                </a:cxn>
                <a:cxn ang="0">
                  <a:pos x="14" y="15"/>
                </a:cxn>
                <a:cxn ang="0">
                  <a:pos x="11" y="18"/>
                </a:cxn>
                <a:cxn ang="0">
                  <a:pos x="9" y="21"/>
                </a:cxn>
                <a:cxn ang="0">
                  <a:pos x="8" y="31"/>
                </a:cxn>
                <a:cxn ang="0">
                  <a:pos x="8" y="67"/>
                </a:cxn>
                <a:cxn ang="0">
                  <a:pos x="0" y="67"/>
                </a:cxn>
                <a:cxn ang="0">
                  <a:pos x="0" y="2"/>
                </a:cxn>
                <a:cxn ang="0">
                  <a:pos x="8" y="2"/>
                </a:cxn>
                <a:cxn ang="0">
                  <a:pos x="8" y="15"/>
                </a:cxn>
                <a:cxn ang="0">
                  <a:pos x="8" y="15"/>
                </a:cxn>
                <a:cxn ang="0">
                  <a:pos x="8" y="15"/>
                </a:cxn>
                <a:cxn ang="0">
                  <a:pos x="13" y="10"/>
                </a:cxn>
                <a:cxn ang="0">
                  <a:pos x="18" y="5"/>
                </a:cxn>
                <a:cxn ang="0">
                  <a:pos x="26" y="2"/>
                </a:cxn>
                <a:cxn ang="0">
                  <a:pos x="35" y="0"/>
                </a:cxn>
                <a:cxn ang="0">
                  <a:pos x="35" y="0"/>
                </a:cxn>
                <a:cxn ang="0">
                  <a:pos x="43" y="0"/>
                </a:cxn>
                <a:cxn ang="0">
                  <a:pos x="48" y="2"/>
                </a:cxn>
                <a:cxn ang="0">
                  <a:pos x="53" y="5"/>
                </a:cxn>
                <a:cxn ang="0">
                  <a:pos x="58" y="7"/>
                </a:cxn>
                <a:cxn ang="0">
                  <a:pos x="60" y="12"/>
                </a:cxn>
                <a:cxn ang="0">
                  <a:pos x="61" y="17"/>
                </a:cxn>
                <a:cxn ang="0">
                  <a:pos x="63" y="26"/>
                </a:cxn>
                <a:cxn ang="0">
                  <a:pos x="63" y="67"/>
                </a:cxn>
                <a:cxn ang="0">
                  <a:pos x="55" y="67"/>
                </a:cxn>
                <a:cxn ang="0">
                  <a:pos x="55" y="25"/>
                </a:cxn>
              </a:cxnLst>
              <a:rect l="0" t="0" r="r" b="b"/>
              <a:pathLst>
                <a:path w="63" h="67">
                  <a:moveTo>
                    <a:pt x="55" y="25"/>
                  </a:moveTo>
                  <a:lnTo>
                    <a:pt x="55" y="25"/>
                  </a:lnTo>
                  <a:lnTo>
                    <a:pt x="53" y="17"/>
                  </a:lnTo>
                  <a:lnTo>
                    <a:pt x="48" y="12"/>
                  </a:lnTo>
                  <a:lnTo>
                    <a:pt x="42" y="8"/>
                  </a:lnTo>
                  <a:lnTo>
                    <a:pt x="35" y="8"/>
                  </a:lnTo>
                  <a:lnTo>
                    <a:pt x="35" y="8"/>
                  </a:lnTo>
                  <a:lnTo>
                    <a:pt x="22" y="10"/>
                  </a:lnTo>
                  <a:lnTo>
                    <a:pt x="18" y="12"/>
                  </a:lnTo>
                  <a:lnTo>
                    <a:pt x="14" y="15"/>
                  </a:lnTo>
                  <a:lnTo>
                    <a:pt x="11" y="18"/>
                  </a:lnTo>
                  <a:lnTo>
                    <a:pt x="9" y="21"/>
                  </a:lnTo>
                  <a:lnTo>
                    <a:pt x="8" y="31"/>
                  </a:lnTo>
                  <a:lnTo>
                    <a:pt x="8" y="67"/>
                  </a:lnTo>
                  <a:lnTo>
                    <a:pt x="0" y="67"/>
                  </a:lnTo>
                  <a:lnTo>
                    <a:pt x="0" y="2"/>
                  </a:lnTo>
                  <a:lnTo>
                    <a:pt x="8" y="2"/>
                  </a:lnTo>
                  <a:lnTo>
                    <a:pt x="8" y="15"/>
                  </a:lnTo>
                  <a:lnTo>
                    <a:pt x="8" y="15"/>
                  </a:lnTo>
                  <a:lnTo>
                    <a:pt x="8" y="15"/>
                  </a:lnTo>
                  <a:lnTo>
                    <a:pt x="13" y="10"/>
                  </a:lnTo>
                  <a:lnTo>
                    <a:pt x="18" y="5"/>
                  </a:lnTo>
                  <a:lnTo>
                    <a:pt x="26" y="2"/>
                  </a:lnTo>
                  <a:lnTo>
                    <a:pt x="35" y="0"/>
                  </a:lnTo>
                  <a:lnTo>
                    <a:pt x="35" y="0"/>
                  </a:lnTo>
                  <a:lnTo>
                    <a:pt x="43" y="0"/>
                  </a:lnTo>
                  <a:lnTo>
                    <a:pt x="48" y="2"/>
                  </a:lnTo>
                  <a:lnTo>
                    <a:pt x="53" y="5"/>
                  </a:lnTo>
                  <a:lnTo>
                    <a:pt x="58" y="7"/>
                  </a:lnTo>
                  <a:lnTo>
                    <a:pt x="60" y="12"/>
                  </a:lnTo>
                  <a:lnTo>
                    <a:pt x="61" y="17"/>
                  </a:lnTo>
                  <a:lnTo>
                    <a:pt x="63" y="26"/>
                  </a:lnTo>
                  <a:lnTo>
                    <a:pt x="63" y="67"/>
                  </a:lnTo>
                  <a:lnTo>
                    <a:pt x="55" y="67"/>
                  </a:lnTo>
                  <a:lnTo>
                    <a:pt x="55" y="25"/>
                  </a:lnTo>
                  <a:close/>
                </a:path>
              </a:pathLst>
            </a:custGeom>
            <a:solidFill>
              <a:schemeClr val="bg1"/>
            </a:solidFill>
            <a:ln w="9525">
              <a:noFill/>
              <a:round/>
              <a:headEnd/>
              <a:tailEnd/>
            </a:ln>
          </p:spPr>
          <p:txBody>
            <a:bodyPr/>
            <a:lstStyle/>
            <a:p>
              <a:pPr>
                <a:defRPr/>
              </a:pPr>
              <a:endParaRPr lang="en-US"/>
            </a:p>
          </p:txBody>
        </p:sp>
        <p:sp>
          <p:nvSpPr>
            <p:cNvPr id="18" name="Freeform 45"/>
            <p:cNvSpPr>
              <a:spLocks/>
            </p:cNvSpPr>
            <p:nvPr userDrawn="1"/>
          </p:nvSpPr>
          <p:spPr bwMode="black">
            <a:xfrm>
              <a:off x="4645" y="4086"/>
              <a:ext cx="52" cy="47"/>
            </a:xfrm>
            <a:custGeom>
              <a:avLst/>
              <a:gdLst/>
              <a:ahLst/>
              <a:cxnLst>
                <a:cxn ang="0">
                  <a:pos x="79" y="36"/>
                </a:cxn>
                <a:cxn ang="0">
                  <a:pos x="71" y="21"/>
                </a:cxn>
                <a:cxn ang="0">
                  <a:pos x="53" y="16"/>
                </a:cxn>
                <a:cxn ang="0">
                  <a:pos x="47" y="18"/>
                </a:cxn>
                <a:cxn ang="0">
                  <a:pos x="36" y="23"/>
                </a:cxn>
                <a:cxn ang="0">
                  <a:pos x="29" y="31"/>
                </a:cxn>
                <a:cxn ang="0">
                  <a:pos x="26" y="47"/>
                </a:cxn>
                <a:cxn ang="0">
                  <a:pos x="27" y="57"/>
                </a:cxn>
                <a:cxn ang="0">
                  <a:pos x="32" y="66"/>
                </a:cxn>
                <a:cxn ang="0">
                  <a:pos x="40" y="73"/>
                </a:cxn>
                <a:cxn ang="0">
                  <a:pos x="53" y="76"/>
                </a:cxn>
                <a:cxn ang="0">
                  <a:pos x="63" y="74"/>
                </a:cxn>
                <a:cxn ang="0">
                  <a:pos x="76" y="65"/>
                </a:cxn>
                <a:cxn ang="0">
                  <a:pos x="79" y="57"/>
                </a:cxn>
                <a:cxn ang="0">
                  <a:pos x="105" y="57"/>
                </a:cxn>
                <a:cxn ang="0">
                  <a:pos x="100" y="73"/>
                </a:cxn>
                <a:cxn ang="0">
                  <a:pos x="89" y="84"/>
                </a:cxn>
                <a:cxn ang="0">
                  <a:pos x="73" y="91"/>
                </a:cxn>
                <a:cxn ang="0">
                  <a:pos x="53" y="94"/>
                </a:cxn>
                <a:cxn ang="0">
                  <a:pos x="42" y="92"/>
                </a:cxn>
                <a:cxn ang="0">
                  <a:pos x="23" y="87"/>
                </a:cxn>
                <a:cxn ang="0">
                  <a:pos x="8" y="76"/>
                </a:cxn>
                <a:cxn ang="0">
                  <a:pos x="2" y="58"/>
                </a:cxn>
                <a:cxn ang="0">
                  <a:pos x="0" y="47"/>
                </a:cxn>
                <a:cxn ang="0">
                  <a:pos x="5" y="24"/>
                </a:cxn>
                <a:cxn ang="0">
                  <a:pos x="15" y="10"/>
                </a:cxn>
                <a:cxn ang="0">
                  <a:pos x="31" y="2"/>
                </a:cxn>
                <a:cxn ang="0">
                  <a:pos x="53" y="0"/>
                </a:cxn>
                <a:cxn ang="0">
                  <a:pos x="69" y="0"/>
                </a:cxn>
                <a:cxn ang="0">
                  <a:pos x="86" y="7"/>
                </a:cxn>
                <a:cxn ang="0">
                  <a:pos x="99" y="16"/>
                </a:cxn>
                <a:cxn ang="0">
                  <a:pos x="105" y="36"/>
                </a:cxn>
              </a:cxnLst>
              <a:rect l="0" t="0" r="r" b="b"/>
              <a:pathLst>
                <a:path w="105" h="94">
                  <a:moveTo>
                    <a:pt x="79" y="36"/>
                  </a:moveTo>
                  <a:lnTo>
                    <a:pt x="79" y="36"/>
                  </a:lnTo>
                  <a:lnTo>
                    <a:pt x="76" y="28"/>
                  </a:lnTo>
                  <a:lnTo>
                    <a:pt x="71" y="21"/>
                  </a:lnTo>
                  <a:lnTo>
                    <a:pt x="63" y="18"/>
                  </a:lnTo>
                  <a:lnTo>
                    <a:pt x="53" y="16"/>
                  </a:lnTo>
                  <a:lnTo>
                    <a:pt x="53" y="16"/>
                  </a:lnTo>
                  <a:lnTo>
                    <a:pt x="47" y="18"/>
                  </a:lnTo>
                  <a:lnTo>
                    <a:pt x="40" y="20"/>
                  </a:lnTo>
                  <a:lnTo>
                    <a:pt x="36" y="23"/>
                  </a:lnTo>
                  <a:lnTo>
                    <a:pt x="32" y="28"/>
                  </a:lnTo>
                  <a:lnTo>
                    <a:pt x="29" y="31"/>
                  </a:lnTo>
                  <a:lnTo>
                    <a:pt x="27" y="37"/>
                  </a:lnTo>
                  <a:lnTo>
                    <a:pt x="26" y="47"/>
                  </a:lnTo>
                  <a:lnTo>
                    <a:pt x="26" y="47"/>
                  </a:lnTo>
                  <a:lnTo>
                    <a:pt x="27" y="57"/>
                  </a:lnTo>
                  <a:lnTo>
                    <a:pt x="29" y="62"/>
                  </a:lnTo>
                  <a:lnTo>
                    <a:pt x="32" y="66"/>
                  </a:lnTo>
                  <a:lnTo>
                    <a:pt x="36" y="70"/>
                  </a:lnTo>
                  <a:lnTo>
                    <a:pt x="40" y="73"/>
                  </a:lnTo>
                  <a:lnTo>
                    <a:pt x="47" y="76"/>
                  </a:lnTo>
                  <a:lnTo>
                    <a:pt x="53" y="76"/>
                  </a:lnTo>
                  <a:lnTo>
                    <a:pt x="53" y="76"/>
                  </a:lnTo>
                  <a:lnTo>
                    <a:pt x="63" y="74"/>
                  </a:lnTo>
                  <a:lnTo>
                    <a:pt x="69" y="71"/>
                  </a:lnTo>
                  <a:lnTo>
                    <a:pt x="76" y="65"/>
                  </a:lnTo>
                  <a:lnTo>
                    <a:pt x="78" y="62"/>
                  </a:lnTo>
                  <a:lnTo>
                    <a:pt x="79" y="57"/>
                  </a:lnTo>
                  <a:lnTo>
                    <a:pt x="105" y="57"/>
                  </a:lnTo>
                  <a:lnTo>
                    <a:pt x="105" y="57"/>
                  </a:lnTo>
                  <a:lnTo>
                    <a:pt x="103" y="65"/>
                  </a:lnTo>
                  <a:lnTo>
                    <a:pt x="100" y="73"/>
                  </a:lnTo>
                  <a:lnTo>
                    <a:pt x="95" y="79"/>
                  </a:lnTo>
                  <a:lnTo>
                    <a:pt x="89" y="84"/>
                  </a:lnTo>
                  <a:lnTo>
                    <a:pt x="81" y="89"/>
                  </a:lnTo>
                  <a:lnTo>
                    <a:pt x="73" y="91"/>
                  </a:lnTo>
                  <a:lnTo>
                    <a:pt x="63" y="92"/>
                  </a:lnTo>
                  <a:lnTo>
                    <a:pt x="53" y="94"/>
                  </a:lnTo>
                  <a:lnTo>
                    <a:pt x="53" y="94"/>
                  </a:lnTo>
                  <a:lnTo>
                    <a:pt x="42" y="92"/>
                  </a:lnTo>
                  <a:lnTo>
                    <a:pt x="31" y="91"/>
                  </a:lnTo>
                  <a:lnTo>
                    <a:pt x="23" y="87"/>
                  </a:lnTo>
                  <a:lnTo>
                    <a:pt x="15" y="83"/>
                  </a:lnTo>
                  <a:lnTo>
                    <a:pt x="8" y="76"/>
                  </a:lnTo>
                  <a:lnTo>
                    <a:pt x="5" y="68"/>
                  </a:lnTo>
                  <a:lnTo>
                    <a:pt x="2" y="58"/>
                  </a:lnTo>
                  <a:lnTo>
                    <a:pt x="0" y="47"/>
                  </a:lnTo>
                  <a:lnTo>
                    <a:pt x="0" y="47"/>
                  </a:lnTo>
                  <a:lnTo>
                    <a:pt x="2" y="34"/>
                  </a:lnTo>
                  <a:lnTo>
                    <a:pt x="5" y="24"/>
                  </a:lnTo>
                  <a:lnTo>
                    <a:pt x="8" y="16"/>
                  </a:lnTo>
                  <a:lnTo>
                    <a:pt x="15" y="10"/>
                  </a:lnTo>
                  <a:lnTo>
                    <a:pt x="23" y="5"/>
                  </a:lnTo>
                  <a:lnTo>
                    <a:pt x="31" y="2"/>
                  </a:lnTo>
                  <a:lnTo>
                    <a:pt x="42" y="0"/>
                  </a:lnTo>
                  <a:lnTo>
                    <a:pt x="53" y="0"/>
                  </a:lnTo>
                  <a:lnTo>
                    <a:pt x="53" y="0"/>
                  </a:lnTo>
                  <a:lnTo>
                    <a:pt x="69" y="0"/>
                  </a:lnTo>
                  <a:lnTo>
                    <a:pt x="78" y="3"/>
                  </a:lnTo>
                  <a:lnTo>
                    <a:pt x="86" y="7"/>
                  </a:lnTo>
                  <a:lnTo>
                    <a:pt x="92" y="12"/>
                  </a:lnTo>
                  <a:lnTo>
                    <a:pt x="99" y="16"/>
                  </a:lnTo>
                  <a:lnTo>
                    <a:pt x="103" y="24"/>
                  </a:lnTo>
                  <a:lnTo>
                    <a:pt x="105" y="36"/>
                  </a:lnTo>
                  <a:lnTo>
                    <a:pt x="79" y="36"/>
                  </a:lnTo>
                  <a:close/>
                </a:path>
              </a:pathLst>
            </a:custGeom>
            <a:solidFill>
              <a:schemeClr val="bg1"/>
            </a:solidFill>
            <a:ln w="9525">
              <a:noFill/>
              <a:round/>
              <a:headEnd/>
              <a:tailEnd/>
            </a:ln>
          </p:spPr>
          <p:txBody>
            <a:bodyPr/>
            <a:lstStyle/>
            <a:p>
              <a:pPr>
                <a:defRPr/>
              </a:pPr>
              <a:endParaRPr lang="en-US"/>
            </a:p>
          </p:txBody>
        </p:sp>
        <p:sp>
          <p:nvSpPr>
            <p:cNvPr id="19" name="Freeform 46"/>
            <p:cNvSpPr>
              <a:spLocks noEditPoints="1"/>
            </p:cNvSpPr>
            <p:nvPr userDrawn="1"/>
          </p:nvSpPr>
          <p:spPr bwMode="black">
            <a:xfrm>
              <a:off x="4701" y="4097"/>
              <a:ext cx="44" cy="36"/>
            </a:xfrm>
            <a:custGeom>
              <a:avLst/>
              <a:gdLst/>
              <a:ahLst/>
              <a:cxnLst>
                <a:cxn ang="0">
                  <a:pos x="44" y="0"/>
                </a:cxn>
                <a:cxn ang="0">
                  <a:pos x="44" y="0"/>
                </a:cxn>
                <a:cxn ang="0">
                  <a:pos x="53" y="2"/>
                </a:cxn>
                <a:cxn ang="0">
                  <a:pos x="62" y="3"/>
                </a:cxn>
                <a:cxn ang="0">
                  <a:pos x="70" y="5"/>
                </a:cxn>
                <a:cxn ang="0">
                  <a:pos x="76" y="10"/>
                </a:cxn>
                <a:cxn ang="0">
                  <a:pos x="81" y="15"/>
                </a:cxn>
                <a:cxn ang="0">
                  <a:pos x="84" y="20"/>
                </a:cxn>
                <a:cxn ang="0">
                  <a:pos x="87" y="28"/>
                </a:cxn>
                <a:cxn ang="0">
                  <a:pos x="87" y="36"/>
                </a:cxn>
                <a:cxn ang="0">
                  <a:pos x="87" y="36"/>
                </a:cxn>
                <a:cxn ang="0">
                  <a:pos x="87" y="45"/>
                </a:cxn>
                <a:cxn ang="0">
                  <a:pos x="84" y="52"/>
                </a:cxn>
                <a:cxn ang="0">
                  <a:pos x="81" y="58"/>
                </a:cxn>
                <a:cxn ang="0">
                  <a:pos x="76" y="63"/>
                </a:cxn>
                <a:cxn ang="0">
                  <a:pos x="70" y="68"/>
                </a:cxn>
                <a:cxn ang="0">
                  <a:pos x="62" y="70"/>
                </a:cxn>
                <a:cxn ang="0">
                  <a:pos x="53" y="71"/>
                </a:cxn>
                <a:cxn ang="0">
                  <a:pos x="44" y="73"/>
                </a:cxn>
                <a:cxn ang="0">
                  <a:pos x="44" y="73"/>
                </a:cxn>
                <a:cxn ang="0">
                  <a:pos x="34" y="71"/>
                </a:cxn>
                <a:cxn ang="0">
                  <a:pos x="26" y="70"/>
                </a:cxn>
                <a:cxn ang="0">
                  <a:pos x="18" y="68"/>
                </a:cxn>
                <a:cxn ang="0">
                  <a:pos x="11" y="63"/>
                </a:cxn>
                <a:cxn ang="0">
                  <a:pos x="7" y="58"/>
                </a:cxn>
                <a:cxn ang="0">
                  <a:pos x="3" y="52"/>
                </a:cxn>
                <a:cxn ang="0">
                  <a:pos x="0" y="45"/>
                </a:cxn>
                <a:cxn ang="0">
                  <a:pos x="0" y="36"/>
                </a:cxn>
                <a:cxn ang="0">
                  <a:pos x="0" y="36"/>
                </a:cxn>
                <a:cxn ang="0">
                  <a:pos x="0" y="28"/>
                </a:cxn>
                <a:cxn ang="0">
                  <a:pos x="3" y="20"/>
                </a:cxn>
                <a:cxn ang="0">
                  <a:pos x="7" y="15"/>
                </a:cxn>
                <a:cxn ang="0">
                  <a:pos x="11" y="10"/>
                </a:cxn>
                <a:cxn ang="0">
                  <a:pos x="18" y="5"/>
                </a:cxn>
                <a:cxn ang="0">
                  <a:pos x="26" y="3"/>
                </a:cxn>
                <a:cxn ang="0">
                  <a:pos x="34" y="2"/>
                </a:cxn>
                <a:cxn ang="0">
                  <a:pos x="44" y="0"/>
                </a:cxn>
                <a:cxn ang="0">
                  <a:pos x="44" y="0"/>
                </a:cxn>
                <a:cxn ang="0">
                  <a:pos x="44" y="57"/>
                </a:cxn>
                <a:cxn ang="0">
                  <a:pos x="44" y="57"/>
                </a:cxn>
                <a:cxn ang="0">
                  <a:pos x="53" y="55"/>
                </a:cxn>
                <a:cxn ang="0">
                  <a:pos x="60" y="52"/>
                </a:cxn>
                <a:cxn ang="0">
                  <a:pos x="63" y="45"/>
                </a:cxn>
                <a:cxn ang="0">
                  <a:pos x="65" y="36"/>
                </a:cxn>
                <a:cxn ang="0">
                  <a:pos x="65" y="36"/>
                </a:cxn>
                <a:cxn ang="0">
                  <a:pos x="63" y="28"/>
                </a:cxn>
                <a:cxn ang="0">
                  <a:pos x="60" y="21"/>
                </a:cxn>
                <a:cxn ang="0">
                  <a:pos x="53" y="18"/>
                </a:cxn>
                <a:cxn ang="0">
                  <a:pos x="44" y="16"/>
                </a:cxn>
                <a:cxn ang="0">
                  <a:pos x="44" y="16"/>
                </a:cxn>
                <a:cxn ang="0">
                  <a:pos x="36" y="18"/>
                </a:cxn>
                <a:cxn ang="0">
                  <a:pos x="28" y="21"/>
                </a:cxn>
                <a:cxn ang="0">
                  <a:pos x="24" y="28"/>
                </a:cxn>
                <a:cxn ang="0">
                  <a:pos x="23" y="36"/>
                </a:cxn>
                <a:cxn ang="0">
                  <a:pos x="23" y="36"/>
                </a:cxn>
                <a:cxn ang="0">
                  <a:pos x="24" y="45"/>
                </a:cxn>
                <a:cxn ang="0">
                  <a:pos x="28" y="52"/>
                </a:cxn>
                <a:cxn ang="0">
                  <a:pos x="36" y="55"/>
                </a:cxn>
                <a:cxn ang="0">
                  <a:pos x="44" y="57"/>
                </a:cxn>
                <a:cxn ang="0">
                  <a:pos x="44" y="57"/>
                </a:cxn>
              </a:cxnLst>
              <a:rect l="0" t="0" r="r" b="b"/>
              <a:pathLst>
                <a:path w="87" h="73">
                  <a:moveTo>
                    <a:pt x="44" y="0"/>
                  </a:moveTo>
                  <a:lnTo>
                    <a:pt x="44" y="0"/>
                  </a:lnTo>
                  <a:lnTo>
                    <a:pt x="53" y="2"/>
                  </a:lnTo>
                  <a:lnTo>
                    <a:pt x="62" y="3"/>
                  </a:lnTo>
                  <a:lnTo>
                    <a:pt x="70" y="5"/>
                  </a:lnTo>
                  <a:lnTo>
                    <a:pt x="76" y="10"/>
                  </a:lnTo>
                  <a:lnTo>
                    <a:pt x="81" y="15"/>
                  </a:lnTo>
                  <a:lnTo>
                    <a:pt x="84" y="20"/>
                  </a:lnTo>
                  <a:lnTo>
                    <a:pt x="87" y="28"/>
                  </a:lnTo>
                  <a:lnTo>
                    <a:pt x="87" y="36"/>
                  </a:lnTo>
                  <a:lnTo>
                    <a:pt x="87" y="36"/>
                  </a:lnTo>
                  <a:lnTo>
                    <a:pt x="87" y="45"/>
                  </a:lnTo>
                  <a:lnTo>
                    <a:pt x="84" y="52"/>
                  </a:lnTo>
                  <a:lnTo>
                    <a:pt x="81" y="58"/>
                  </a:lnTo>
                  <a:lnTo>
                    <a:pt x="76" y="63"/>
                  </a:lnTo>
                  <a:lnTo>
                    <a:pt x="70" y="68"/>
                  </a:lnTo>
                  <a:lnTo>
                    <a:pt x="62" y="70"/>
                  </a:lnTo>
                  <a:lnTo>
                    <a:pt x="53" y="71"/>
                  </a:lnTo>
                  <a:lnTo>
                    <a:pt x="44" y="73"/>
                  </a:lnTo>
                  <a:lnTo>
                    <a:pt x="44" y="73"/>
                  </a:lnTo>
                  <a:lnTo>
                    <a:pt x="34" y="71"/>
                  </a:lnTo>
                  <a:lnTo>
                    <a:pt x="26" y="70"/>
                  </a:lnTo>
                  <a:lnTo>
                    <a:pt x="18" y="68"/>
                  </a:lnTo>
                  <a:lnTo>
                    <a:pt x="11" y="63"/>
                  </a:lnTo>
                  <a:lnTo>
                    <a:pt x="7" y="58"/>
                  </a:lnTo>
                  <a:lnTo>
                    <a:pt x="3" y="52"/>
                  </a:lnTo>
                  <a:lnTo>
                    <a:pt x="0" y="45"/>
                  </a:lnTo>
                  <a:lnTo>
                    <a:pt x="0" y="36"/>
                  </a:lnTo>
                  <a:lnTo>
                    <a:pt x="0" y="36"/>
                  </a:lnTo>
                  <a:lnTo>
                    <a:pt x="0" y="28"/>
                  </a:lnTo>
                  <a:lnTo>
                    <a:pt x="3" y="20"/>
                  </a:lnTo>
                  <a:lnTo>
                    <a:pt x="7" y="15"/>
                  </a:lnTo>
                  <a:lnTo>
                    <a:pt x="11" y="10"/>
                  </a:lnTo>
                  <a:lnTo>
                    <a:pt x="18" y="5"/>
                  </a:lnTo>
                  <a:lnTo>
                    <a:pt x="26" y="3"/>
                  </a:lnTo>
                  <a:lnTo>
                    <a:pt x="34" y="2"/>
                  </a:lnTo>
                  <a:lnTo>
                    <a:pt x="44" y="0"/>
                  </a:lnTo>
                  <a:lnTo>
                    <a:pt x="44" y="0"/>
                  </a:lnTo>
                  <a:close/>
                  <a:moveTo>
                    <a:pt x="44" y="57"/>
                  </a:moveTo>
                  <a:lnTo>
                    <a:pt x="44" y="57"/>
                  </a:lnTo>
                  <a:lnTo>
                    <a:pt x="53" y="55"/>
                  </a:lnTo>
                  <a:lnTo>
                    <a:pt x="60" y="52"/>
                  </a:lnTo>
                  <a:lnTo>
                    <a:pt x="63" y="45"/>
                  </a:lnTo>
                  <a:lnTo>
                    <a:pt x="65" y="36"/>
                  </a:lnTo>
                  <a:lnTo>
                    <a:pt x="65" y="36"/>
                  </a:lnTo>
                  <a:lnTo>
                    <a:pt x="63" y="28"/>
                  </a:lnTo>
                  <a:lnTo>
                    <a:pt x="60" y="21"/>
                  </a:lnTo>
                  <a:lnTo>
                    <a:pt x="53" y="18"/>
                  </a:lnTo>
                  <a:lnTo>
                    <a:pt x="44" y="16"/>
                  </a:lnTo>
                  <a:lnTo>
                    <a:pt x="44" y="16"/>
                  </a:lnTo>
                  <a:lnTo>
                    <a:pt x="36" y="18"/>
                  </a:lnTo>
                  <a:lnTo>
                    <a:pt x="28" y="21"/>
                  </a:lnTo>
                  <a:lnTo>
                    <a:pt x="24" y="28"/>
                  </a:lnTo>
                  <a:lnTo>
                    <a:pt x="23" y="36"/>
                  </a:lnTo>
                  <a:lnTo>
                    <a:pt x="23" y="36"/>
                  </a:lnTo>
                  <a:lnTo>
                    <a:pt x="24" y="45"/>
                  </a:lnTo>
                  <a:lnTo>
                    <a:pt x="28" y="52"/>
                  </a:lnTo>
                  <a:lnTo>
                    <a:pt x="36" y="55"/>
                  </a:lnTo>
                  <a:lnTo>
                    <a:pt x="44" y="57"/>
                  </a:lnTo>
                  <a:lnTo>
                    <a:pt x="44" y="57"/>
                  </a:lnTo>
                  <a:close/>
                </a:path>
              </a:pathLst>
            </a:custGeom>
            <a:solidFill>
              <a:schemeClr val="bg1"/>
            </a:solidFill>
            <a:ln w="9525">
              <a:noFill/>
              <a:round/>
              <a:headEnd/>
              <a:tailEnd/>
            </a:ln>
          </p:spPr>
          <p:txBody>
            <a:bodyPr/>
            <a:lstStyle/>
            <a:p>
              <a:pPr>
                <a:defRPr/>
              </a:pPr>
              <a:endParaRPr lang="en-US"/>
            </a:p>
          </p:txBody>
        </p:sp>
        <p:sp>
          <p:nvSpPr>
            <p:cNvPr id="20" name="Freeform 47"/>
            <p:cNvSpPr>
              <a:spLocks/>
            </p:cNvSpPr>
            <p:nvPr userDrawn="1"/>
          </p:nvSpPr>
          <p:spPr bwMode="black">
            <a:xfrm>
              <a:off x="4751" y="4097"/>
              <a:ext cx="38" cy="34"/>
            </a:xfrm>
            <a:custGeom>
              <a:avLst/>
              <a:gdLst/>
              <a:ahLst/>
              <a:cxnLst>
                <a:cxn ang="0">
                  <a:pos x="55" y="30"/>
                </a:cxn>
                <a:cxn ang="0">
                  <a:pos x="55" y="30"/>
                </a:cxn>
                <a:cxn ang="0">
                  <a:pos x="54" y="24"/>
                </a:cxn>
                <a:cxn ang="0">
                  <a:pos x="50" y="19"/>
                </a:cxn>
                <a:cxn ang="0">
                  <a:pos x="47" y="18"/>
                </a:cxn>
                <a:cxn ang="0">
                  <a:pos x="41" y="16"/>
                </a:cxn>
                <a:cxn ang="0">
                  <a:pos x="41" y="16"/>
                </a:cxn>
                <a:cxn ang="0">
                  <a:pos x="33" y="18"/>
                </a:cxn>
                <a:cxn ang="0">
                  <a:pos x="28" y="21"/>
                </a:cxn>
                <a:cxn ang="0">
                  <a:pos x="23" y="27"/>
                </a:cxn>
                <a:cxn ang="0">
                  <a:pos x="21" y="35"/>
                </a:cxn>
                <a:cxn ang="0">
                  <a:pos x="21" y="68"/>
                </a:cxn>
                <a:cxn ang="0">
                  <a:pos x="0" y="68"/>
                </a:cxn>
                <a:cxn ang="0">
                  <a:pos x="0" y="1"/>
                </a:cxn>
                <a:cxn ang="0">
                  <a:pos x="21" y="1"/>
                </a:cxn>
                <a:cxn ang="0">
                  <a:pos x="21" y="11"/>
                </a:cxn>
                <a:cxn ang="0">
                  <a:pos x="21" y="11"/>
                </a:cxn>
                <a:cxn ang="0">
                  <a:pos x="21" y="11"/>
                </a:cxn>
                <a:cxn ang="0">
                  <a:pos x="25" y="6"/>
                </a:cxn>
                <a:cxn ang="0">
                  <a:pos x="31" y="3"/>
                </a:cxn>
                <a:cxn ang="0">
                  <a:pos x="39" y="0"/>
                </a:cxn>
                <a:cxn ang="0">
                  <a:pos x="49" y="0"/>
                </a:cxn>
                <a:cxn ang="0">
                  <a:pos x="49" y="0"/>
                </a:cxn>
                <a:cxn ang="0">
                  <a:pos x="57" y="0"/>
                </a:cxn>
                <a:cxn ang="0">
                  <a:pos x="67" y="5"/>
                </a:cxn>
                <a:cxn ang="0">
                  <a:pos x="71" y="8"/>
                </a:cxn>
                <a:cxn ang="0">
                  <a:pos x="73" y="11"/>
                </a:cxn>
                <a:cxn ang="0">
                  <a:pos x="76" y="16"/>
                </a:cxn>
                <a:cxn ang="0">
                  <a:pos x="76" y="24"/>
                </a:cxn>
                <a:cxn ang="0">
                  <a:pos x="76" y="68"/>
                </a:cxn>
                <a:cxn ang="0">
                  <a:pos x="55" y="68"/>
                </a:cxn>
                <a:cxn ang="0">
                  <a:pos x="55" y="30"/>
                </a:cxn>
              </a:cxnLst>
              <a:rect l="0" t="0" r="r" b="b"/>
              <a:pathLst>
                <a:path w="76" h="68">
                  <a:moveTo>
                    <a:pt x="55" y="30"/>
                  </a:moveTo>
                  <a:lnTo>
                    <a:pt x="55" y="30"/>
                  </a:lnTo>
                  <a:lnTo>
                    <a:pt x="54" y="24"/>
                  </a:lnTo>
                  <a:lnTo>
                    <a:pt x="50" y="19"/>
                  </a:lnTo>
                  <a:lnTo>
                    <a:pt x="47" y="18"/>
                  </a:lnTo>
                  <a:lnTo>
                    <a:pt x="41" y="16"/>
                  </a:lnTo>
                  <a:lnTo>
                    <a:pt x="41" y="16"/>
                  </a:lnTo>
                  <a:lnTo>
                    <a:pt x="33" y="18"/>
                  </a:lnTo>
                  <a:lnTo>
                    <a:pt x="28" y="21"/>
                  </a:lnTo>
                  <a:lnTo>
                    <a:pt x="23" y="27"/>
                  </a:lnTo>
                  <a:lnTo>
                    <a:pt x="21" y="35"/>
                  </a:lnTo>
                  <a:lnTo>
                    <a:pt x="21" y="68"/>
                  </a:lnTo>
                  <a:lnTo>
                    <a:pt x="0" y="68"/>
                  </a:lnTo>
                  <a:lnTo>
                    <a:pt x="0" y="1"/>
                  </a:lnTo>
                  <a:lnTo>
                    <a:pt x="21" y="1"/>
                  </a:lnTo>
                  <a:lnTo>
                    <a:pt x="21" y="11"/>
                  </a:lnTo>
                  <a:lnTo>
                    <a:pt x="21" y="11"/>
                  </a:lnTo>
                  <a:lnTo>
                    <a:pt x="21" y="11"/>
                  </a:lnTo>
                  <a:lnTo>
                    <a:pt x="25" y="6"/>
                  </a:lnTo>
                  <a:lnTo>
                    <a:pt x="31" y="3"/>
                  </a:lnTo>
                  <a:lnTo>
                    <a:pt x="39" y="0"/>
                  </a:lnTo>
                  <a:lnTo>
                    <a:pt x="49" y="0"/>
                  </a:lnTo>
                  <a:lnTo>
                    <a:pt x="49" y="0"/>
                  </a:lnTo>
                  <a:lnTo>
                    <a:pt x="57" y="0"/>
                  </a:lnTo>
                  <a:lnTo>
                    <a:pt x="67" y="5"/>
                  </a:lnTo>
                  <a:lnTo>
                    <a:pt x="71" y="8"/>
                  </a:lnTo>
                  <a:lnTo>
                    <a:pt x="73" y="11"/>
                  </a:lnTo>
                  <a:lnTo>
                    <a:pt x="76" y="16"/>
                  </a:lnTo>
                  <a:lnTo>
                    <a:pt x="76" y="24"/>
                  </a:lnTo>
                  <a:lnTo>
                    <a:pt x="76" y="68"/>
                  </a:lnTo>
                  <a:lnTo>
                    <a:pt x="55" y="68"/>
                  </a:lnTo>
                  <a:lnTo>
                    <a:pt x="55" y="30"/>
                  </a:lnTo>
                  <a:close/>
                </a:path>
              </a:pathLst>
            </a:custGeom>
            <a:solidFill>
              <a:schemeClr val="bg1"/>
            </a:solidFill>
            <a:ln w="9525">
              <a:noFill/>
              <a:round/>
              <a:headEnd/>
              <a:tailEnd/>
            </a:ln>
          </p:spPr>
          <p:txBody>
            <a:bodyPr/>
            <a:lstStyle/>
            <a:p>
              <a:pPr>
                <a:defRPr/>
              </a:pPr>
              <a:endParaRPr lang="en-US"/>
            </a:p>
          </p:txBody>
        </p:sp>
        <p:sp>
          <p:nvSpPr>
            <p:cNvPr id="21" name="Freeform 48"/>
            <p:cNvSpPr>
              <a:spLocks/>
            </p:cNvSpPr>
            <p:nvPr userDrawn="1"/>
          </p:nvSpPr>
          <p:spPr bwMode="black">
            <a:xfrm>
              <a:off x="4796" y="4097"/>
              <a:ext cx="42" cy="36"/>
            </a:xfrm>
            <a:custGeom>
              <a:avLst/>
              <a:gdLst/>
              <a:ahLst/>
              <a:cxnLst>
                <a:cxn ang="0">
                  <a:pos x="62" y="28"/>
                </a:cxn>
                <a:cxn ang="0">
                  <a:pos x="62" y="28"/>
                </a:cxn>
                <a:cxn ang="0">
                  <a:pos x="58" y="23"/>
                </a:cxn>
                <a:cxn ang="0">
                  <a:pos x="55" y="18"/>
                </a:cxn>
                <a:cxn ang="0">
                  <a:pos x="50" y="16"/>
                </a:cxn>
                <a:cxn ang="0">
                  <a:pos x="44" y="16"/>
                </a:cxn>
                <a:cxn ang="0">
                  <a:pos x="44" y="16"/>
                </a:cxn>
                <a:cxn ang="0">
                  <a:pos x="34" y="18"/>
                </a:cxn>
                <a:cxn ang="0">
                  <a:pos x="28" y="21"/>
                </a:cxn>
                <a:cxn ang="0">
                  <a:pos x="23" y="28"/>
                </a:cxn>
                <a:cxn ang="0">
                  <a:pos x="23" y="36"/>
                </a:cxn>
                <a:cxn ang="0">
                  <a:pos x="23" y="36"/>
                </a:cxn>
                <a:cxn ang="0">
                  <a:pos x="23" y="45"/>
                </a:cxn>
                <a:cxn ang="0">
                  <a:pos x="28" y="52"/>
                </a:cxn>
                <a:cxn ang="0">
                  <a:pos x="34" y="55"/>
                </a:cxn>
                <a:cxn ang="0">
                  <a:pos x="44" y="57"/>
                </a:cxn>
                <a:cxn ang="0">
                  <a:pos x="44" y="57"/>
                </a:cxn>
                <a:cxn ang="0">
                  <a:pos x="50" y="55"/>
                </a:cxn>
                <a:cxn ang="0">
                  <a:pos x="55" y="53"/>
                </a:cxn>
                <a:cxn ang="0">
                  <a:pos x="60" y="49"/>
                </a:cxn>
                <a:cxn ang="0">
                  <a:pos x="62" y="44"/>
                </a:cxn>
                <a:cxn ang="0">
                  <a:pos x="84" y="44"/>
                </a:cxn>
                <a:cxn ang="0">
                  <a:pos x="84" y="44"/>
                </a:cxn>
                <a:cxn ang="0">
                  <a:pos x="83" y="52"/>
                </a:cxn>
                <a:cxn ang="0">
                  <a:pos x="79" y="58"/>
                </a:cxn>
                <a:cxn ang="0">
                  <a:pos x="74" y="63"/>
                </a:cxn>
                <a:cxn ang="0">
                  <a:pos x="70" y="66"/>
                </a:cxn>
                <a:cxn ang="0">
                  <a:pos x="63" y="70"/>
                </a:cxn>
                <a:cxn ang="0">
                  <a:pos x="57" y="71"/>
                </a:cxn>
                <a:cxn ang="0">
                  <a:pos x="42" y="73"/>
                </a:cxn>
                <a:cxn ang="0">
                  <a:pos x="42" y="73"/>
                </a:cxn>
                <a:cxn ang="0">
                  <a:pos x="32" y="71"/>
                </a:cxn>
                <a:cxn ang="0">
                  <a:pos x="24" y="70"/>
                </a:cxn>
                <a:cxn ang="0">
                  <a:pos x="18" y="68"/>
                </a:cxn>
                <a:cxn ang="0">
                  <a:pos x="11" y="63"/>
                </a:cxn>
                <a:cxn ang="0">
                  <a:pos x="7" y="58"/>
                </a:cxn>
                <a:cxn ang="0">
                  <a:pos x="2" y="52"/>
                </a:cxn>
                <a:cxn ang="0">
                  <a:pos x="0" y="45"/>
                </a:cxn>
                <a:cxn ang="0">
                  <a:pos x="0" y="36"/>
                </a:cxn>
                <a:cxn ang="0">
                  <a:pos x="0" y="36"/>
                </a:cxn>
                <a:cxn ang="0">
                  <a:pos x="0" y="28"/>
                </a:cxn>
                <a:cxn ang="0">
                  <a:pos x="3" y="20"/>
                </a:cxn>
                <a:cxn ang="0">
                  <a:pos x="7" y="15"/>
                </a:cxn>
                <a:cxn ang="0">
                  <a:pos x="11" y="10"/>
                </a:cxn>
                <a:cxn ang="0">
                  <a:pos x="18" y="5"/>
                </a:cxn>
                <a:cxn ang="0">
                  <a:pos x="26" y="3"/>
                </a:cxn>
                <a:cxn ang="0">
                  <a:pos x="34" y="2"/>
                </a:cxn>
                <a:cxn ang="0">
                  <a:pos x="44" y="0"/>
                </a:cxn>
                <a:cxn ang="0">
                  <a:pos x="44" y="0"/>
                </a:cxn>
                <a:cxn ang="0">
                  <a:pos x="57" y="2"/>
                </a:cxn>
                <a:cxn ang="0">
                  <a:pos x="63" y="3"/>
                </a:cxn>
                <a:cxn ang="0">
                  <a:pos x="68" y="7"/>
                </a:cxn>
                <a:cxn ang="0">
                  <a:pos x="74" y="10"/>
                </a:cxn>
                <a:cxn ang="0">
                  <a:pos x="78" y="15"/>
                </a:cxn>
                <a:cxn ang="0">
                  <a:pos x="83" y="20"/>
                </a:cxn>
                <a:cxn ang="0">
                  <a:pos x="84" y="28"/>
                </a:cxn>
                <a:cxn ang="0">
                  <a:pos x="62" y="28"/>
                </a:cxn>
              </a:cxnLst>
              <a:rect l="0" t="0" r="r" b="b"/>
              <a:pathLst>
                <a:path w="84" h="73">
                  <a:moveTo>
                    <a:pt x="62" y="28"/>
                  </a:moveTo>
                  <a:lnTo>
                    <a:pt x="62" y="28"/>
                  </a:lnTo>
                  <a:lnTo>
                    <a:pt x="58" y="23"/>
                  </a:lnTo>
                  <a:lnTo>
                    <a:pt x="55" y="18"/>
                  </a:lnTo>
                  <a:lnTo>
                    <a:pt x="50" y="16"/>
                  </a:lnTo>
                  <a:lnTo>
                    <a:pt x="44" y="16"/>
                  </a:lnTo>
                  <a:lnTo>
                    <a:pt x="44" y="16"/>
                  </a:lnTo>
                  <a:lnTo>
                    <a:pt x="34" y="18"/>
                  </a:lnTo>
                  <a:lnTo>
                    <a:pt x="28" y="21"/>
                  </a:lnTo>
                  <a:lnTo>
                    <a:pt x="23" y="28"/>
                  </a:lnTo>
                  <a:lnTo>
                    <a:pt x="23" y="36"/>
                  </a:lnTo>
                  <a:lnTo>
                    <a:pt x="23" y="36"/>
                  </a:lnTo>
                  <a:lnTo>
                    <a:pt x="23" y="45"/>
                  </a:lnTo>
                  <a:lnTo>
                    <a:pt x="28" y="52"/>
                  </a:lnTo>
                  <a:lnTo>
                    <a:pt x="34" y="55"/>
                  </a:lnTo>
                  <a:lnTo>
                    <a:pt x="44" y="57"/>
                  </a:lnTo>
                  <a:lnTo>
                    <a:pt x="44" y="57"/>
                  </a:lnTo>
                  <a:lnTo>
                    <a:pt x="50" y="55"/>
                  </a:lnTo>
                  <a:lnTo>
                    <a:pt x="55" y="53"/>
                  </a:lnTo>
                  <a:lnTo>
                    <a:pt x="60" y="49"/>
                  </a:lnTo>
                  <a:lnTo>
                    <a:pt x="62" y="44"/>
                  </a:lnTo>
                  <a:lnTo>
                    <a:pt x="84" y="44"/>
                  </a:lnTo>
                  <a:lnTo>
                    <a:pt x="84" y="44"/>
                  </a:lnTo>
                  <a:lnTo>
                    <a:pt x="83" y="52"/>
                  </a:lnTo>
                  <a:lnTo>
                    <a:pt x="79" y="58"/>
                  </a:lnTo>
                  <a:lnTo>
                    <a:pt x="74" y="63"/>
                  </a:lnTo>
                  <a:lnTo>
                    <a:pt x="70" y="66"/>
                  </a:lnTo>
                  <a:lnTo>
                    <a:pt x="63" y="70"/>
                  </a:lnTo>
                  <a:lnTo>
                    <a:pt x="57" y="71"/>
                  </a:lnTo>
                  <a:lnTo>
                    <a:pt x="42" y="73"/>
                  </a:lnTo>
                  <a:lnTo>
                    <a:pt x="42" y="73"/>
                  </a:lnTo>
                  <a:lnTo>
                    <a:pt x="32" y="71"/>
                  </a:lnTo>
                  <a:lnTo>
                    <a:pt x="24" y="70"/>
                  </a:lnTo>
                  <a:lnTo>
                    <a:pt x="18" y="68"/>
                  </a:lnTo>
                  <a:lnTo>
                    <a:pt x="11" y="63"/>
                  </a:lnTo>
                  <a:lnTo>
                    <a:pt x="7" y="58"/>
                  </a:lnTo>
                  <a:lnTo>
                    <a:pt x="2" y="52"/>
                  </a:lnTo>
                  <a:lnTo>
                    <a:pt x="0" y="45"/>
                  </a:lnTo>
                  <a:lnTo>
                    <a:pt x="0" y="36"/>
                  </a:lnTo>
                  <a:lnTo>
                    <a:pt x="0" y="36"/>
                  </a:lnTo>
                  <a:lnTo>
                    <a:pt x="0" y="28"/>
                  </a:lnTo>
                  <a:lnTo>
                    <a:pt x="3" y="20"/>
                  </a:lnTo>
                  <a:lnTo>
                    <a:pt x="7" y="15"/>
                  </a:lnTo>
                  <a:lnTo>
                    <a:pt x="11" y="10"/>
                  </a:lnTo>
                  <a:lnTo>
                    <a:pt x="18" y="5"/>
                  </a:lnTo>
                  <a:lnTo>
                    <a:pt x="26" y="3"/>
                  </a:lnTo>
                  <a:lnTo>
                    <a:pt x="34" y="2"/>
                  </a:lnTo>
                  <a:lnTo>
                    <a:pt x="44" y="0"/>
                  </a:lnTo>
                  <a:lnTo>
                    <a:pt x="44" y="0"/>
                  </a:lnTo>
                  <a:lnTo>
                    <a:pt x="57" y="2"/>
                  </a:lnTo>
                  <a:lnTo>
                    <a:pt x="63" y="3"/>
                  </a:lnTo>
                  <a:lnTo>
                    <a:pt x="68" y="7"/>
                  </a:lnTo>
                  <a:lnTo>
                    <a:pt x="74" y="10"/>
                  </a:lnTo>
                  <a:lnTo>
                    <a:pt x="78" y="15"/>
                  </a:lnTo>
                  <a:lnTo>
                    <a:pt x="83" y="20"/>
                  </a:lnTo>
                  <a:lnTo>
                    <a:pt x="84" y="28"/>
                  </a:lnTo>
                  <a:lnTo>
                    <a:pt x="62" y="28"/>
                  </a:lnTo>
                  <a:close/>
                </a:path>
              </a:pathLst>
            </a:custGeom>
            <a:solidFill>
              <a:schemeClr val="bg1"/>
            </a:solidFill>
            <a:ln w="9525">
              <a:noFill/>
              <a:round/>
              <a:headEnd/>
              <a:tailEnd/>
            </a:ln>
          </p:spPr>
          <p:txBody>
            <a:bodyPr/>
            <a:lstStyle/>
            <a:p>
              <a:pPr>
                <a:defRPr/>
              </a:pPr>
              <a:endParaRPr lang="en-US"/>
            </a:p>
          </p:txBody>
        </p:sp>
        <p:sp>
          <p:nvSpPr>
            <p:cNvPr id="22" name="Freeform 49"/>
            <p:cNvSpPr>
              <a:spLocks/>
            </p:cNvSpPr>
            <p:nvPr userDrawn="1"/>
          </p:nvSpPr>
          <p:spPr bwMode="black">
            <a:xfrm>
              <a:off x="4842" y="4097"/>
              <a:ext cx="29" cy="34"/>
            </a:xfrm>
            <a:custGeom>
              <a:avLst/>
              <a:gdLst/>
              <a:ahLst/>
              <a:cxnLst>
                <a:cxn ang="0">
                  <a:pos x="0" y="1"/>
                </a:cxn>
                <a:cxn ang="0">
                  <a:pos x="21" y="1"/>
                </a:cxn>
                <a:cxn ang="0">
                  <a:pos x="21" y="14"/>
                </a:cxn>
                <a:cxn ang="0">
                  <a:pos x="22" y="14"/>
                </a:cxn>
                <a:cxn ang="0">
                  <a:pos x="22" y="14"/>
                </a:cxn>
                <a:cxn ang="0">
                  <a:pos x="27" y="8"/>
                </a:cxn>
                <a:cxn ang="0">
                  <a:pos x="34" y="3"/>
                </a:cxn>
                <a:cxn ang="0">
                  <a:pos x="40" y="0"/>
                </a:cxn>
                <a:cxn ang="0">
                  <a:pos x="48" y="0"/>
                </a:cxn>
                <a:cxn ang="0">
                  <a:pos x="48" y="0"/>
                </a:cxn>
                <a:cxn ang="0">
                  <a:pos x="56" y="0"/>
                </a:cxn>
                <a:cxn ang="0">
                  <a:pos x="56" y="21"/>
                </a:cxn>
                <a:cxn ang="0">
                  <a:pos x="56" y="21"/>
                </a:cxn>
                <a:cxn ang="0">
                  <a:pos x="50" y="19"/>
                </a:cxn>
                <a:cxn ang="0">
                  <a:pos x="44" y="19"/>
                </a:cxn>
                <a:cxn ang="0">
                  <a:pos x="44" y="19"/>
                </a:cxn>
                <a:cxn ang="0">
                  <a:pos x="34" y="19"/>
                </a:cxn>
                <a:cxn ang="0">
                  <a:pos x="27" y="24"/>
                </a:cxn>
                <a:cxn ang="0">
                  <a:pos x="24" y="30"/>
                </a:cxn>
                <a:cxn ang="0">
                  <a:pos x="22" y="39"/>
                </a:cxn>
                <a:cxn ang="0">
                  <a:pos x="22" y="68"/>
                </a:cxn>
                <a:cxn ang="0">
                  <a:pos x="0" y="68"/>
                </a:cxn>
                <a:cxn ang="0">
                  <a:pos x="0" y="1"/>
                </a:cxn>
              </a:cxnLst>
              <a:rect l="0" t="0" r="r" b="b"/>
              <a:pathLst>
                <a:path w="56" h="68">
                  <a:moveTo>
                    <a:pt x="0" y="1"/>
                  </a:moveTo>
                  <a:lnTo>
                    <a:pt x="21" y="1"/>
                  </a:lnTo>
                  <a:lnTo>
                    <a:pt x="21" y="14"/>
                  </a:lnTo>
                  <a:lnTo>
                    <a:pt x="22" y="14"/>
                  </a:lnTo>
                  <a:lnTo>
                    <a:pt x="22" y="14"/>
                  </a:lnTo>
                  <a:lnTo>
                    <a:pt x="27" y="8"/>
                  </a:lnTo>
                  <a:lnTo>
                    <a:pt x="34" y="3"/>
                  </a:lnTo>
                  <a:lnTo>
                    <a:pt x="40" y="0"/>
                  </a:lnTo>
                  <a:lnTo>
                    <a:pt x="48" y="0"/>
                  </a:lnTo>
                  <a:lnTo>
                    <a:pt x="48" y="0"/>
                  </a:lnTo>
                  <a:lnTo>
                    <a:pt x="56" y="0"/>
                  </a:lnTo>
                  <a:lnTo>
                    <a:pt x="56" y="21"/>
                  </a:lnTo>
                  <a:lnTo>
                    <a:pt x="56" y="21"/>
                  </a:lnTo>
                  <a:lnTo>
                    <a:pt x="50" y="19"/>
                  </a:lnTo>
                  <a:lnTo>
                    <a:pt x="44" y="19"/>
                  </a:lnTo>
                  <a:lnTo>
                    <a:pt x="44" y="19"/>
                  </a:lnTo>
                  <a:lnTo>
                    <a:pt x="34" y="19"/>
                  </a:lnTo>
                  <a:lnTo>
                    <a:pt x="27" y="24"/>
                  </a:lnTo>
                  <a:lnTo>
                    <a:pt x="24" y="30"/>
                  </a:lnTo>
                  <a:lnTo>
                    <a:pt x="22" y="39"/>
                  </a:lnTo>
                  <a:lnTo>
                    <a:pt x="22" y="68"/>
                  </a:lnTo>
                  <a:lnTo>
                    <a:pt x="0" y="68"/>
                  </a:lnTo>
                  <a:lnTo>
                    <a:pt x="0" y="1"/>
                  </a:lnTo>
                  <a:close/>
                </a:path>
              </a:pathLst>
            </a:custGeom>
            <a:solidFill>
              <a:schemeClr val="bg1"/>
            </a:solidFill>
            <a:ln w="9525">
              <a:noFill/>
              <a:round/>
              <a:headEnd/>
              <a:tailEnd/>
            </a:ln>
          </p:spPr>
          <p:txBody>
            <a:bodyPr/>
            <a:lstStyle/>
            <a:p>
              <a:pPr>
                <a:defRPr/>
              </a:pPr>
              <a:endParaRPr lang="en-US"/>
            </a:p>
          </p:txBody>
        </p:sp>
        <p:sp>
          <p:nvSpPr>
            <p:cNvPr id="23" name="Freeform 50"/>
            <p:cNvSpPr>
              <a:spLocks noEditPoints="1"/>
            </p:cNvSpPr>
            <p:nvPr userDrawn="1"/>
          </p:nvSpPr>
          <p:spPr bwMode="black">
            <a:xfrm>
              <a:off x="4873" y="4097"/>
              <a:ext cx="44" cy="36"/>
            </a:xfrm>
            <a:custGeom>
              <a:avLst/>
              <a:gdLst/>
              <a:ahLst/>
              <a:cxnLst>
                <a:cxn ang="0">
                  <a:pos x="86" y="50"/>
                </a:cxn>
                <a:cxn ang="0">
                  <a:pos x="79" y="60"/>
                </a:cxn>
                <a:cxn ang="0">
                  <a:pos x="70" y="66"/>
                </a:cxn>
                <a:cxn ang="0">
                  <a:pos x="44" y="73"/>
                </a:cxn>
                <a:cxn ang="0">
                  <a:pos x="34" y="71"/>
                </a:cxn>
                <a:cxn ang="0">
                  <a:pos x="18" y="68"/>
                </a:cxn>
                <a:cxn ang="0">
                  <a:pos x="7" y="58"/>
                </a:cxn>
                <a:cxn ang="0">
                  <a:pos x="0" y="45"/>
                </a:cxn>
                <a:cxn ang="0">
                  <a:pos x="0" y="36"/>
                </a:cxn>
                <a:cxn ang="0">
                  <a:pos x="4" y="20"/>
                </a:cxn>
                <a:cxn ang="0">
                  <a:pos x="12" y="10"/>
                </a:cxn>
                <a:cxn ang="0">
                  <a:pos x="26" y="3"/>
                </a:cxn>
                <a:cxn ang="0">
                  <a:pos x="44" y="0"/>
                </a:cxn>
                <a:cxn ang="0">
                  <a:pos x="54" y="2"/>
                </a:cxn>
                <a:cxn ang="0">
                  <a:pos x="70" y="7"/>
                </a:cxn>
                <a:cxn ang="0">
                  <a:pos x="81" y="16"/>
                </a:cxn>
                <a:cxn ang="0">
                  <a:pos x="86" y="31"/>
                </a:cxn>
                <a:cxn ang="0">
                  <a:pos x="88" y="42"/>
                </a:cxn>
                <a:cxn ang="0">
                  <a:pos x="23" y="42"/>
                </a:cxn>
                <a:cxn ang="0">
                  <a:pos x="25" y="47"/>
                </a:cxn>
                <a:cxn ang="0">
                  <a:pos x="34" y="57"/>
                </a:cxn>
                <a:cxn ang="0">
                  <a:pos x="44" y="58"/>
                </a:cxn>
                <a:cxn ang="0">
                  <a:pos x="55" y="57"/>
                </a:cxn>
                <a:cxn ang="0">
                  <a:pos x="62" y="50"/>
                </a:cxn>
                <a:cxn ang="0">
                  <a:pos x="65" y="29"/>
                </a:cxn>
                <a:cxn ang="0">
                  <a:pos x="65" y="29"/>
                </a:cxn>
                <a:cxn ang="0">
                  <a:pos x="60" y="20"/>
                </a:cxn>
                <a:cxn ang="0">
                  <a:pos x="49" y="15"/>
                </a:cxn>
                <a:cxn ang="0">
                  <a:pos x="44" y="15"/>
                </a:cxn>
                <a:cxn ang="0">
                  <a:pos x="33" y="16"/>
                </a:cxn>
                <a:cxn ang="0">
                  <a:pos x="23" y="26"/>
                </a:cxn>
                <a:cxn ang="0">
                  <a:pos x="23" y="29"/>
                </a:cxn>
              </a:cxnLst>
              <a:rect l="0" t="0" r="r" b="b"/>
              <a:pathLst>
                <a:path w="88" h="73">
                  <a:moveTo>
                    <a:pt x="86" y="50"/>
                  </a:moveTo>
                  <a:lnTo>
                    <a:pt x="86" y="50"/>
                  </a:lnTo>
                  <a:lnTo>
                    <a:pt x="83" y="55"/>
                  </a:lnTo>
                  <a:lnTo>
                    <a:pt x="79" y="60"/>
                  </a:lnTo>
                  <a:lnTo>
                    <a:pt x="75" y="63"/>
                  </a:lnTo>
                  <a:lnTo>
                    <a:pt x="70" y="66"/>
                  </a:lnTo>
                  <a:lnTo>
                    <a:pt x="58" y="71"/>
                  </a:lnTo>
                  <a:lnTo>
                    <a:pt x="44" y="73"/>
                  </a:lnTo>
                  <a:lnTo>
                    <a:pt x="44" y="73"/>
                  </a:lnTo>
                  <a:lnTo>
                    <a:pt x="34" y="71"/>
                  </a:lnTo>
                  <a:lnTo>
                    <a:pt x="26" y="70"/>
                  </a:lnTo>
                  <a:lnTo>
                    <a:pt x="18" y="68"/>
                  </a:lnTo>
                  <a:lnTo>
                    <a:pt x="12" y="63"/>
                  </a:lnTo>
                  <a:lnTo>
                    <a:pt x="7" y="58"/>
                  </a:lnTo>
                  <a:lnTo>
                    <a:pt x="4" y="52"/>
                  </a:lnTo>
                  <a:lnTo>
                    <a:pt x="0" y="45"/>
                  </a:lnTo>
                  <a:lnTo>
                    <a:pt x="0" y="36"/>
                  </a:lnTo>
                  <a:lnTo>
                    <a:pt x="0" y="36"/>
                  </a:lnTo>
                  <a:lnTo>
                    <a:pt x="0" y="28"/>
                  </a:lnTo>
                  <a:lnTo>
                    <a:pt x="4" y="20"/>
                  </a:lnTo>
                  <a:lnTo>
                    <a:pt x="7" y="15"/>
                  </a:lnTo>
                  <a:lnTo>
                    <a:pt x="12" y="10"/>
                  </a:lnTo>
                  <a:lnTo>
                    <a:pt x="18" y="5"/>
                  </a:lnTo>
                  <a:lnTo>
                    <a:pt x="26" y="3"/>
                  </a:lnTo>
                  <a:lnTo>
                    <a:pt x="34" y="2"/>
                  </a:lnTo>
                  <a:lnTo>
                    <a:pt x="44" y="0"/>
                  </a:lnTo>
                  <a:lnTo>
                    <a:pt x="44" y="0"/>
                  </a:lnTo>
                  <a:lnTo>
                    <a:pt x="54" y="2"/>
                  </a:lnTo>
                  <a:lnTo>
                    <a:pt x="63" y="3"/>
                  </a:lnTo>
                  <a:lnTo>
                    <a:pt x="70" y="7"/>
                  </a:lnTo>
                  <a:lnTo>
                    <a:pt x="76" y="11"/>
                  </a:lnTo>
                  <a:lnTo>
                    <a:pt x="81" y="16"/>
                  </a:lnTo>
                  <a:lnTo>
                    <a:pt x="84" y="23"/>
                  </a:lnTo>
                  <a:lnTo>
                    <a:pt x="86" y="31"/>
                  </a:lnTo>
                  <a:lnTo>
                    <a:pt x="88" y="41"/>
                  </a:lnTo>
                  <a:lnTo>
                    <a:pt x="88" y="42"/>
                  </a:lnTo>
                  <a:lnTo>
                    <a:pt x="23" y="42"/>
                  </a:lnTo>
                  <a:lnTo>
                    <a:pt x="23" y="42"/>
                  </a:lnTo>
                  <a:lnTo>
                    <a:pt x="23" y="42"/>
                  </a:lnTo>
                  <a:lnTo>
                    <a:pt x="25" y="47"/>
                  </a:lnTo>
                  <a:lnTo>
                    <a:pt x="28" y="53"/>
                  </a:lnTo>
                  <a:lnTo>
                    <a:pt x="34" y="57"/>
                  </a:lnTo>
                  <a:lnTo>
                    <a:pt x="44" y="58"/>
                  </a:lnTo>
                  <a:lnTo>
                    <a:pt x="44" y="58"/>
                  </a:lnTo>
                  <a:lnTo>
                    <a:pt x="50" y="58"/>
                  </a:lnTo>
                  <a:lnTo>
                    <a:pt x="55" y="57"/>
                  </a:lnTo>
                  <a:lnTo>
                    <a:pt x="60" y="53"/>
                  </a:lnTo>
                  <a:lnTo>
                    <a:pt x="62" y="50"/>
                  </a:lnTo>
                  <a:lnTo>
                    <a:pt x="86" y="50"/>
                  </a:lnTo>
                  <a:close/>
                  <a:moveTo>
                    <a:pt x="65" y="29"/>
                  </a:moveTo>
                  <a:lnTo>
                    <a:pt x="65" y="29"/>
                  </a:lnTo>
                  <a:lnTo>
                    <a:pt x="65" y="29"/>
                  </a:lnTo>
                  <a:lnTo>
                    <a:pt x="63" y="24"/>
                  </a:lnTo>
                  <a:lnTo>
                    <a:pt x="60" y="20"/>
                  </a:lnTo>
                  <a:lnTo>
                    <a:pt x="54" y="16"/>
                  </a:lnTo>
                  <a:lnTo>
                    <a:pt x="49" y="15"/>
                  </a:lnTo>
                  <a:lnTo>
                    <a:pt x="44" y="15"/>
                  </a:lnTo>
                  <a:lnTo>
                    <a:pt x="44" y="15"/>
                  </a:lnTo>
                  <a:lnTo>
                    <a:pt x="37" y="15"/>
                  </a:lnTo>
                  <a:lnTo>
                    <a:pt x="33" y="16"/>
                  </a:lnTo>
                  <a:lnTo>
                    <a:pt x="26" y="21"/>
                  </a:lnTo>
                  <a:lnTo>
                    <a:pt x="23" y="26"/>
                  </a:lnTo>
                  <a:lnTo>
                    <a:pt x="23" y="29"/>
                  </a:lnTo>
                  <a:lnTo>
                    <a:pt x="23" y="29"/>
                  </a:lnTo>
                  <a:lnTo>
                    <a:pt x="65" y="29"/>
                  </a:lnTo>
                  <a:close/>
                </a:path>
              </a:pathLst>
            </a:custGeom>
            <a:solidFill>
              <a:schemeClr val="bg1"/>
            </a:solidFill>
            <a:ln w="9525">
              <a:noFill/>
              <a:round/>
              <a:headEnd/>
              <a:tailEnd/>
            </a:ln>
          </p:spPr>
          <p:txBody>
            <a:bodyPr/>
            <a:lstStyle/>
            <a:p>
              <a:pPr>
                <a:defRPr/>
              </a:pPr>
              <a:endParaRPr lang="en-US"/>
            </a:p>
          </p:txBody>
        </p:sp>
        <p:sp>
          <p:nvSpPr>
            <p:cNvPr id="24" name="Freeform 51"/>
            <p:cNvSpPr>
              <a:spLocks/>
            </p:cNvSpPr>
            <p:nvPr userDrawn="1"/>
          </p:nvSpPr>
          <p:spPr bwMode="black">
            <a:xfrm>
              <a:off x="4918" y="4088"/>
              <a:ext cx="27" cy="44"/>
            </a:xfrm>
            <a:custGeom>
              <a:avLst/>
              <a:gdLst/>
              <a:ahLst/>
              <a:cxnLst>
                <a:cxn ang="0">
                  <a:pos x="14" y="0"/>
                </a:cxn>
                <a:cxn ang="0">
                  <a:pos x="35" y="0"/>
                </a:cxn>
                <a:cxn ang="0">
                  <a:pos x="35" y="21"/>
                </a:cxn>
                <a:cxn ang="0">
                  <a:pos x="53" y="21"/>
                </a:cxn>
                <a:cxn ang="0">
                  <a:pos x="53" y="36"/>
                </a:cxn>
                <a:cxn ang="0">
                  <a:pos x="35" y="36"/>
                </a:cxn>
                <a:cxn ang="0">
                  <a:pos x="35" y="67"/>
                </a:cxn>
                <a:cxn ang="0">
                  <a:pos x="35" y="67"/>
                </a:cxn>
                <a:cxn ang="0">
                  <a:pos x="37" y="70"/>
                </a:cxn>
                <a:cxn ang="0">
                  <a:pos x="37" y="71"/>
                </a:cxn>
                <a:cxn ang="0">
                  <a:pos x="40" y="73"/>
                </a:cxn>
                <a:cxn ang="0">
                  <a:pos x="43" y="73"/>
                </a:cxn>
                <a:cxn ang="0">
                  <a:pos x="43" y="73"/>
                </a:cxn>
                <a:cxn ang="0">
                  <a:pos x="53" y="73"/>
                </a:cxn>
                <a:cxn ang="0">
                  <a:pos x="53" y="88"/>
                </a:cxn>
                <a:cxn ang="0">
                  <a:pos x="53" y="88"/>
                </a:cxn>
                <a:cxn ang="0">
                  <a:pos x="37" y="89"/>
                </a:cxn>
                <a:cxn ang="0">
                  <a:pos x="37" y="89"/>
                </a:cxn>
                <a:cxn ang="0">
                  <a:pos x="24" y="88"/>
                </a:cxn>
                <a:cxn ang="0">
                  <a:pos x="21" y="86"/>
                </a:cxn>
                <a:cxn ang="0">
                  <a:pos x="18" y="84"/>
                </a:cxn>
                <a:cxn ang="0">
                  <a:pos x="16" y="81"/>
                </a:cxn>
                <a:cxn ang="0">
                  <a:pos x="14" y="78"/>
                </a:cxn>
                <a:cxn ang="0">
                  <a:pos x="14" y="70"/>
                </a:cxn>
                <a:cxn ang="0">
                  <a:pos x="14" y="36"/>
                </a:cxn>
                <a:cxn ang="0">
                  <a:pos x="0" y="36"/>
                </a:cxn>
                <a:cxn ang="0">
                  <a:pos x="0" y="21"/>
                </a:cxn>
                <a:cxn ang="0">
                  <a:pos x="14" y="21"/>
                </a:cxn>
                <a:cxn ang="0">
                  <a:pos x="14" y="0"/>
                </a:cxn>
              </a:cxnLst>
              <a:rect l="0" t="0" r="r" b="b"/>
              <a:pathLst>
                <a:path w="53" h="89">
                  <a:moveTo>
                    <a:pt x="14" y="0"/>
                  </a:moveTo>
                  <a:lnTo>
                    <a:pt x="35" y="0"/>
                  </a:lnTo>
                  <a:lnTo>
                    <a:pt x="35" y="21"/>
                  </a:lnTo>
                  <a:lnTo>
                    <a:pt x="53" y="21"/>
                  </a:lnTo>
                  <a:lnTo>
                    <a:pt x="53" y="36"/>
                  </a:lnTo>
                  <a:lnTo>
                    <a:pt x="35" y="36"/>
                  </a:lnTo>
                  <a:lnTo>
                    <a:pt x="35" y="67"/>
                  </a:lnTo>
                  <a:lnTo>
                    <a:pt x="35" y="67"/>
                  </a:lnTo>
                  <a:lnTo>
                    <a:pt x="37" y="70"/>
                  </a:lnTo>
                  <a:lnTo>
                    <a:pt x="37" y="71"/>
                  </a:lnTo>
                  <a:lnTo>
                    <a:pt x="40" y="73"/>
                  </a:lnTo>
                  <a:lnTo>
                    <a:pt x="43" y="73"/>
                  </a:lnTo>
                  <a:lnTo>
                    <a:pt x="43" y="73"/>
                  </a:lnTo>
                  <a:lnTo>
                    <a:pt x="53" y="73"/>
                  </a:lnTo>
                  <a:lnTo>
                    <a:pt x="53" y="88"/>
                  </a:lnTo>
                  <a:lnTo>
                    <a:pt x="53" y="88"/>
                  </a:lnTo>
                  <a:lnTo>
                    <a:pt x="37" y="89"/>
                  </a:lnTo>
                  <a:lnTo>
                    <a:pt x="37" y="89"/>
                  </a:lnTo>
                  <a:lnTo>
                    <a:pt x="24" y="88"/>
                  </a:lnTo>
                  <a:lnTo>
                    <a:pt x="21" y="86"/>
                  </a:lnTo>
                  <a:lnTo>
                    <a:pt x="18" y="84"/>
                  </a:lnTo>
                  <a:lnTo>
                    <a:pt x="16" y="81"/>
                  </a:lnTo>
                  <a:lnTo>
                    <a:pt x="14" y="78"/>
                  </a:lnTo>
                  <a:lnTo>
                    <a:pt x="14" y="70"/>
                  </a:lnTo>
                  <a:lnTo>
                    <a:pt x="14" y="36"/>
                  </a:lnTo>
                  <a:lnTo>
                    <a:pt x="0" y="36"/>
                  </a:lnTo>
                  <a:lnTo>
                    <a:pt x="0" y="21"/>
                  </a:lnTo>
                  <a:lnTo>
                    <a:pt x="14" y="21"/>
                  </a:lnTo>
                  <a:lnTo>
                    <a:pt x="14" y="0"/>
                  </a:lnTo>
                  <a:close/>
                </a:path>
              </a:pathLst>
            </a:custGeom>
            <a:solidFill>
              <a:schemeClr val="bg1"/>
            </a:solidFill>
            <a:ln w="9525">
              <a:noFill/>
              <a:round/>
              <a:headEnd/>
              <a:tailEnd/>
            </a:ln>
          </p:spPr>
          <p:txBody>
            <a:bodyPr/>
            <a:lstStyle/>
            <a:p>
              <a:pPr>
                <a:defRPr/>
              </a:pPr>
              <a:endParaRPr lang="en-US"/>
            </a:p>
          </p:txBody>
        </p:sp>
        <p:sp>
          <p:nvSpPr>
            <p:cNvPr id="25" name="Freeform 52"/>
            <p:cNvSpPr>
              <a:spLocks noEditPoints="1"/>
            </p:cNvSpPr>
            <p:nvPr userDrawn="1"/>
          </p:nvSpPr>
          <p:spPr bwMode="black">
            <a:xfrm>
              <a:off x="4947" y="4097"/>
              <a:ext cx="44" cy="36"/>
            </a:xfrm>
            <a:custGeom>
              <a:avLst/>
              <a:gdLst/>
              <a:ahLst/>
              <a:cxnLst>
                <a:cxn ang="0">
                  <a:pos x="86" y="50"/>
                </a:cxn>
                <a:cxn ang="0">
                  <a:pos x="79" y="60"/>
                </a:cxn>
                <a:cxn ang="0">
                  <a:pos x="69" y="66"/>
                </a:cxn>
                <a:cxn ang="0">
                  <a:pos x="44" y="73"/>
                </a:cxn>
                <a:cxn ang="0">
                  <a:pos x="35" y="71"/>
                </a:cxn>
                <a:cxn ang="0">
                  <a:pos x="19" y="68"/>
                </a:cxn>
                <a:cxn ang="0">
                  <a:pos x="8" y="58"/>
                </a:cxn>
                <a:cxn ang="0">
                  <a:pos x="2" y="45"/>
                </a:cxn>
                <a:cxn ang="0">
                  <a:pos x="0" y="36"/>
                </a:cxn>
                <a:cxn ang="0">
                  <a:pos x="3" y="20"/>
                </a:cxn>
                <a:cxn ang="0">
                  <a:pos x="13" y="10"/>
                </a:cxn>
                <a:cxn ang="0">
                  <a:pos x="26" y="3"/>
                </a:cxn>
                <a:cxn ang="0">
                  <a:pos x="44" y="0"/>
                </a:cxn>
                <a:cxn ang="0">
                  <a:pos x="55" y="2"/>
                </a:cxn>
                <a:cxn ang="0">
                  <a:pos x="71" y="7"/>
                </a:cxn>
                <a:cxn ang="0">
                  <a:pos x="81" y="16"/>
                </a:cxn>
                <a:cxn ang="0">
                  <a:pos x="86" y="31"/>
                </a:cxn>
                <a:cxn ang="0">
                  <a:pos x="87" y="42"/>
                </a:cxn>
                <a:cxn ang="0">
                  <a:pos x="23" y="42"/>
                </a:cxn>
                <a:cxn ang="0">
                  <a:pos x="24" y="47"/>
                </a:cxn>
                <a:cxn ang="0">
                  <a:pos x="34" y="57"/>
                </a:cxn>
                <a:cxn ang="0">
                  <a:pos x="44" y="58"/>
                </a:cxn>
                <a:cxn ang="0">
                  <a:pos x="55" y="57"/>
                </a:cxn>
                <a:cxn ang="0">
                  <a:pos x="63" y="50"/>
                </a:cxn>
                <a:cxn ang="0">
                  <a:pos x="65" y="29"/>
                </a:cxn>
                <a:cxn ang="0">
                  <a:pos x="65" y="29"/>
                </a:cxn>
                <a:cxn ang="0">
                  <a:pos x="60" y="20"/>
                </a:cxn>
                <a:cxn ang="0">
                  <a:pos x="48" y="15"/>
                </a:cxn>
                <a:cxn ang="0">
                  <a:pos x="44" y="15"/>
                </a:cxn>
                <a:cxn ang="0">
                  <a:pos x="34" y="16"/>
                </a:cxn>
                <a:cxn ang="0">
                  <a:pos x="24" y="26"/>
                </a:cxn>
                <a:cxn ang="0">
                  <a:pos x="23" y="29"/>
                </a:cxn>
              </a:cxnLst>
              <a:rect l="0" t="0" r="r" b="b"/>
              <a:pathLst>
                <a:path w="87" h="73">
                  <a:moveTo>
                    <a:pt x="86" y="50"/>
                  </a:moveTo>
                  <a:lnTo>
                    <a:pt x="86" y="50"/>
                  </a:lnTo>
                  <a:lnTo>
                    <a:pt x="82" y="55"/>
                  </a:lnTo>
                  <a:lnTo>
                    <a:pt x="79" y="60"/>
                  </a:lnTo>
                  <a:lnTo>
                    <a:pt x="74" y="63"/>
                  </a:lnTo>
                  <a:lnTo>
                    <a:pt x="69" y="66"/>
                  </a:lnTo>
                  <a:lnTo>
                    <a:pt x="58" y="71"/>
                  </a:lnTo>
                  <a:lnTo>
                    <a:pt x="44" y="73"/>
                  </a:lnTo>
                  <a:lnTo>
                    <a:pt x="44" y="73"/>
                  </a:lnTo>
                  <a:lnTo>
                    <a:pt x="35" y="71"/>
                  </a:lnTo>
                  <a:lnTo>
                    <a:pt x="26" y="70"/>
                  </a:lnTo>
                  <a:lnTo>
                    <a:pt x="19" y="68"/>
                  </a:lnTo>
                  <a:lnTo>
                    <a:pt x="13" y="63"/>
                  </a:lnTo>
                  <a:lnTo>
                    <a:pt x="8" y="58"/>
                  </a:lnTo>
                  <a:lnTo>
                    <a:pt x="3" y="52"/>
                  </a:lnTo>
                  <a:lnTo>
                    <a:pt x="2" y="45"/>
                  </a:lnTo>
                  <a:lnTo>
                    <a:pt x="0" y="36"/>
                  </a:lnTo>
                  <a:lnTo>
                    <a:pt x="0" y="36"/>
                  </a:lnTo>
                  <a:lnTo>
                    <a:pt x="2" y="28"/>
                  </a:lnTo>
                  <a:lnTo>
                    <a:pt x="3" y="20"/>
                  </a:lnTo>
                  <a:lnTo>
                    <a:pt x="8" y="15"/>
                  </a:lnTo>
                  <a:lnTo>
                    <a:pt x="13" y="10"/>
                  </a:lnTo>
                  <a:lnTo>
                    <a:pt x="19" y="5"/>
                  </a:lnTo>
                  <a:lnTo>
                    <a:pt x="26" y="3"/>
                  </a:lnTo>
                  <a:lnTo>
                    <a:pt x="35" y="2"/>
                  </a:lnTo>
                  <a:lnTo>
                    <a:pt x="44" y="0"/>
                  </a:lnTo>
                  <a:lnTo>
                    <a:pt x="44" y="0"/>
                  </a:lnTo>
                  <a:lnTo>
                    <a:pt x="55" y="2"/>
                  </a:lnTo>
                  <a:lnTo>
                    <a:pt x="63" y="3"/>
                  </a:lnTo>
                  <a:lnTo>
                    <a:pt x="71" y="7"/>
                  </a:lnTo>
                  <a:lnTo>
                    <a:pt x="76" y="11"/>
                  </a:lnTo>
                  <a:lnTo>
                    <a:pt x="81" y="16"/>
                  </a:lnTo>
                  <a:lnTo>
                    <a:pt x="84" y="23"/>
                  </a:lnTo>
                  <a:lnTo>
                    <a:pt x="86" y="31"/>
                  </a:lnTo>
                  <a:lnTo>
                    <a:pt x="87" y="41"/>
                  </a:lnTo>
                  <a:lnTo>
                    <a:pt x="87" y="42"/>
                  </a:lnTo>
                  <a:lnTo>
                    <a:pt x="23" y="42"/>
                  </a:lnTo>
                  <a:lnTo>
                    <a:pt x="23" y="42"/>
                  </a:lnTo>
                  <a:lnTo>
                    <a:pt x="23" y="42"/>
                  </a:lnTo>
                  <a:lnTo>
                    <a:pt x="24" y="47"/>
                  </a:lnTo>
                  <a:lnTo>
                    <a:pt x="27" y="53"/>
                  </a:lnTo>
                  <a:lnTo>
                    <a:pt x="34" y="57"/>
                  </a:lnTo>
                  <a:lnTo>
                    <a:pt x="44" y="58"/>
                  </a:lnTo>
                  <a:lnTo>
                    <a:pt x="44" y="58"/>
                  </a:lnTo>
                  <a:lnTo>
                    <a:pt x="50" y="58"/>
                  </a:lnTo>
                  <a:lnTo>
                    <a:pt x="55" y="57"/>
                  </a:lnTo>
                  <a:lnTo>
                    <a:pt x="60" y="53"/>
                  </a:lnTo>
                  <a:lnTo>
                    <a:pt x="63" y="50"/>
                  </a:lnTo>
                  <a:lnTo>
                    <a:pt x="86" y="50"/>
                  </a:lnTo>
                  <a:close/>
                  <a:moveTo>
                    <a:pt x="65" y="29"/>
                  </a:moveTo>
                  <a:lnTo>
                    <a:pt x="65" y="29"/>
                  </a:lnTo>
                  <a:lnTo>
                    <a:pt x="65" y="29"/>
                  </a:lnTo>
                  <a:lnTo>
                    <a:pt x="63" y="24"/>
                  </a:lnTo>
                  <a:lnTo>
                    <a:pt x="60" y="20"/>
                  </a:lnTo>
                  <a:lnTo>
                    <a:pt x="53" y="16"/>
                  </a:lnTo>
                  <a:lnTo>
                    <a:pt x="48" y="15"/>
                  </a:lnTo>
                  <a:lnTo>
                    <a:pt x="44" y="15"/>
                  </a:lnTo>
                  <a:lnTo>
                    <a:pt x="44" y="15"/>
                  </a:lnTo>
                  <a:lnTo>
                    <a:pt x="37" y="15"/>
                  </a:lnTo>
                  <a:lnTo>
                    <a:pt x="34" y="16"/>
                  </a:lnTo>
                  <a:lnTo>
                    <a:pt x="27" y="21"/>
                  </a:lnTo>
                  <a:lnTo>
                    <a:pt x="24" y="26"/>
                  </a:lnTo>
                  <a:lnTo>
                    <a:pt x="23" y="29"/>
                  </a:lnTo>
                  <a:lnTo>
                    <a:pt x="23" y="29"/>
                  </a:lnTo>
                  <a:lnTo>
                    <a:pt x="65" y="29"/>
                  </a:lnTo>
                  <a:close/>
                </a:path>
              </a:pathLst>
            </a:custGeom>
            <a:solidFill>
              <a:schemeClr val="bg1"/>
            </a:solidFill>
            <a:ln w="9525">
              <a:noFill/>
              <a:round/>
              <a:headEnd/>
              <a:tailEnd/>
            </a:ln>
          </p:spPr>
          <p:txBody>
            <a:bodyPr/>
            <a:lstStyle/>
            <a:p>
              <a:pPr>
                <a:defRPr/>
              </a:pPr>
              <a:endParaRPr lang="en-US"/>
            </a:p>
          </p:txBody>
        </p:sp>
        <p:sp>
          <p:nvSpPr>
            <p:cNvPr id="26" name="Freeform 53"/>
            <p:cNvSpPr>
              <a:spLocks noEditPoints="1"/>
            </p:cNvSpPr>
            <p:nvPr userDrawn="1"/>
          </p:nvSpPr>
          <p:spPr bwMode="black">
            <a:xfrm>
              <a:off x="5020" y="4087"/>
              <a:ext cx="45" cy="44"/>
            </a:xfrm>
            <a:custGeom>
              <a:avLst/>
              <a:gdLst/>
              <a:ahLst/>
              <a:cxnLst>
                <a:cxn ang="0">
                  <a:pos x="0" y="0"/>
                </a:cxn>
                <a:cxn ang="0">
                  <a:pos x="60" y="0"/>
                </a:cxn>
                <a:cxn ang="0">
                  <a:pos x="60" y="0"/>
                </a:cxn>
                <a:cxn ang="0">
                  <a:pos x="68" y="1"/>
                </a:cxn>
                <a:cxn ang="0">
                  <a:pos x="75" y="3"/>
                </a:cxn>
                <a:cxn ang="0">
                  <a:pos x="81" y="5"/>
                </a:cxn>
                <a:cxn ang="0">
                  <a:pos x="84" y="10"/>
                </a:cxn>
                <a:cxn ang="0">
                  <a:pos x="88" y="13"/>
                </a:cxn>
                <a:cxn ang="0">
                  <a:pos x="89" y="18"/>
                </a:cxn>
                <a:cxn ang="0">
                  <a:pos x="91" y="27"/>
                </a:cxn>
                <a:cxn ang="0">
                  <a:pos x="91" y="27"/>
                </a:cxn>
                <a:cxn ang="0">
                  <a:pos x="91" y="34"/>
                </a:cxn>
                <a:cxn ang="0">
                  <a:pos x="89" y="40"/>
                </a:cxn>
                <a:cxn ang="0">
                  <a:pos x="86" y="45"/>
                </a:cxn>
                <a:cxn ang="0">
                  <a:pos x="83" y="48"/>
                </a:cxn>
                <a:cxn ang="0">
                  <a:pos x="80" y="53"/>
                </a:cxn>
                <a:cxn ang="0">
                  <a:pos x="75" y="55"/>
                </a:cxn>
                <a:cxn ang="0">
                  <a:pos x="68" y="56"/>
                </a:cxn>
                <a:cxn ang="0">
                  <a:pos x="62" y="56"/>
                </a:cxn>
                <a:cxn ang="0">
                  <a:pos x="25" y="56"/>
                </a:cxn>
                <a:cxn ang="0">
                  <a:pos x="25" y="89"/>
                </a:cxn>
                <a:cxn ang="0">
                  <a:pos x="0" y="89"/>
                </a:cxn>
                <a:cxn ang="0">
                  <a:pos x="0" y="0"/>
                </a:cxn>
                <a:cxn ang="0">
                  <a:pos x="25" y="40"/>
                </a:cxn>
                <a:cxn ang="0">
                  <a:pos x="50" y="40"/>
                </a:cxn>
                <a:cxn ang="0">
                  <a:pos x="50" y="40"/>
                </a:cxn>
                <a:cxn ang="0">
                  <a:pos x="55" y="40"/>
                </a:cxn>
                <a:cxn ang="0">
                  <a:pos x="60" y="39"/>
                </a:cxn>
                <a:cxn ang="0">
                  <a:pos x="65" y="35"/>
                </a:cxn>
                <a:cxn ang="0">
                  <a:pos x="67" y="29"/>
                </a:cxn>
                <a:cxn ang="0">
                  <a:pos x="67" y="29"/>
                </a:cxn>
                <a:cxn ang="0">
                  <a:pos x="65" y="22"/>
                </a:cxn>
                <a:cxn ang="0">
                  <a:pos x="62" y="18"/>
                </a:cxn>
                <a:cxn ang="0">
                  <a:pos x="57" y="16"/>
                </a:cxn>
                <a:cxn ang="0">
                  <a:pos x="52" y="16"/>
                </a:cxn>
                <a:cxn ang="0">
                  <a:pos x="25" y="16"/>
                </a:cxn>
                <a:cxn ang="0">
                  <a:pos x="25" y="40"/>
                </a:cxn>
              </a:cxnLst>
              <a:rect l="0" t="0" r="r" b="b"/>
              <a:pathLst>
                <a:path w="91" h="89">
                  <a:moveTo>
                    <a:pt x="0" y="0"/>
                  </a:moveTo>
                  <a:lnTo>
                    <a:pt x="60" y="0"/>
                  </a:lnTo>
                  <a:lnTo>
                    <a:pt x="60" y="0"/>
                  </a:lnTo>
                  <a:lnTo>
                    <a:pt x="68" y="1"/>
                  </a:lnTo>
                  <a:lnTo>
                    <a:pt x="75" y="3"/>
                  </a:lnTo>
                  <a:lnTo>
                    <a:pt x="81" y="5"/>
                  </a:lnTo>
                  <a:lnTo>
                    <a:pt x="84" y="10"/>
                  </a:lnTo>
                  <a:lnTo>
                    <a:pt x="88" y="13"/>
                  </a:lnTo>
                  <a:lnTo>
                    <a:pt x="89" y="18"/>
                  </a:lnTo>
                  <a:lnTo>
                    <a:pt x="91" y="27"/>
                  </a:lnTo>
                  <a:lnTo>
                    <a:pt x="91" y="27"/>
                  </a:lnTo>
                  <a:lnTo>
                    <a:pt x="91" y="34"/>
                  </a:lnTo>
                  <a:lnTo>
                    <a:pt x="89" y="40"/>
                  </a:lnTo>
                  <a:lnTo>
                    <a:pt x="86" y="45"/>
                  </a:lnTo>
                  <a:lnTo>
                    <a:pt x="83" y="48"/>
                  </a:lnTo>
                  <a:lnTo>
                    <a:pt x="80" y="53"/>
                  </a:lnTo>
                  <a:lnTo>
                    <a:pt x="75" y="55"/>
                  </a:lnTo>
                  <a:lnTo>
                    <a:pt x="68" y="56"/>
                  </a:lnTo>
                  <a:lnTo>
                    <a:pt x="62" y="56"/>
                  </a:lnTo>
                  <a:lnTo>
                    <a:pt x="25" y="56"/>
                  </a:lnTo>
                  <a:lnTo>
                    <a:pt x="25" y="89"/>
                  </a:lnTo>
                  <a:lnTo>
                    <a:pt x="0" y="89"/>
                  </a:lnTo>
                  <a:lnTo>
                    <a:pt x="0" y="0"/>
                  </a:lnTo>
                  <a:close/>
                  <a:moveTo>
                    <a:pt x="25" y="40"/>
                  </a:moveTo>
                  <a:lnTo>
                    <a:pt x="50" y="40"/>
                  </a:lnTo>
                  <a:lnTo>
                    <a:pt x="50" y="40"/>
                  </a:lnTo>
                  <a:lnTo>
                    <a:pt x="55" y="40"/>
                  </a:lnTo>
                  <a:lnTo>
                    <a:pt x="60" y="39"/>
                  </a:lnTo>
                  <a:lnTo>
                    <a:pt x="65" y="35"/>
                  </a:lnTo>
                  <a:lnTo>
                    <a:pt x="67" y="29"/>
                  </a:lnTo>
                  <a:lnTo>
                    <a:pt x="67" y="29"/>
                  </a:lnTo>
                  <a:lnTo>
                    <a:pt x="65" y="22"/>
                  </a:lnTo>
                  <a:lnTo>
                    <a:pt x="62" y="18"/>
                  </a:lnTo>
                  <a:lnTo>
                    <a:pt x="57" y="16"/>
                  </a:lnTo>
                  <a:lnTo>
                    <a:pt x="52" y="16"/>
                  </a:lnTo>
                  <a:lnTo>
                    <a:pt x="25" y="16"/>
                  </a:lnTo>
                  <a:lnTo>
                    <a:pt x="25" y="40"/>
                  </a:lnTo>
                  <a:close/>
                </a:path>
              </a:pathLst>
            </a:custGeom>
            <a:solidFill>
              <a:schemeClr val="bg1"/>
            </a:solidFill>
            <a:ln w="9525">
              <a:noFill/>
              <a:round/>
              <a:headEnd/>
              <a:tailEnd/>
            </a:ln>
          </p:spPr>
          <p:txBody>
            <a:bodyPr/>
            <a:lstStyle/>
            <a:p>
              <a:pPr>
                <a:defRPr/>
              </a:pPr>
              <a:endParaRPr lang="en-US"/>
            </a:p>
          </p:txBody>
        </p:sp>
        <p:sp>
          <p:nvSpPr>
            <p:cNvPr id="27" name="Freeform 54"/>
            <p:cNvSpPr>
              <a:spLocks noEditPoints="1"/>
            </p:cNvSpPr>
            <p:nvPr userDrawn="1"/>
          </p:nvSpPr>
          <p:spPr bwMode="black">
            <a:xfrm>
              <a:off x="5071" y="4086"/>
              <a:ext cx="11" cy="45"/>
            </a:xfrm>
            <a:custGeom>
              <a:avLst/>
              <a:gdLst/>
              <a:ahLst/>
              <a:cxnLst>
                <a:cxn ang="0">
                  <a:pos x="0" y="24"/>
                </a:cxn>
                <a:cxn ang="0">
                  <a:pos x="23" y="24"/>
                </a:cxn>
                <a:cxn ang="0">
                  <a:pos x="23" y="91"/>
                </a:cxn>
                <a:cxn ang="0">
                  <a:pos x="0" y="91"/>
                </a:cxn>
                <a:cxn ang="0">
                  <a:pos x="0" y="24"/>
                </a:cxn>
                <a:cxn ang="0">
                  <a:pos x="0" y="0"/>
                </a:cxn>
                <a:cxn ang="0">
                  <a:pos x="23" y="0"/>
                </a:cxn>
                <a:cxn ang="0">
                  <a:pos x="23" y="16"/>
                </a:cxn>
                <a:cxn ang="0">
                  <a:pos x="0" y="16"/>
                </a:cxn>
                <a:cxn ang="0">
                  <a:pos x="0" y="0"/>
                </a:cxn>
              </a:cxnLst>
              <a:rect l="0" t="0" r="r" b="b"/>
              <a:pathLst>
                <a:path w="23" h="91">
                  <a:moveTo>
                    <a:pt x="0" y="24"/>
                  </a:moveTo>
                  <a:lnTo>
                    <a:pt x="23" y="24"/>
                  </a:lnTo>
                  <a:lnTo>
                    <a:pt x="23" y="91"/>
                  </a:lnTo>
                  <a:lnTo>
                    <a:pt x="0" y="91"/>
                  </a:lnTo>
                  <a:lnTo>
                    <a:pt x="0" y="24"/>
                  </a:lnTo>
                  <a:close/>
                  <a:moveTo>
                    <a:pt x="0" y="0"/>
                  </a:moveTo>
                  <a:lnTo>
                    <a:pt x="23" y="0"/>
                  </a:lnTo>
                  <a:lnTo>
                    <a:pt x="23" y="16"/>
                  </a:lnTo>
                  <a:lnTo>
                    <a:pt x="0" y="16"/>
                  </a:lnTo>
                  <a:lnTo>
                    <a:pt x="0" y="0"/>
                  </a:lnTo>
                  <a:close/>
                </a:path>
              </a:pathLst>
            </a:custGeom>
            <a:solidFill>
              <a:schemeClr val="bg1"/>
            </a:solidFill>
            <a:ln w="9525">
              <a:noFill/>
              <a:round/>
              <a:headEnd/>
              <a:tailEnd/>
            </a:ln>
          </p:spPr>
          <p:txBody>
            <a:bodyPr/>
            <a:lstStyle/>
            <a:p>
              <a:pPr>
                <a:defRPr/>
              </a:pPr>
              <a:endParaRPr lang="en-US"/>
            </a:p>
          </p:txBody>
        </p:sp>
        <p:sp>
          <p:nvSpPr>
            <p:cNvPr id="28" name="Freeform 55"/>
            <p:cNvSpPr>
              <a:spLocks noEditPoints="1"/>
            </p:cNvSpPr>
            <p:nvPr userDrawn="1"/>
          </p:nvSpPr>
          <p:spPr bwMode="black">
            <a:xfrm>
              <a:off x="5090" y="4097"/>
              <a:ext cx="42" cy="46"/>
            </a:xfrm>
            <a:custGeom>
              <a:avLst/>
              <a:gdLst/>
              <a:ahLst/>
              <a:cxnLst>
                <a:cxn ang="0">
                  <a:pos x="0" y="1"/>
                </a:cxn>
                <a:cxn ang="0">
                  <a:pos x="21" y="1"/>
                </a:cxn>
                <a:cxn ang="0">
                  <a:pos x="21" y="9"/>
                </a:cxn>
                <a:cxn ang="0">
                  <a:pos x="21" y="9"/>
                </a:cxn>
                <a:cxn ang="0">
                  <a:pos x="21" y="9"/>
                </a:cxn>
                <a:cxn ang="0">
                  <a:pos x="28" y="5"/>
                </a:cxn>
                <a:cxn ang="0">
                  <a:pos x="33" y="1"/>
                </a:cxn>
                <a:cxn ang="0">
                  <a:pos x="39" y="0"/>
                </a:cxn>
                <a:cxn ang="0">
                  <a:pos x="46" y="0"/>
                </a:cxn>
                <a:cxn ang="0">
                  <a:pos x="46" y="0"/>
                </a:cxn>
                <a:cxn ang="0">
                  <a:pos x="54" y="0"/>
                </a:cxn>
                <a:cxn ang="0">
                  <a:pos x="62" y="1"/>
                </a:cxn>
                <a:cxn ang="0">
                  <a:pos x="68" y="5"/>
                </a:cxn>
                <a:cxn ang="0">
                  <a:pos x="73" y="8"/>
                </a:cxn>
                <a:cxn ang="0">
                  <a:pos x="78" y="13"/>
                </a:cxn>
                <a:cxn ang="0">
                  <a:pos x="81" y="19"/>
                </a:cxn>
                <a:cxn ang="0">
                  <a:pos x="84" y="26"/>
                </a:cxn>
                <a:cxn ang="0">
                  <a:pos x="84" y="34"/>
                </a:cxn>
                <a:cxn ang="0">
                  <a:pos x="84" y="34"/>
                </a:cxn>
                <a:cxn ang="0">
                  <a:pos x="84" y="42"/>
                </a:cxn>
                <a:cxn ang="0">
                  <a:pos x="81" y="48"/>
                </a:cxn>
                <a:cxn ang="0">
                  <a:pos x="78" y="55"/>
                </a:cxn>
                <a:cxn ang="0">
                  <a:pos x="75" y="60"/>
                </a:cxn>
                <a:cxn ang="0">
                  <a:pos x="68" y="64"/>
                </a:cxn>
                <a:cxn ang="0">
                  <a:pos x="62" y="68"/>
                </a:cxn>
                <a:cxn ang="0">
                  <a:pos x="55" y="69"/>
                </a:cxn>
                <a:cxn ang="0">
                  <a:pos x="47" y="71"/>
                </a:cxn>
                <a:cxn ang="0">
                  <a:pos x="47" y="71"/>
                </a:cxn>
                <a:cxn ang="0">
                  <a:pos x="39" y="69"/>
                </a:cxn>
                <a:cxn ang="0">
                  <a:pos x="33" y="68"/>
                </a:cxn>
                <a:cxn ang="0">
                  <a:pos x="26" y="64"/>
                </a:cxn>
                <a:cxn ang="0">
                  <a:pos x="21" y="60"/>
                </a:cxn>
                <a:cxn ang="0">
                  <a:pos x="21" y="60"/>
                </a:cxn>
                <a:cxn ang="0">
                  <a:pos x="21" y="92"/>
                </a:cxn>
                <a:cxn ang="0">
                  <a:pos x="0" y="92"/>
                </a:cxn>
                <a:cxn ang="0">
                  <a:pos x="0" y="1"/>
                </a:cxn>
                <a:cxn ang="0">
                  <a:pos x="42" y="55"/>
                </a:cxn>
                <a:cxn ang="0">
                  <a:pos x="42" y="55"/>
                </a:cxn>
                <a:cxn ang="0">
                  <a:pos x="49" y="53"/>
                </a:cxn>
                <a:cxn ang="0">
                  <a:pos x="55" y="50"/>
                </a:cxn>
                <a:cxn ang="0">
                  <a:pos x="60" y="43"/>
                </a:cxn>
                <a:cxn ang="0">
                  <a:pos x="62" y="35"/>
                </a:cxn>
                <a:cxn ang="0">
                  <a:pos x="62" y="35"/>
                </a:cxn>
                <a:cxn ang="0">
                  <a:pos x="60" y="26"/>
                </a:cxn>
                <a:cxn ang="0">
                  <a:pos x="55" y="21"/>
                </a:cxn>
                <a:cxn ang="0">
                  <a:pos x="49" y="16"/>
                </a:cxn>
                <a:cxn ang="0">
                  <a:pos x="42" y="16"/>
                </a:cxn>
                <a:cxn ang="0">
                  <a:pos x="42" y="16"/>
                </a:cxn>
                <a:cxn ang="0">
                  <a:pos x="34" y="16"/>
                </a:cxn>
                <a:cxn ang="0">
                  <a:pos x="28" y="21"/>
                </a:cxn>
                <a:cxn ang="0">
                  <a:pos x="23" y="26"/>
                </a:cxn>
                <a:cxn ang="0">
                  <a:pos x="21" y="35"/>
                </a:cxn>
                <a:cxn ang="0">
                  <a:pos x="21" y="35"/>
                </a:cxn>
                <a:cxn ang="0">
                  <a:pos x="23" y="43"/>
                </a:cxn>
                <a:cxn ang="0">
                  <a:pos x="28" y="50"/>
                </a:cxn>
                <a:cxn ang="0">
                  <a:pos x="34" y="53"/>
                </a:cxn>
                <a:cxn ang="0">
                  <a:pos x="42" y="55"/>
                </a:cxn>
                <a:cxn ang="0">
                  <a:pos x="42" y="55"/>
                </a:cxn>
              </a:cxnLst>
              <a:rect l="0" t="0" r="r" b="b"/>
              <a:pathLst>
                <a:path w="84" h="92">
                  <a:moveTo>
                    <a:pt x="0" y="1"/>
                  </a:moveTo>
                  <a:lnTo>
                    <a:pt x="21" y="1"/>
                  </a:lnTo>
                  <a:lnTo>
                    <a:pt x="21" y="9"/>
                  </a:lnTo>
                  <a:lnTo>
                    <a:pt x="21" y="9"/>
                  </a:lnTo>
                  <a:lnTo>
                    <a:pt x="21" y="9"/>
                  </a:lnTo>
                  <a:lnTo>
                    <a:pt x="28" y="5"/>
                  </a:lnTo>
                  <a:lnTo>
                    <a:pt x="33" y="1"/>
                  </a:lnTo>
                  <a:lnTo>
                    <a:pt x="39" y="0"/>
                  </a:lnTo>
                  <a:lnTo>
                    <a:pt x="46" y="0"/>
                  </a:lnTo>
                  <a:lnTo>
                    <a:pt x="46" y="0"/>
                  </a:lnTo>
                  <a:lnTo>
                    <a:pt x="54" y="0"/>
                  </a:lnTo>
                  <a:lnTo>
                    <a:pt x="62" y="1"/>
                  </a:lnTo>
                  <a:lnTo>
                    <a:pt x="68" y="5"/>
                  </a:lnTo>
                  <a:lnTo>
                    <a:pt x="73" y="8"/>
                  </a:lnTo>
                  <a:lnTo>
                    <a:pt x="78" y="13"/>
                  </a:lnTo>
                  <a:lnTo>
                    <a:pt x="81" y="19"/>
                  </a:lnTo>
                  <a:lnTo>
                    <a:pt x="84" y="26"/>
                  </a:lnTo>
                  <a:lnTo>
                    <a:pt x="84" y="34"/>
                  </a:lnTo>
                  <a:lnTo>
                    <a:pt x="84" y="34"/>
                  </a:lnTo>
                  <a:lnTo>
                    <a:pt x="84" y="42"/>
                  </a:lnTo>
                  <a:lnTo>
                    <a:pt x="81" y="48"/>
                  </a:lnTo>
                  <a:lnTo>
                    <a:pt x="78" y="55"/>
                  </a:lnTo>
                  <a:lnTo>
                    <a:pt x="75" y="60"/>
                  </a:lnTo>
                  <a:lnTo>
                    <a:pt x="68" y="64"/>
                  </a:lnTo>
                  <a:lnTo>
                    <a:pt x="62" y="68"/>
                  </a:lnTo>
                  <a:lnTo>
                    <a:pt x="55" y="69"/>
                  </a:lnTo>
                  <a:lnTo>
                    <a:pt x="47" y="71"/>
                  </a:lnTo>
                  <a:lnTo>
                    <a:pt x="47" y="71"/>
                  </a:lnTo>
                  <a:lnTo>
                    <a:pt x="39" y="69"/>
                  </a:lnTo>
                  <a:lnTo>
                    <a:pt x="33" y="68"/>
                  </a:lnTo>
                  <a:lnTo>
                    <a:pt x="26" y="64"/>
                  </a:lnTo>
                  <a:lnTo>
                    <a:pt x="21" y="60"/>
                  </a:lnTo>
                  <a:lnTo>
                    <a:pt x="21" y="60"/>
                  </a:lnTo>
                  <a:lnTo>
                    <a:pt x="21" y="92"/>
                  </a:lnTo>
                  <a:lnTo>
                    <a:pt x="0" y="92"/>
                  </a:lnTo>
                  <a:lnTo>
                    <a:pt x="0" y="1"/>
                  </a:lnTo>
                  <a:close/>
                  <a:moveTo>
                    <a:pt x="42" y="55"/>
                  </a:moveTo>
                  <a:lnTo>
                    <a:pt x="42" y="55"/>
                  </a:lnTo>
                  <a:lnTo>
                    <a:pt x="49" y="53"/>
                  </a:lnTo>
                  <a:lnTo>
                    <a:pt x="55" y="50"/>
                  </a:lnTo>
                  <a:lnTo>
                    <a:pt x="60" y="43"/>
                  </a:lnTo>
                  <a:lnTo>
                    <a:pt x="62" y="35"/>
                  </a:lnTo>
                  <a:lnTo>
                    <a:pt x="62" y="35"/>
                  </a:lnTo>
                  <a:lnTo>
                    <a:pt x="60" y="26"/>
                  </a:lnTo>
                  <a:lnTo>
                    <a:pt x="55" y="21"/>
                  </a:lnTo>
                  <a:lnTo>
                    <a:pt x="49" y="16"/>
                  </a:lnTo>
                  <a:lnTo>
                    <a:pt x="42" y="16"/>
                  </a:lnTo>
                  <a:lnTo>
                    <a:pt x="42" y="16"/>
                  </a:lnTo>
                  <a:lnTo>
                    <a:pt x="34" y="16"/>
                  </a:lnTo>
                  <a:lnTo>
                    <a:pt x="28" y="21"/>
                  </a:lnTo>
                  <a:lnTo>
                    <a:pt x="23" y="26"/>
                  </a:lnTo>
                  <a:lnTo>
                    <a:pt x="21" y="35"/>
                  </a:lnTo>
                  <a:lnTo>
                    <a:pt x="21" y="35"/>
                  </a:lnTo>
                  <a:lnTo>
                    <a:pt x="23" y="43"/>
                  </a:lnTo>
                  <a:lnTo>
                    <a:pt x="28" y="50"/>
                  </a:lnTo>
                  <a:lnTo>
                    <a:pt x="34" y="53"/>
                  </a:lnTo>
                  <a:lnTo>
                    <a:pt x="42" y="55"/>
                  </a:lnTo>
                  <a:lnTo>
                    <a:pt x="42" y="55"/>
                  </a:lnTo>
                  <a:close/>
                </a:path>
              </a:pathLst>
            </a:custGeom>
            <a:solidFill>
              <a:schemeClr val="bg1"/>
            </a:solidFill>
            <a:ln w="9525">
              <a:noFill/>
              <a:round/>
              <a:headEnd/>
              <a:tailEnd/>
            </a:ln>
          </p:spPr>
          <p:txBody>
            <a:bodyPr/>
            <a:lstStyle/>
            <a:p>
              <a:pPr>
                <a:defRPr/>
              </a:pPr>
              <a:endParaRPr lang="en-US"/>
            </a:p>
          </p:txBody>
        </p:sp>
        <p:sp>
          <p:nvSpPr>
            <p:cNvPr id="29" name="Freeform 56"/>
            <p:cNvSpPr>
              <a:spLocks noEditPoints="1"/>
            </p:cNvSpPr>
            <p:nvPr userDrawn="1"/>
          </p:nvSpPr>
          <p:spPr bwMode="black">
            <a:xfrm>
              <a:off x="5136" y="4097"/>
              <a:ext cx="43" cy="36"/>
            </a:xfrm>
            <a:custGeom>
              <a:avLst/>
              <a:gdLst/>
              <a:ahLst/>
              <a:cxnLst>
                <a:cxn ang="0">
                  <a:pos x="86" y="50"/>
                </a:cxn>
                <a:cxn ang="0">
                  <a:pos x="80" y="60"/>
                </a:cxn>
                <a:cxn ang="0">
                  <a:pos x="70" y="66"/>
                </a:cxn>
                <a:cxn ang="0">
                  <a:pos x="44" y="73"/>
                </a:cxn>
                <a:cxn ang="0">
                  <a:pos x="36" y="71"/>
                </a:cxn>
                <a:cxn ang="0">
                  <a:pos x="20" y="68"/>
                </a:cxn>
                <a:cxn ang="0">
                  <a:pos x="8" y="58"/>
                </a:cxn>
                <a:cxn ang="0">
                  <a:pos x="2" y="45"/>
                </a:cxn>
                <a:cxn ang="0">
                  <a:pos x="0" y="36"/>
                </a:cxn>
                <a:cxn ang="0">
                  <a:pos x="4" y="20"/>
                </a:cxn>
                <a:cxn ang="0">
                  <a:pos x="13" y="10"/>
                </a:cxn>
                <a:cxn ang="0">
                  <a:pos x="26" y="3"/>
                </a:cxn>
                <a:cxn ang="0">
                  <a:pos x="44" y="0"/>
                </a:cxn>
                <a:cxn ang="0">
                  <a:pos x="55" y="2"/>
                </a:cxn>
                <a:cxn ang="0">
                  <a:pos x="72" y="7"/>
                </a:cxn>
                <a:cxn ang="0">
                  <a:pos x="81" y="16"/>
                </a:cxn>
                <a:cxn ang="0">
                  <a:pos x="86" y="31"/>
                </a:cxn>
                <a:cxn ang="0">
                  <a:pos x="88" y="42"/>
                </a:cxn>
                <a:cxn ang="0">
                  <a:pos x="23" y="42"/>
                </a:cxn>
                <a:cxn ang="0">
                  <a:pos x="25" y="47"/>
                </a:cxn>
                <a:cxn ang="0">
                  <a:pos x="34" y="57"/>
                </a:cxn>
                <a:cxn ang="0">
                  <a:pos x="44" y="58"/>
                </a:cxn>
                <a:cxn ang="0">
                  <a:pos x="55" y="57"/>
                </a:cxn>
                <a:cxn ang="0">
                  <a:pos x="63" y="50"/>
                </a:cxn>
                <a:cxn ang="0">
                  <a:pos x="65" y="29"/>
                </a:cxn>
                <a:cxn ang="0">
                  <a:pos x="65" y="29"/>
                </a:cxn>
                <a:cxn ang="0">
                  <a:pos x="60" y="20"/>
                </a:cxn>
                <a:cxn ang="0">
                  <a:pos x="50" y="15"/>
                </a:cxn>
                <a:cxn ang="0">
                  <a:pos x="44" y="15"/>
                </a:cxn>
                <a:cxn ang="0">
                  <a:pos x="34" y="16"/>
                </a:cxn>
                <a:cxn ang="0">
                  <a:pos x="25" y="26"/>
                </a:cxn>
                <a:cxn ang="0">
                  <a:pos x="23" y="29"/>
                </a:cxn>
              </a:cxnLst>
              <a:rect l="0" t="0" r="r" b="b"/>
              <a:pathLst>
                <a:path w="88" h="73">
                  <a:moveTo>
                    <a:pt x="86" y="50"/>
                  </a:moveTo>
                  <a:lnTo>
                    <a:pt x="86" y="50"/>
                  </a:lnTo>
                  <a:lnTo>
                    <a:pt x="83" y="55"/>
                  </a:lnTo>
                  <a:lnTo>
                    <a:pt x="80" y="60"/>
                  </a:lnTo>
                  <a:lnTo>
                    <a:pt x="75" y="63"/>
                  </a:lnTo>
                  <a:lnTo>
                    <a:pt x="70" y="66"/>
                  </a:lnTo>
                  <a:lnTo>
                    <a:pt x="59" y="71"/>
                  </a:lnTo>
                  <a:lnTo>
                    <a:pt x="44" y="73"/>
                  </a:lnTo>
                  <a:lnTo>
                    <a:pt x="44" y="73"/>
                  </a:lnTo>
                  <a:lnTo>
                    <a:pt x="36" y="71"/>
                  </a:lnTo>
                  <a:lnTo>
                    <a:pt x="26" y="70"/>
                  </a:lnTo>
                  <a:lnTo>
                    <a:pt x="20" y="68"/>
                  </a:lnTo>
                  <a:lnTo>
                    <a:pt x="13" y="63"/>
                  </a:lnTo>
                  <a:lnTo>
                    <a:pt x="8" y="58"/>
                  </a:lnTo>
                  <a:lnTo>
                    <a:pt x="4" y="52"/>
                  </a:lnTo>
                  <a:lnTo>
                    <a:pt x="2" y="45"/>
                  </a:lnTo>
                  <a:lnTo>
                    <a:pt x="0" y="36"/>
                  </a:lnTo>
                  <a:lnTo>
                    <a:pt x="0" y="36"/>
                  </a:lnTo>
                  <a:lnTo>
                    <a:pt x="2" y="28"/>
                  </a:lnTo>
                  <a:lnTo>
                    <a:pt x="4" y="20"/>
                  </a:lnTo>
                  <a:lnTo>
                    <a:pt x="8" y="15"/>
                  </a:lnTo>
                  <a:lnTo>
                    <a:pt x="13" y="10"/>
                  </a:lnTo>
                  <a:lnTo>
                    <a:pt x="20" y="5"/>
                  </a:lnTo>
                  <a:lnTo>
                    <a:pt x="26" y="3"/>
                  </a:lnTo>
                  <a:lnTo>
                    <a:pt x="36" y="2"/>
                  </a:lnTo>
                  <a:lnTo>
                    <a:pt x="44" y="0"/>
                  </a:lnTo>
                  <a:lnTo>
                    <a:pt x="44" y="0"/>
                  </a:lnTo>
                  <a:lnTo>
                    <a:pt x="55" y="2"/>
                  </a:lnTo>
                  <a:lnTo>
                    <a:pt x="63" y="3"/>
                  </a:lnTo>
                  <a:lnTo>
                    <a:pt x="72" y="7"/>
                  </a:lnTo>
                  <a:lnTo>
                    <a:pt x="76" y="11"/>
                  </a:lnTo>
                  <a:lnTo>
                    <a:pt x="81" y="16"/>
                  </a:lnTo>
                  <a:lnTo>
                    <a:pt x="84" y="23"/>
                  </a:lnTo>
                  <a:lnTo>
                    <a:pt x="86" y="31"/>
                  </a:lnTo>
                  <a:lnTo>
                    <a:pt x="88" y="41"/>
                  </a:lnTo>
                  <a:lnTo>
                    <a:pt x="88" y="42"/>
                  </a:lnTo>
                  <a:lnTo>
                    <a:pt x="23" y="42"/>
                  </a:lnTo>
                  <a:lnTo>
                    <a:pt x="23" y="42"/>
                  </a:lnTo>
                  <a:lnTo>
                    <a:pt x="23" y="42"/>
                  </a:lnTo>
                  <a:lnTo>
                    <a:pt x="25" y="47"/>
                  </a:lnTo>
                  <a:lnTo>
                    <a:pt x="28" y="53"/>
                  </a:lnTo>
                  <a:lnTo>
                    <a:pt x="34" y="57"/>
                  </a:lnTo>
                  <a:lnTo>
                    <a:pt x="44" y="58"/>
                  </a:lnTo>
                  <a:lnTo>
                    <a:pt x="44" y="58"/>
                  </a:lnTo>
                  <a:lnTo>
                    <a:pt x="50" y="58"/>
                  </a:lnTo>
                  <a:lnTo>
                    <a:pt x="55" y="57"/>
                  </a:lnTo>
                  <a:lnTo>
                    <a:pt x="60" y="53"/>
                  </a:lnTo>
                  <a:lnTo>
                    <a:pt x="63" y="50"/>
                  </a:lnTo>
                  <a:lnTo>
                    <a:pt x="86" y="50"/>
                  </a:lnTo>
                  <a:close/>
                  <a:moveTo>
                    <a:pt x="65" y="29"/>
                  </a:moveTo>
                  <a:lnTo>
                    <a:pt x="65" y="29"/>
                  </a:lnTo>
                  <a:lnTo>
                    <a:pt x="65" y="29"/>
                  </a:lnTo>
                  <a:lnTo>
                    <a:pt x="63" y="24"/>
                  </a:lnTo>
                  <a:lnTo>
                    <a:pt x="60" y="20"/>
                  </a:lnTo>
                  <a:lnTo>
                    <a:pt x="54" y="16"/>
                  </a:lnTo>
                  <a:lnTo>
                    <a:pt x="50" y="15"/>
                  </a:lnTo>
                  <a:lnTo>
                    <a:pt x="44" y="15"/>
                  </a:lnTo>
                  <a:lnTo>
                    <a:pt x="44" y="15"/>
                  </a:lnTo>
                  <a:lnTo>
                    <a:pt x="38" y="15"/>
                  </a:lnTo>
                  <a:lnTo>
                    <a:pt x="34" y="16"/>
                  </a:lnTo>
                  <a:lnTo>
                    <a:pt x="28" y="21"/>
                  </a:lnTo>
                  <a:lnTo>
                    <a:pt x="25" y="26"/>
                  </a:lnTo>
                  <a:lnTo>
                    <a:pt x="23" y="29"/>
                  </a:lnTo>
                  <a:lnTo>
                    <a:pt x="23" y="29"/>
                  </a:lnTo>
                  <a:lnTo>
                    <a:pt x="65" y="29"/>
                  </a:lnTo>
                  <a:close/>
                </a:path>
              </a:pathLst>
            </a:custGeom>
            <a:solidFill>
              <a:schemeClr val="bg1"/>
            </a:solidFill>
            <a:ln w="9525">
              <a:noFill/>
              <a:round/>
              <a:headEnd/>
              <a:tailEnd/>
            </a:ln>
          </p:spPr>
          <p:txBody>
            <a:bodyPr/>
            <a:lstStyle/>
            <a:p>
              <a:pPr>
                <a:defRPr/>
              </a:pPr>
              <a:endParaRPr lang="en-US"/>
            </a:p>
          </p:txBody>
        </p:sp>
        <p:sp>
          <p:nvSpPr>
            <p:cNvPr id="30" name="Freeform 57"/>
            <p:cNvSpPr>
              <a:spLocks noEditPoints="1"/>
            </p:cNvSpPr>
            <p:nvPr userDrawn="1"/>
          </p:nvSpPr>
          <p:spPr bwMode="black">
            <a:xfrm>
              <a:off x="5200" y="4089"/>
              <a:ext cx="46" cy="44"/>
            </a:xfrm>
            <a:custGeom>
              <a:avLst/>
              <a:gdLst/>
              <a:ahLst/>
              <a:cxnLst>
                <a:cxn ang="0">
                  <a:pos x="69" y="61"/>
                </a:cxn>
                <a:cxn ang="0">
                  <a:pos x="22" y="61"/>
                </a:cxn>
                <a:cxn ang="0">
                  <a:pos x="9" y="87"/>
                </a:cxn>
                <a:cxn ang="0">
                  <a:pos x="0" y="87"/>
                </a:cxn>
                <a:cxn ang="0">
                  <a:pos x="40" y="0"/>
                </a:cxn>
                <a:cxn ang="0">
                  <a:pos x="51" y="0"/>
                </a:cxn>
                <a:cxn ang="0">
                  <a:pos x="92" y="87"/>
                </a:cxn>
                <a:cxn ang="0">
                  <a:pos x="80" y="87"/>
                </a:cxn>
                <a:cxn ang="0">
                  <a:pos x="69" y="61"/>
                </a:cxn>
                <a:cxn ang="0">
                  <a:pos x="45" y="8"/>
                </a:cxn>
                <a:cxn ang="0">
                  <a:pos x="26" y="51"/>
                </a:cxn>
                <a:cxn ang="0">
                  <a:pos x="66" y="51"/>
                </a:cxn>
                <a:cxn ang="0">
                  <a:pos x="45" y="8"/>
                </a:cxn>
              </a:cxnLst>
              <a:rect l="0" t="0" r="r" b="b"/>
              <a:pathLst>
                <a:path w="92" h="87">
                  <a:moveTo>
                    <a:pt x="69" y="61"/>
                  </a:moveTo>
                  <a:lnTo>
                    <a:pt x="22" y="61"/>
                  </a:lnTo>
                  <a:lnTo>
                    <a:pt x="9" y="87"/>
                  </a:lnTo>
                  <a:lnTo>
                    <a:pt x="0" y="87"/>
                  </a:lnTo>
                  <a:lnTo>
                    <a:pt x="40" y="0"/>
                  </a:lnTo>
                  <a:lnTo>
                    <a:pt x="51" y="0"/>
                  </a:lnTo>
                  <a:lnTo>
                    <a:pt x="92" y="87"/>
                  </a:lnTo>
                  <a:lnTo>
                    <a:pt x="80" y="87"/>
                  </a:lnTo>
                  <a:lnTo>
                    <a:pt x="69" y="61"/>
                  </a:lnTo>
                  <a:close/>
                  <a:moveTo>
                    <a:pt x="45" y="8"/>
                  </a:moveTo>
                  <a:lnTo>
                    <a:pt x="26" y="51"/>
                  </a:lnTo>
                  <a:lnTo>
                    <a:pt x="66" y="51"/>
                  </a:lnTo>
                  <a:lnTo>
                    <a:pt x="45" y="8"/>
                  </a:lnTo>
                  <a:close/>
                </a:path>
              </a:pathLst>
            </a:custGeom>
            <a:solidFill>
              <a:schemeClr val="bg1"/>
            </a:solidFill>
            <a:ln w="9525">
              <a:noFill/>
              <a:round/>
              <a:headEnd/>
              <a:tailEnd/>
            </a:ln>
          </p:spPr>
          <p:txBody>
            <a:bodyPr/>
            <a:lstStyle/>
            <a:p>
              <a:pPr>
                <a:defRPr/>
              </a:pPr>
              <a:endParaRPr lang="en-US"/>
            </a:p>
          </p:txBody>
        </p:sp>
        <p:sp>
          <p:nvSpPr>
            <p:cNvPr id="31" name="Freeform 58"/>
            <p:cNvSpPr>
              <a:spLocks/>
            </p:cNvSpPr>
            <p:nvPr userDrawn="1"/>
          </p:nvSpPr>
          <p:spPr bwMode="black">
            <a:xfrm>
              <a:off x="5247" y="4100"/>
              <a:ext cx="32" cy="35"/>
            </a:xfrm>
            <a:custGeom>
              <a:avLst/>
              <a:gdLst/>
              <a:ahLst/>
              <a:cxnLst>
                <a:cxn ang="0">
                  <a:pos x="52" y="21"/>
                </a:cxn>
                <a:cxn ang="0">
                  <a:pos x="46" y="11"/>
                </a:cxn>
                <a:cxn ang="0">
                  <a:pos x="31" y="8"/>
                </a:cxn>
                <a:cxn ang="0">
                  <a:pos x="23" y="8"/>
                </a:cxn>
                <a:cxn ang="0">
                  <a:pos x="13" y="13"/>
                </a:cxn>
                <a:cxn ang="0">
                  <a:pos x="12" y="19"/>
                </a:cxn>
                <a:cxn ang="0">
                  <a:pos x="17" y="25"/>
                </a:cxn>
                <a:cxn ang="0">
                  <a:pos x="36" y="29"/>
                </a:cxn>
                <a:cxn ang="0">
                  <a:pos x="49" y="32"/>
                </a:cxn>
                <a:cxn ang="0">
                  <a:pos x="60" y="37"/>
                </a:cxn>
                <a:cxn ang="0">
                  <a:pos x="63" y="48"/>
                </a:cxn>
                <a:cxn ang="0">
                  <a:pos x="63" y="53"/>
                </a:cxn>
                <a:cxn ang="0">
                  <a:pos x="59" y="59"/>
                </a:cxn>
                <a:cxn ang="0">
                  <a:pos x="46" y="67"/>
                </a:cxn>
                <a:cxn ang="0">
                  <a:pos x="33" y="69"/>
                </a:cxn>
                <a:cxn ang="0">
                  <a:pos x="13" y="66"/>
                </a:cxn>
                <a:cxn ang="0">
                  <a:pos x="5" y="59"/>
                </a:cxn>
                <a:cxn ang="0">
                  <a:pos x="0" y="51"/>
                </a:cxn>
                <a:cxn ang="0">
                  <a:pos x="8" y="46"/>
                </a:cxn>
                <a:cxn ang="0">
                  <a:pos x="12" y="53"/>
                </a:cxn>
                <a:cxn ang="0">
                  <a:pos x="23" y="59"/>
                </a:cxn>
                <a:cxn ang="0">
                  <a:pos x="33" y="61"/>
                </a:cxn>
                <a:cxn ang="0">
                  <a:pos x="49" y="58"/>
                </a:cxn>
                <a:cxn ang="0">
                  <a:pos x="54" y="48"/>
                </a:cxn>
                <a:cxn ang="0">
                  <a:pos x="54" y="45"/>
                </a:cxn>
                <a:cxn ang="0">
                  <a:pos x="42" y="38"/>
                </a:cxn>
                <a:cxn ang="0">
                  <a:pos x="29" y="37"/>
                </a:cxn>
                <a:cxn ang="0">
                  <a:pos x="8" y="32"/>
                </a:cxn>
                <a:cxn ang="0">
                  <a:pos x="4" y="27"/>
                </a:cxn>
                <a:cxn ang="0">
                  <a:pos x="2" y="19"/>
                </a:cxn>
                <a:cxn ang="0">
                  <a:pos x="7" y="8"/>
                </a:cxn>
                <a:cxn ang="0">
                  <a:pos x="18" y="1"/>
                </a:cxn>
                <a:cxn ang="0">
                  <a:pos x="31" y="0"/>
                </a:cxn>
                <a:cxn ang="0">
                  <a:pos x="49" y="3"/>
                </a:cxn>
                <a:cxn ang="0">
                  <a:pos x="57" y="8"/>
                </a:cxn>
                <a:cxn ang="0">
                  <a:pos x="62" y="21"/>
                </a:cxn>
              </a:cxnLst>
              <a:rect l="0" t="0" r="r" b="b"/>
              <a:pathLst>
                <a:path w="63" h="69">
                  <a:moveTo>
                    <a:pt x="52" y="21"/>
                  </a:moveTo>
                  <a:lnTo>
                    <a:pt x="52" y="21"/>
                  </a:lnTo>
                  <a:lnTo>
                    <a:pt x="50" y="14"/>
                  </a:lnTo>
                  <a:lnTo>
                    <a:pt x="46" y="11"/>
                  </a:lnTo>
                  <a:lnTo>
                    <a:pt x="39" y="8"/>
                  </a:lnTo>
                  <a:lnTo>
                    <a:pt x="31" y="8"/>
                  </a:lnTo>
                  <a:lnTo>
                    <a:pt x="31" y="8"/>
                  </a:lnTo>
                  <a:lnTo>
                    <a:pt x="23" y="8"/>
                  </a:lnTo>
                  <a:lnTo>
                    <a:pt x="18" y="9"/>
                  </a:lnTo>
                  <a:lnTo>
                    <a:pt x="13" y="13"/>
                  </a:lnTo>
                  <a:lnTo>
                    <a:pt x="12" y="19"/>
                  </a:lnTo>
                  <a:lnTo>
                    <a:pt x="12" y="19"/>
                  </a:lnTo>
                  <a:lnTo>
                    <a:pt x="13" y="22"/>
                  </a:lnTo>
                  <a:lnTo>
                    <a:pt x="17" y="25"/>
                  </a:lnTo>
                  <a:lnTo>
                    <a:pt x="23" y="27"/>
                  </a:lnTo>
                  <a:lnTo>
                    <a:pt x="36" y="29"/>
                  </a:lnTo>
                  <a:lnTo>
                    <a:pt x="36" y="29"/>
                  </a:lnTo>
                  <a:lnTo>
                    <a:pt x="49" y="32"/>
                  </a:lnTo>
                  <a:lnTo>
                    <a:pt x="57" y="35"/>
                  </a:lnTo>
                  <a:lnTo>
                    <a:pt x="60" y="37"/>
                  </a:lnTo>
                  <a:lnTo>
                    <a:pt x="62" y="40"/>
                  </a:lnTo>
                  <a:lnTo>
                    <a:pt x="63" y="48"/>
                  </a:lnTo>
                  <a:lnTo>
                    <a:pt x="63" y="48"/>
                  </a:lnTo>
                  <a:lnTo>
                    <a:pt x="63" y="53"/>
                  </a:lnTo>
                  <a:lnTo>
                    <a:pt x="62" y="56"/>
                  </a:lnTo>
                  <a:lnTo>
                    <a:pt x="59" y="59"/>
                  </a:lnTo>
                  <a:lnTo>
                    <a:pt x="55" y="63"/>
                  </a:lnTo>
                  <a:lnTo>
                    <a:pt x="46" y="67"/>
                  </a:lnTo>
                  <a:lnTo>
                    <a:pt x="33" y="69"/>
                  </a:lnTo>
                  <a:lnTo>
                    <a:pt x="33" y="69"/>
                  </a:lnTo>
                  <a:lnTo>
                    <a:pt x="20" y="67"/>
                  </a:lnTo>
                  <a:lnTo>
                    <a:pt x="13" y="66"/>
                  </a:lnTo>
                  <a:lnTo>
                    <a:pt x="8" y="63"/>
                  </a:lnTo>
                  <a:lnTo>
                    <a:pt x="5" y="59"/>
                  </a:lnTo>
                  <a:lnTo>
                    <a:pt x="2" y="56"/>
                  </a:lnTo>
                  <a:lnTo>
                    <a:pt x="0" y="51"/>
                  </a:lnTo>
                  <a:lnTo>
                    <a:pt x="0" y="46"/>
                  </a:lnTo>
                  <a:lnTo>
                    <a:pt x="8" y="46"/>
                  </a:lnTo>
                  <a:lnTo>
                    <a:pt x="8" y="46"/>
                  </a:lnTo>
                  <a:lnTo>
                    <a:pt x="12" y="53"/>
                  </a:lnTo>
                  <a:lnTo>
                    <a:pt x="15" y="58"/>
                  </a:lnTo>
                  <a:lnTo>
                    <a:pt x="23" y="59"/>
                  </a:lnTo>
                  <a:lnTo>
                    <a:pt x="33" y="61"/>
                  </a:lnTo>
                  <a:lnTo>
                    <a:pt x="33" y="61"/>
                  </a:lnTo>
                  <a:lnTo>
                    <a:pt x="42" y="59"/>
                  </a:lnTo>
                  <a:lnTo>
                    <a:pt x="49" y="58"/>
                  </a:lnTo>
                  <a:lnTo>
                    <a:pt x="54" y="55"/>
                  </a:lnTo>
                  <a:lnTo>
                    <a:pt x="54" y="48"/>
                  </a:lnTo>
                  <a:lnTo>
                    <a:pt x="54" y="48"/>
                  </a:lnTo>
                  <a:lnTo>
                    <a:pt x="54" y="45"/>
                  </a:lnTo>
                  <a:lnTo>
                    <a:pt x="50" y="42"/>
                  </a:lnTo>
                  <a:lnTo>
                    <a:pt x="42" y="38"/>
                  </a:lnTo>
                  <a:lnTo>
                    <a:pt x="29" y="37"/>
                  </a:lnTo>
                  <a:lnTo>
                    <a:pt x="29" y="37"/>
                  </a:lnTo>
                  <a:lnTo>
                    <a:pt x="17" y="35"/>
                  </a:lnTo>
                  <a:lnTo>
                    <a:pt x="8" y="32"/>
                  </a:lnTo>
                  <a:lnTo>
                    <a:pt x="5" y="29"/>
                  </a:lnTo>
                  <a:lnTo>
                    <a:pt x="4" y="27"/>
                  </a:lnTo>
                  <a:lnTo>
                    <a:pt x="2" y="19"/>
                  </a:lnTo>
                  <a:lnTo>
                    <a:pt x="2" y="19"/>
                  </a:lnTo>
                  <a:lnTo>
                    <a:pt x="4" y="11"/>
                  </a:lnTo>
                  <a:lnTo>
                    <a:pt x="7" y="8"/>
                  </a:lnTo>
                  <a:lnTo>
                    <a:pt x="10" y="6"/>
                  </a:lnTo>
                  <a:lnTo>
                    <a:pt x="18" y="1"/>
                  </a:lnTo>
                  <a:lnTo>
                    <a:pt x="31" y="0"/>
                  </a:lnTo>
                  <a:lnTo>
                    <a:pt x="31" y="0"/>
                  </a:lnTo>
                  <a:lnTo>
                    <a:pt x="44" y="1"/>
                  </a:lnTo>
                  <a:lnTo>
                    <a:pt x="49" y="3"/>
                  </a:lnTo>
                  <a:lnTo>
                    <a:pt x="54" y="6"/>
                  </a:lnTo>
                  <a:lnTo>
                    <a:pt x="57" y="8"/>
                  </a:lnTo>
                  <a:lnTo>
                    <a:pt x="59" y="13"/>
                  </a:lnTo>
                  <a:lnTo>
                    <a:pt x="62" y="21"/>
                  </a:lnTo>
                  <a:lnTo>
                    <a:pt x="52" y="21"/>
                  </a:lnTo>
                  <a:close/>
                </a:path>
              </a:pathLst>
            </a:custGeom>
            <a:solidFill>
              <a:schemeClr val="bg1"/>
            </a:solidFill>
            <a:ln w="9525">
              <a:noFill/>
              <a:round/>
              <a:headEnd/>
              <a:tailEnd/>
            </a:ln>
          </p:spPr>
          <p:txBody>
            <a:bodyPr/>
            <a:lstStyle/>
            <a:p>
              <a:pPr>
                <a:defRPr/>
              </a:pPr>
              <a:endParaRPr lang="en-US"/>
            </a:p>
          </p:txBody>
        </p:sp>
        <p:sp>
          <p:nvSpPr>
            <p:cNvPr id="32" name="Freeform 59"/>
            <p:cNvSpPr>
              <a:spLocks/>
            </p:cNvSpPr>
            <p:nvPr userDrawn="1"/>
          </p:nvSpPr>
          <p:spPr bwMode="black">
            <a:xfrm>
              <a:off x="5282" y="4100"/>
              <a:ext cx="31" cy="35"/>
            </a:xfrm>
            <a:custGeom>
              <a:avLst/>
              <a:gdLst/>
              <a:ahLst/>
              <a:cxnLst>
                <a:cxn ang="0">
                  <a:pos x="52" y="21"/>
                </a:cxn>
                <a:cxn ang="0">
                  <a:pos x="45" y="11"/>
                </a:cxn>
                <a:cxn ang="0">
                  <a:pos x="29" y="8"/>
                </a:cxn>
                <a:cxn ang="0">
                  <a:pos x="22" y="8"/>
                </a:cxn>
                <a:cxn ang="0">
                  <a:pos x="13" y="13"/>
                </a:cxn>
                <a:cxn ang="0">
                  <a:pos x="11" y="19"/>
                </a:cxn>
                <a:cxn ang="0">
                  <a:pos x="16" y="25"/>
                </a:cxn>
                <a:cxn ang="0">
                  <a:pos x="35" y="29"/>
                </a:cxn>
                <a:cxn ang="0">
                  <a:pos x="47" y="32"/>
                </a:cxn>
                <a:cxn ang="0">
                  <a:pos x="60" y="37"/>
                </a:cxn>
                <a:cxn ang="0">
                  <a:pos x="63" y="48"/>
                </a:cxn>
                <a:cxn ang="0">
                  <a:pos x="63" y="53"/>
                </a:cxn>
                <a:cxn ang="0">
                  <a:pos x="58" y="59"/>
                </a:cxn>
                <a:cxn ang="0">
                  <a:pos x="45" y="67"/>
                </a:cxn>
                <a:cxn ang="0">
                  <a:pos x="32" y="69"/>
                </a:cxn>
                <a:cxn ang="0">
                  <a:pos x="13" y="66"/>
                </a:cxn>
                <a:cxn ang="0">
                  <a:pos x="5" y="59"/>
                </a:cxn>
                <a:cxn ang="0">
                  <a:pos x="0" y="51"/>
                </a:cxn>
                <a:cxn ang="0">
                  <a:pos x="8" y="46"/>
                </a:cxn>
                <a:cxn ang="0">
                  <a:pos x="10" y="53"/>
                </a:cxn>
                <a:cxn ang="0">
                  <a:pos x="21" y="59"/>
                </a:cxn>
                <a:cxn ang="0">
                  <a:pos x="32" y="61"/>
                </a:cxn>
                <a:cxn ang="0">
                  <a:pos x="48" y="58"/>
                </a:cxn>
                <a:cxn ang="0">
                  <a:pos x="53" y="48"/>
                </a:cxn>
                <a:cxn ang="0">
                  <a:pos x="53" y="45"/>
                </a:cxn>
                <a:cxn ang="0">
                  <a:pos x="42" y="38"/>
                </a:cxn>
                <a:cxn ang="0">
                  <a:pos x="29" y="37"/>
                </a:cxn>
                <a:cxn ang="0">
                  <a:pos x="8" y="32"/>
                </a:cxn>
                <a:cxn ang="0">
                  <a:pos x="3" y="27"/>
                </a:cxn>
                <a:cxn ang="0">
                  <a:pos x="1" y="19"/>
                </a:cxn>
                <a:cxn ang="0">
                  <a:pos x="5" y="8"/>
                </a:cxn>
                <a:cxn ang="0">
                  <a:pos x="18" y="1"/>
                </a:cxn>
                <a:cxn ang="0">
                  <a:pos x="29" y="0"/>
                </a:cxn>
                <a:cxn ang="0">
                  <a:pos x="48" y="3"/>
                </a:cxn>
                <a:cxn ang="0">
                  <a:pos x="55" y="8"/>
                </a:cxn>
                <a:cxn ang="0">
                  <a:pos x="60" y="21"/>
                </a:cxn>
              </a:cxnLst>
              <a:rect l="0" t="0" r="r" b="b"/>
              <a:pathLst>
                <a:path w="63" h="69">
                  <a:moveTo>
                    <a:pt x="52" y="21"/>
                  </a:moveTo>
                  <a:lnTo>
                    <a:pt x="52" y="21"/>
                  </a:lnTo>
                  <a:lnTo>
                    <a:pt x="48" y="14"/>
                  </a:lnTo>
                  <a:lnTo>
                    <a:pt x="45" y="11"/>
                  </a:lnTo>
                  <a:lnTo>
                    <a:pt x="39" y="8"/>
                  </a:lnTo>
                  <a:lnTo>
                    <a:pt x="29" y="8"/>
                  </a:lnTo>
                  <a:lnTo>
                    <a:pt x="29" y="8"/>
                  </a:lnTo>
                  <a:lnTo>
                    <a:pt x="22" y="8"/>
                  </a:lnTo>
                  <a:lnTo>
                    <a:pt x="16" y="9"/>
                  </a:lnTo>
                  <a:lnTo>
                    <a:pt x="13" y="13"/>
                  </a:lnTo>
                  <a:lnTo>
                    <a:pt x="11" y="19"/>
                  </a:lnTo>
                  <a:lnTo>
                    <a:pt x="11" y="19"/>
                  </a:lnTo>
                  <a:lnTo>
                    <a:pt x="11" y="22"/>
                  </a:lnTo>
                  <a:lnTo>
                    <a:pt x="16" y="25"/>
                  </a:lnTo>
                  <a:lnTo>
                    <a:pt x="22" y="27"/>
                  </a:lnTo>
                  <a:lnTo>
                    <a:pt x="35" y="29"/>
                  </a:lnTo>
                  <a:lnTo>
                    <a:pt x="35" y="29"/>
                  </a:lnTo>
                  <a:lnTo>
                    <a:pt x="47" y="32"/>
                  </a:lnTo>
                  <a:lnTo>
                    <a:pt x="56" y="35"/>
                  </a:lnTo>
                  <a:lnTo>
                    <a:pt x="60" y="37"/>
                  </a:lnTo>
                  <a:lnTo>
                    <a:pt x="61" y="40"/>
                  </a:lnTo>
                  <a:lnTo>
                    <a:pt x="63" y="48"/>
                  </a:lnTo>
                  <a:lnTo>
                    <a:pt x="63" y="48"/>
                  </a:lnTo>
                  <a:lnTo>
                    <a:pt x="63" y="53"/>
                  </a:lnTo>
                  <a:lnTo>
                    <a:pt x="61" y="56"/>
                  </a:lnTo>
                  <a:lnTo>
                    <a:pt x="58" y="59"/>
                  </a:lnTo>
                  <a:lnTo>
                    <a:pt x="55" y="63"/>
                  </a:lnTo>
                  <a:lnTo>
                    <a:pt x="45" y="67"/>
                  </a:lnTo>
                  <a:lnTo>
                    <a:pt x="32" y="69"/>
                  </a:lnTo>
                  <a:lnTo>
                    <a:pt x="32" y="69"/>
                  </a:lnTo>
                  <a:lnTo>
                    <a:pt x="18" y="67"/>
                  </a:lnTo>
                  <a:lnTo>
                    <a:pt x="13" y="66"/>
                  </a:lnTo>
                  <a:lnTo>
                    <a:pt x="8" y="63"/>
                  </a:lnTo>
                  <a:lnTo>
                    <a:pt x="5" y="59"/>
                  </a:lnTo>
                  <a:lnTo>
                    <a:pt x="1" y="56"/>
                  </a:lnTo>
                  <a:lnTo>
                    <a:pt x="0" y="51"/>
                  </a:lnTo>
                  <a:lnTo>
                    <a:pt x="0" y="46"/>
                  </a:lnTo>
                  <a:lnTo>
                    <a:pt x="8" y="46"/>
                  </a:lnTo>
                  <a:lnTo>
                    <a:pt x="8" y="46"/>
                  </a:lnTo>
                  <a:lnTo>
                    <a:pt x="10" y="53"/>
                  </a:lnTo>
                  <a:lnTo>
                    <a:pt x="14" y="58"/>
                  </a:lnTo>
                  <a:lnTo>
                    <a:pt x="21" y="59"/>
                  </a:lnTo>
                  <a:lnTo>
                    <a:pt x="32" y="61"/>
                  </a:lnTo>
                  <a:lnTo>
                    <a:pt x="32" y="61"/>
                  </a:lnTo>
                  <a:lnTo>
                    <a:pt x="40" y="59"/>
                  </a:lnTo>
                  <a:lnTo>
                    <a:pt x="48" y="58"/>
                  </a:lnTo>
                  <a:lnTo>
                    <a:pt x="52" y="55"/>
                  </a:lnTo>
                  <a:lnTo>
                    <a:pt x="53" y="48"/>
                  </a:lnTo>
                  <a:lnTo>
                    <a:pt x="53" y="48"/>
                  </a:lnTo>
                  <a:lnTo>
                    <a:pt x="53" y="45"/>
                  </a:lnTo>
                  <a:lnTo>
                    <a:pt x="48" y="42"/>
                  </a:lnTo>
                  <a:lnTo>
                    <a:pt x="42" y="38"/>
                  </a:lnTo>
                  <a:lnTo>
                    <a:pt x="29" y="37"/>
                  </a:lnTo>
                  <a:lnTo>
                    <a:pt x="29" y="37"/>
                  </a:lnTo>
                  <a:lnTo>
                    <a:pt x="16" y="35"/>
                  </a:lnTo>
                  <a:lnTo>
                    <a:pt x="8" y="32"/>
                  </a:lnTo>
                  <a:lnTo>
                    <a:pt x="5" y="29"/>
                  </a:lnTo>
                  <a:lnTo>
                    <a:pt x="3" y="27"/>
                  </a:lnTo>
                  <a:lnTo>
                    <a:pt x="1" y="19"/>
                  </a:lnTo>
                  <a:lnTo>
                    <a:pt x="1" y="19"/>
                  </a:lnTo>
                  <a:lnTo>
                    <a:pt x="3" y="11"/>
                  </a:lnTo>
                  <a:lnTo>
                    <a:pt x="5" y="8"/>
                  </a:lnTo>
                  <a:lnTo>
                    <a:pt x="8" y="6"/>
                  </a:lnTo>
                  <a:lnTo>
                    <a:pt x="18" y="1"/>
                  </a:lnTo>
                  <a:lnTo>
                    <a:pt x="29" y="0"/>
                  </a:lnTo>
                  <a:lnTo>
                    <a:pt x="29" y="0"/>
                  </a:lnTo>
                  <a:lnTo>
                    <a:pt x="43" y="1"/>
                  </a:lnTo>
                  <a:lnTo>
                    <a:pt x="48" y="3"/>
                  </a:lnTo>
                  <a:lnTo>
                    <a:pt x="52" y="6"/>
                  </a:lnTo>
                  <a:lnTo>
                    <a:pt x="55" y="8"/>
                  </a:lnTo>
                  <a:lnTo>
                    <a:pt x="58" y="13"/>
                  </a:lnTo>
                  <a:lnTo>
                    <a:pt x="60" y="21"/>
                  </a:lnTo>
                  <a:lnTo>
                    <a:pt x="52" y="21"/>
                  </a:lnTo>
                  <a:close/>
                </a:path>
              </a:pathLst>
            </a:custGeom>
            <a:solidFill>
              <a:schemeClr val="bg1"/>
            </a:solidFill>
            <a:ln w="9525">
              <a:noFill/>
              <a:round/>
              <a:headEnd/>
              <a:tailEnd/>
            </a:ln>
          </p:spPr>
          <p:txBody>
            <a:bodyPr/>
            <a:lstStyle/>
            <a:p>
              <a:pPr>
                <a:defRPr/>
              </a:pPr>
              <a:endParaRPr lang="en-US"/>
            </a:p>
          </p:txBody>
        </p:sp>
        <p:sp>
          <p:nvSpPr>
            <p:cNvPr id="33" name="Freeform 60"/>
            <p:cNvSpPr>
              <a:spLocks noEditPoints="1"/>
            </p:cNvSpPr>
            <p:nvPr userDrawn="1"/>
          </p:nvSpPr>
          <p:spPr bwMode="black">
            <a:xfrm>
              <a:off x="5317" y="4100"/>
              <a:ext cx="37" cy="35"/>
            </a:xfrm>
            <a:custGeom>
              <a:avLst/>
              <a:gdLst/>
              <a:ahLst/>
              <a:cxnLst>
                <a:cxn ang="0">
                  <a:pos x="36" y="0"/>
                </a:cxn>
                <a:cxn ang="0">
                  <a:pos x="52" y="3"/>
                </a:cxn>
                <a:cxn ang="0">
                  <a:pos x="63" y="11"/>
                </a:cxn>
                <a:cxn ang="0">
                  <a:pos x="71" y="21"/>
                </a:cxn>
                <a:cxn ang="0">
                  <a:pos x="73" y="34"/>
                </a:cxn>
                <a:cxn ang="0">
                  <a:pos x="73" y="42"/>
                </a:cxn>
                <a:cxn ang="0">
                  <a:pos x="68" y="53"/>
                </a:cxn>
                <a:cxn ang="0">
                  <a:pos x="58" y="63"/>
                </a:cxn>
                <a:cxn ang="0">
                  <a:pos x="45" y="67"/>
                </a:cxn>
                <a:cxn ang="0">
                  <a:pos x="36" y="69"/>
                </a:cxn>
                <a:cxn ang="0">
                  <a:pos x="19" y="66"/>
                </a:cxn>
                <a:cxn ang="0">
                  <a:pos x="8" y="58"/>
                </a:cxn>
                <a:cxn ang="0">
                  <a:pos x="2" y="46"/>
                </a:cxn>
                <a:cxn ang="0">
                  <a:pos x="0" y="34"/>
                </a:cxn>
                <a:cxn ang="0">
                  <a:pos x="0" y="27"/>
                </a:cxn>
                <a:cxn ang="0">
                  <a:pos x="5" y="16"/>
                </a:cxn>
                <a:cxn ang="0">
                  <a:pos x="13" y="6"/>
                </a:cxn>
                <a:cxn ang="0">
                  <a:pos x="27" y="1"/>
                </a:cxn>
                <a:cxn ang="0">
                  <a:pos x="36" y="0"/>
                </a:cxn>
                <a:cxn ang="0">
                  <a:pos x="36" y="61"/>
                </a:cxn>
                <a:cxn ang="0">
                  <a:pos x="47" y="59"/>
                </a:cxn>
                <a:cxn ang="0">
                  <a:pos x="57" y="53"/>
                </a:cxn>
                <a:cxn ang="0">
                  <a:pos x="61" y="45"/>
                </a:cxn>
                <a:cxn ang="0">
                  <a:pos x="63" y="34"/>
                </a:cxn>
                <a:cxn ang="0">
                  <a:pos x="63" y="29"/>
                </a:cxn>
                <a:cxn ang="0">
                  <a:pos x="60" y="19"/>
                </a:cxn>
                <a:cxn ang="0">
                  <a:pos x="52" y="13"/>
                </a:cxn>
                <a:cxn ang="0">
                  <a:pos x="42" y="8"/>
                </a:cxn>
                <a:cxn ang="0">
                  <a:pos x="36" y="8"/>
                </a:cxn>
                <a:cxn ang="0">
                  <a:pos x="24" y="9"/>
                </a:cxn>
                <a:cxn ang="0">
                  <a:pos x="16" y="16"/>
                </a:cxn>
                <a:cxn ang="0">
                  <a:pos x="10" y="24"/>
                </a:cxn>
                <a:cxn ang="0">
                  <a:pos x="8" y="34"/>
                </a:cxn>
                <a:cxn ang="0">
                  <a:pos x="10" y="40"/>
                </a:cxn>
                <a:cxn ang="0">
                  <a:pos x="13" y="50"/>
                </a:cxn>
                <a:cxn ang="0">
                  <a:pos x="19" y="56"/>
                </a:cxn>
                <a:cxn ang="0">
                  <a:pos x="29" y="61"/>
                </a:cxn>
                <a:cxn ang="0">
                  <a:pos x="36" y="61"/>
                </a:cxn>
              </a:cxnLst>
              <a:rect l="0" t="0" r="r" b="b"/>
              <a:pathLst>
                <a:path w="73" h="69">
                  <a:moveTo>
                    <a:pt x="36" y="0"/>
                  </a:moveTo>
                  <a:lnTo>
                    <a:pt x="36" y="0"/>
                  </a:lnTo>
                  <a:lnTo>
                    <a:pt x="45" y="1"/>
                  </a:lnTo>
                  <a:lnTo>
                    <a:pt x="52" y="3"/>
                  </a:lnTo>
                  <a:lnTo>
                    <a:pt x="58" y="6"/>
                  </a:lnTo>
                  <a:lnTo>
                    <a:pt x="63" y="11"/>
                  </a:lnTo>
                  <a:lnTo>
                    <a:pt x="68" y="16"/>
                  </a:lnTo>
                  <a:lnTo>
                    <a:pt x="71" y="21"/>
                  </a:lnTo>
                  <a:lnTo>
                    <a:pt x="73" y="27"/>
                  </a:lnTo>
                  <a:lnTo>
                    <a:pt x="73" y="34"/>
                  </a:lnTo>
                  <a:lnTo>
                    <a:pt x="73" y="34"/>
                  </a:lnTo>
                  <a:lnTo>
                    <a:pt x="73" y="42"/>
                  </a:lnTo>
                  <a:lnTo>
                    <a:pt x="71" y="46"/>
                  </a:lnTo>
                  <a:lnTo>
                    <a:pt x="68" y="53"/>
                  </a:lnTo>
                  <a:lnTo>
                    <a:pt x="63" y="58"/>
                  </a:lnTo>
                  <a:lnTo>
                    <a:pt x="58" y="63"/>
                  </a:lnTo>
                  <a:lnTo>
                    <a:pt x="52" y="66"/>
                  </a:lnTo>
                  <a:lnTo>
                    <a:pt x="45" y="67"/>
                  </a:lnTo>
                  <a:lnTo>
                    <a:pt x="36" y="69"/>
                  </a:lnTo>
                  <a:lnTo>
                    <a:pt x="36" y="69"/>
                  </a:lnTo>
                  <a:lnTo>
                    <a:pt x="27" y="67"/>
                  </a:lnTo>
                  <a:lnTo>
                    <a:pt x="19" y="66"/>
                  </a:lnTo>
                  <a:lnTo>
                    <a:pt x="13" y="63"/>
                  </a:lnTo>
                  <a:lnTo>
                    <a:pt x="8" y="58"/>
                  </a:lnTo>
                  <a:lnTo>
                    <a:pt x="5" y="53"/>
                  </a:lnTo>
                  <a:lnTo>
                    <a:pt x="2" y="46"/>
                  </a:lnTo>
                  <a:lnTo>
                    <a:pt x="0" y="42"/>
                  </a:lnTo>
                  <a:lnTo>
                    <a:pt x="0" y="34"/>
                  </a:lnTo>
                  <a:lnTo>
                    <a:pt x="0" y="34"/>
                  </a:lnTo>
                  <a:lnTo>
                    <a:pt x="0" y="27"/>
                  </a:lnTo>
                  <a:lnTo>
                    <a:pt x="2" y="21"/>
                  </a:lnTo>
                  <a:lnTo>
                    <a:pt x="5" y="16"/>
                  </a:lnTo>
                  <a:lnTo>
                    <a:pt x="8" y="11"/>
                  </a:lnTo>
                  <a:lnTo>
                    <a:pt x="13" y="6"/>
                  </a:lnTo>
                  <a:lnTo>
                    <a:pt x="19" y="3"/>
                  </a:lnTo>
                  <a:lnTo>
                    <a:pt x="27" y="1"/>
                  </a:lnTo>
                  <a:lnTo>
                    <a:pt x="36" y="0"/>
                  </a:lnTo>
                  <a:lnTo>
                    <a:pt x="36" y="0"/>
                  </a:lnTo>
                  <a:close/>
                  <a:moveTo>
                    <a:pt x="36" y="61"/>
                  </a:moveTo>
                  <a:lnTo>
                    <a:pt x="36" y="61"/>
                  </a:lnTo>
                  <a:lnTo>
                    <a:pt x="42" y="61"/>
                  </a:lnTo>
                  <a:lnTo>
                    <a:pt x="47" y="59"/>
                  </a:lnTo>
                  <a:lnTo>
                    <a:pt x="52" y="56"/>
                  </a:lnTo>
                  <a:lnTo>
                    <a:pt x="57" y="53"/>
                  </a:lnTo>
                  <a:lnTo>
                    <a:pt x="60" y="50"/>
                  </a:lnTo>
                  <a:lnTo>
                    <a:pt x="61" y="45"/>
                  </a:lnTo>
                  <a:lnTo>
                    <a:pt x="63" y="40"/>
                  </a:lnTo>
                  <a:lnTo>
                    <a:pt x="63" y="34"/>
                  </a:lnTo>
                  <a:lnTo>
                    <a:pt x="63" y="34"/>
                  </a:lnTo>
                  <a:lnTo>
                    <a:pt x="63" y="29"/>
                  </a:lnTo>
                  <a:lnTo>
                    <a:pt x="61" y="24"/>
                  </a:lnTo>
                  <a:lnTo>
                    <a:pt x="60" y="19"/>
                  </a:lnTo>
                  <a:lnTo>
                    <a:pt x="57" y="16"/>
                  </a:lnTo>
                  <a:lnTo>
                    <a:pt x="52" y="13"/>
                  </a:lnTo>
                  <a:lnTo>
                    <a:pt x="47" y="9"/>
                  </a:lnTo>
                  <a:lnTo>
                    <a:pt x="42" y="8"/>
                  </a:lnTo>
                  <a:lnTo>
                    <a:pt x="36" y="8"/>
                  </a:lnTo>
                  <a:lnTo>
                    <a:pt x="36" y="8"/>
                  </a:lnTo>
                  <a:lnTo>
                    <a:pt x="29" y="8"/>
                  </a:lnTo>
                  <a:lnTo>
                    <a:pt x="24" y="9"/>
                  </a:lnTo>
                  <a:lnTo>
                    <a:pt x="19" y="13"/>
                  </a:lnTo>
                  <a:lnTo>
                    <a:pt x="16" y="16"/>
                  </a:lnTo>
                  <a:lnTo>
                    <a:pt x="13" y="19"/>
                  </a:lnTo>
                  <a:lnTo>
                    <a:pt x="10" y="24"/>
                  </a:lnTo>
                  <a:lnTo>
                    <a:pt x="10" y="29"/>
                  </a:lnTo>
                  <a:lnTo>
                    <a:pt x="8" y="34"/>
                  </a:lnTo>
                  <a:lnTo>
                    <a:pt x="8" y="34"/>
                  </a:lnTo>
                  <a:lnTo>
                    <a:pt x="10" y="40"/>
                  </a:lnTo>
                  <a:lnTo>
                    <a:pt x="10" y="45"/>
                  </a:lnTo>
                  <a:lnTo>
                    <a:pt x="13" y="50"/>
                  </a:lnTo>
                  <a:lnTo>
                    <a:pt x="16" y="53"/>
                  </a:lnTo>
                  <a:lnTo>
                    <a:pt x="19" y="56"/>
                  </a:lnTo>
                  <a:lnTo>
                    <a:pt x="24" y="59"/>
                  </a:lnTo>
                  <a:lnTo>
                    <a:pt x="29" y="61"/>
                  </a:lnTo>
                  <a:lnTo>
                    <a:pt x="36" y="61"/>
                  </a:lnTo>
                  <a:lnTo>
                    <a:pt x="36" y="61"/>
                  </a:lnTo>
                  <a:close/>
                </a:path>
              </a:pathLst>
            </a:custGeom>
            <a:solidFill>
              <a:schemeClr val="bg1"/>
            </a:solidFill>
            <a:ln w="9525">
              <a:noFill/>
              <a:round/>
              <a:headEnd/>
              <a:tailEnd/>
            </a:ln>
          </p:spPr>
          <p:txBody>
            <a:bodyPr/>
            <a:lstStyle/>
            <a:p>
              <a:pPr>
                <a:defRPr/>
              </a:pPr>
              <a:endParaRPr lang="en-US"/>
            </a:p>
          </p:txBody>
        </p:sp>
        <p:sp>
          <p:nvSpPr>
            <p:cNvPr id="34" name="Freeform 61"/>
            <p:cNvSpPr>
              <a:spLocks/>
            </p:cNvSpPr>
            <p:nvPr userDrawn="1"/>
          </p:nvSpPr>
          <p:spPr bwMode="black">
            <a:xfrm>
              <a:off x="5358" y="4100"/>
              <a:ext cx="35" cy="35"/>
            </a:xfrm>
            <a:custGeom>
              <a:avLst/>
              <a:gdLst/>
              <a:ahLst/>
              <a:cxnLst>
                <a:cxn ang="0">
                  <a:pos x="69" y="43"/>
                </a:cxn>
                <a:cxn ang="0">
                  <a:pos x="69" y="43"/>
                </a:cxn>
                <a:cxn ang="0">
                  <a:pos x="66" y="51"/>
                </a:cxn>
                <a:cxn ang="0">
                  <a:pos x="61" y="59"/>
                </a:cxn>
                <a:cxn ang="0">
                  <a:pos x="56" y="63"/>
                </a:cxn>
                <a:cxn ang="0">
                  <a:pos x="51" y="66"/>
                </a:cxn>
                <a:cxn ang="0">
                  <a:pos x="45" y="67"/>
                </a:cxn>
                <a:cxn ang="0">
                  <a:pos x="37" y="69"/>
                </a:cxn>
                <a:cxn ang="0">
                  <a:pos x="37" y="69"/>
                </a:cxn>
                <a:cxn ang="0">
                  <a:pos x="29" y="67"/>
                </a:cxn>
                <a:cxn ang="0">
                  <a:pos x="21" y="66"/>
                </a:cxn>
                <a:cxn ang="0">
                  <a:pos x="14" y="63"/>
                </a:cxn>
                <a:cxn ang="0">
                  <a:pos x="9" y="59"/>
                </a:cxn>
                <a:cxn ang="0">
                  <a:pos x="6" y="55"/>
                </a:cxn>
                <a:cxn ang="0">
                  <a:pos x="3" y="48"/>
                </a:cxn>
                <a:cxn ang="0">
                  <a:pos x="1" y="42"/>
                </a:cxn>
                <a:cxn ang="0">
                  <a:pos x="0" y="34"/>
                </a:cxn>
                <a:cxn ang="0">
                  <a:pos x="0" y="34"/>
                </a:cxn>
                <a:cxn ang="0">
                  <a:pos x="1" y="27"/>
                </a:cxn>
                <a:cxn ang="0">
                  <a:pos x="3" y="21"/>
                </a:cxn>
                <a:cxn ang="0">
                  <a:pos x="5" y="14"/>
                </a:cxn>
                <a:cxn ang="0">
                  <a:pos x="9" y="9"/>
                </a:cxn>
                <a:cxn ang="0">
                  <a:pos x="14" y="6"/>
                </a:cxn>
                <a:cxn ang="0">
                  <a:pos x="21" y="3"/>
                </a:cxn>
                <a:cxn ang="0">
                  <a:pos x="27" y="1"/>
                </a:cxn>
                <a:cxn ang="0">
                  <a:pos x="37" y="0"/>
                </a:cxn>
                <a:cxn ang="0">
                  <a:pos x="37" y="0"/>
                </a:cxn>
                <a:cxn ang="0">
                  <a:pos x="43" y="1"/>
                </a:cxn>
                <a:cxn ang="0">
                  <a:pos x="50" y="3"/>
                </a:cxn>
                <a:cxn ang="0">
                  <a:pos x="56" y="4"/>
                </a:cxn>
                <a:cxn ang="0">
                  <a:pos x="60" y="8"/>
                </a:cxn>
                <a:cxn ang="0">
                  <a:pos x="66" y="16"/>
                </a:cxn>
                <a:cxn ang="0">
                  <a:pos x="69" y="24"/>
                </a:cxn>
                <a:cxn ang="0">
                  <a:pos x="60" y="24"/>
                </a:cxn>
                <a:cxn ang="0">
                  <a:pos x="60" y="24"/>
                </a:cxn>
                <a:cxn ang="0">
                  <a:pos x="56" y="16"/>
                </a:cxn>
                <a:cxn ang="0">
                  <a:pos x="51" y="11"/>
                </a:cxn>
                <a:cxn ang="0">
                  <a:pos x="45" y="9"/>
                </a:cxn>
                <a:cxn ang="0">
                  <a:pos x="37" y="8"/>
                </a:cxn>
                <a:cxn ang="0">
                  <a:pos x="37" y="8"/>
                </a:cxn>
                <a:cxn ang="0">
                  <a:pos x="30" y="8"/>
                </a:cxn>
                <a:cxn ang="0">
                  <a:pos x="24" y="9"/>
                </a:cxn>
                <a:cxn ang="0">
                  <a:pos x="19" y="13"/>
                </a:cxn>
                <a:cxn ang="0">
                  <a:pos x="16" y="16"/>
                </a:cxn>
                <a:cxn ang="0">
                  <a:pos x="13" y="19"/>
                </a:cxn>
                <a:cxn ang="0">
                  <a:pos x="11" y="24"/>
                </a:cxn>
                <a:cxn ang="0">
                  <a:pos x="9" y="34"/>
                </a:cxn>
                <a:cxn ang="0">
                  <a:pos x="9" y="34"/>
                </a:cxn>
                <a:cxn ang="0">
                  <a:pos x="9" y="40"/>
                </a:cxn>
                <a:cxn ang="0">
                  <a:pos x="11" y="45"/>
                </a:cxn>
                <a:cxn ang="0">
                  <a:pos x="13" y="50"/>
                </a:cxn>
                <a:cxn ang="0">
                  <a:pos x="16" y="53"/>
                </a:cxn>
                <a:cxn ang="0">
                  <a:pos x="21" y="56"/>
                </a:cxn>
                <a:cxn ang="0">
                  <a:pos x="26" y="59"/>
                </a:cxn>
                <a:cxn ang="0">
                  <a:pos x="30" y="61"/>
                </a:cxn>
                <a:cxn ang="0">
                  <a:pos x="37" y="61"/>
                </a:cxn>
                <a:cxn ang="0">
                  <a:pos x="37" y="61"/>
                </a:cxn>
                <a:cxn ang="0">
                  <a:pos x="45" y="59"/>
                </a:cxn>
                <a:cxn ang="0">
                  <a:pos x="53" y="56"/>
                </a:cxn>
                <a:cxn ang="0">
                  <a:pos x="58" y="50"/>
                </a:cxn>
                <a:cxn ang="0">
                  <a:pos x="60" y="43"/>
                </a:cxn>
                <a:cxn ang="0">
                  <a:pos x="69" y="43"/>
                </a:cxn>
              </a:cxnLst>
              <a:rect l="0" t="0" r="r" b="b"/>
              <a:pathLst>
                <a:path w="69" h="69">
                  <a:moveTo>
                    <a:pt x="69" y="43"/>
                  </a:moveTo>
                  <a:lnTo>
                    <a:pt x="69" y="43"/>
                  </a:lnTo>
                  <a:lnTo>
                    <a:pt x="66" y="51"/>
                  </a:lnTo>
                  <a:lnTo>
                    <a:pt x="61" y="59"/>
                  </a:lnTo>
                  <a:lnTo>
                    <a:pt x="56" y="63"/>
                  </a:lnTo>
                  <a:lnTo>
                    <a:pt x="51" y="66"/>
                  </a:lnTo>
                  <a:lnTo>
                    <a:pt x="45" y="67"/>
                  </a:lnTo>
                  <a:lnTo>
                    <a:pt x="37" y="69"/>
                  </a:lnTo>
                  <a:lnTo>
                    <a:pt x="37" y="69"/>
                  </a:lnTo>
                  <a:lnTo>
                    <a:pt x="29" y="67"/>
                  </a:lnTo>
                  <a:lnTo>
                    <a:pt x="21" y="66"/>
                  </a:lnTo>
                  <a:lnTo>
                    <a:pt x="14" y="63"/>
                  </a:lnTo>
                  <a:lnTo>
                    <a:pt x="9" y="59"/>
                  </a:lnTo>
                  <a:lnTo>
                    <a:pt x="6" y="55"/>
                  </a:lnTo>
                  <a:lnTo>
                    <a:pt x="3" y="48"/>
                  </a:lnTo>
                  <a:lnTo>
                    <a:pt x="1" y="42"/>
                  </a:lnTo>
                  <a:lnTo>
                    <a:pt x="0" y="34"/>
                  </a:lnTo>
                  <a:lnTo>
                    <a:pt x="0" y="34"/>
                  </a:lnTo>
                  <a:lnTo>
                    <a:pt x="1" y="27"/>
                  </a:lnTo>
                  <a:lnTo>
                    <a:pt x="3" y="21"/>
                  </a:lnTo>
                  <a:lnTo>
                    <a:pt x="5" y="14"/>
                  </a:lnTo>
                  <a:lnTo>
                    <a:pt x="9" y="9"/>
                  </a:lnTo>
                  <a:lnTo>
                    <a:pt x="14" y="6"/>
                  </a:lnTo>
                  <a:lnTo>
                    <a:pt x="21" y="3"/>
                  </a:lnTo>
                  <a:lnTo>
                    <a:pt x="27" y="1"/>
                  </a:lnTo>
                  <a:lnTo>
                    <a:pt x="37" y="0"/>
                  </a:lnTo>
                  <a:lnTo>
                    <a:pt x="37" y="0"/>
                  </a:lnTo>
                  <a:lnTo>
                    <a:pt x="43" y="1"/>
                  </a:lnTo>
                  <a:lnTo>
                    <a:pt x="50" y="3"/>
                  </a:lnTo>
                  <a:lnTo>
                    <a:pt x="56" y="4"/>
                  </a:lnTo>
                  <a:lnTo>
                    <a:pt x="60" y="8"/>
                  </a:lnTo>
                  <a:lnTo>
                    <a:pt x="66" y="16"/>
                  </a:lnTo>
                  <a:lnTo>
                    <a:pt x="69" y="24"/>
                  </a:lnTo>
                  <a:lnTo>
                    <a:pt x="60" y="24"/>
                  </a:lnTo>
                  <a:lnTo>
                    <a:pt x="60" y="24"/>
                  </a:lnTo>
                  <a:lnTo>
                    <a:pt x="56" y="16"/>
                  </a:lnTo>
                  <a:lnTo>
                    <a:pt x="51" y="11"/>
                  </a:lnTo>
                  <a:lnTo>
                    <a:pt x="45" y="9"/>
                  </a:lnTo>
                  <a:lnTo>
                    <a:pt x="37" y="8"/>
                  </a:lnTo>
                  <a:lnTo>
                    <a:pt x="37" y="8"/>
                  </a:lnTo>
                  <a:lnTo>
                    <a:pt x="30" y="8"/>
                  </a:lnTo>
                  <a:lnTo>
                    <a:pt x="24" y="9"/>
                  </a:lnTo>
                  <a:lnTo>
                    <a:pt x="19" y="13"/>
                  </a:lnTo>
                  <a:lnTo>
                    <a:pt x="16" y="16"/>
                  </a:lnTo>
                  <a:lnTo>
                    <a:pt x="13" y="19"/>
                  </a:lnTo>
                  <a:lnTo>
                    <a:pt x="11" y="24"/>
                  </a:lnTo>
                  <a:lnTo>
                    <a:pt x="9" y="34"/>
                  </a:lnTo>
                  <a:lnTo>
                    <a:pt x="9" y="34"/>
                  </a:lnTo>
                  <a:lnTo>
                    <a:pt x="9" y="40"/>
                  </a:lnTo>
                  <a:lnTo>
                    <a:pt x="11" y="45"/>
                  </a:lnTo>
                  <a:lnTo>
                    <a:pt x="13" y="50"/>
                  </a:lnTo>
                  <a:lnTo>
                    <a:pt x="16" y="53"/>
                  </a:lnTo>
                  <a:lnTo>
                    <a:pt x="21" y="56"/>
                  </a:lnTo>
                  <a:lnTo>
                    <a:pt x="26" y="59"/>
                  </a:lnTo>
                  <a:lnTo>
                    <a:pt x="30" y="61"/>
                  </a:lnTo>
                  <a:lnTo>
                    <a:pt x="37" y="61"/>
                  </a:lnTo>
                  <a:lnTo>
                    <a:pt x="37" y="61"/>
                  </a:lnTo>
                  <a:lnTo>
                    <a:pt x="45" y="59"/>
                  </a:lnTo>
                  <a:lnTo>
                    <a:pt x="53" y="56"/>
                  </a:lnTo>
                  <a:lnTo>
                    <a:pt x="58" y="50"/>
                  </a:lnTo>
                  <a:lnTo>
                    <a:pt x="60" y="43"/>
                  </a:lnTo>
                  <a:lnTo>
                    <a:pt x="69" y="43"/>
                  </a:lnTo>
                  <a:close/>
                </a:path>
              </a:pathLst>
            </a:custGeom>
            <a:solidFill>
              <a:schemeClr val="bg1"/>
            </a:solidFill>
            <a:ln w="9525">
              <a:noFill/>
              <a:round/>
              <a:headEnd/>
              <a:tailEnd/>
            </a:ln>
          </p:spPr>
          <p:txBody>
            <a:bodyPr/>
            <a:lstStyle/>
            <a:p>
              <a:pPr>
                <a:defRPr/>
              </a:pPr>
              <a:endParaRPr lang="en-US"/>
            </a:p>
          </p:txBody>
        </p:sp>
        <p:sp>
          <p:nvSpPr>
            <p:cNvPr id="35" name="Freeform 62"/>
            <p:cNvSpPr>
              <a:spLocks noEditPoints="1"/>
            </p:cNvSpPr>
            <p:nvPr userDrawn="1"/>
          </p:nvSpPr>
          <p:spPr bwMode="black">
            <a:xfrm>
              <a:off x="5397" y="4089"/>
              <a:ext cx="5" cy="44"/>
            </a:xfrm>
            <a:custGeom>
              <a:avLst/>
              <a:gdLst/>
              <a:ahLst/>
              <a:cxnLst>
                <a:cxn ang="0">
                  <a:pos x="0" y="24"/>
                </a:cxn>
                <a:cxn ang="0">
                  <a:pos x="10" y="24"/>
                </a:cxn>
                <a:cxn ang="0">
                  <a:pos x="10" y="89"/>
                </a:cxn>
                <a:cxn ang="0">
                  <a:pos x="0" y="89"/>
                </a:cxn>
                <a:cxn ang="0">
                  <a:pos x="0" y="24"/>
                </a:cxn>
                <a:cxn ang="0">
                  <a:pos x="0" y="0"/>
                </a:cxn>
                <a:cxn ang="0">
                  <a:pos x="10" y="0"/>
                </a:cxn>
                <a:cxn ang="0">
                  <a:pos x="10" y="15"/>
                </a:cxn>
                <a:cxn ang="0">
                  <a:pos x="0" y="15"/>
                </a:cxn>
                <a:cxn ang="0">
                  <a:pos x="0" y="0"/>
                </a:cxn>
              </a:cxnLst>
              <a:rect l="0" t="0" r="r" b="b"/>
              <a:pathLst>
                <a:path w="10" h="89">
                  <a:moveTo>
                    <a:pt x="0" y="24"/>
                  </a:moveTo>
                  <a:lnTo>
                    <a:pt x="10" y="24"/>
                  </a:lnTo>
                  <a:lnTo>
                    <a:pt x="10" y="89"/>
                  </a:lnTo>
                  <a:lnTo>
                    <a:pt x="0" y="89"/>
                  </a:lnTo>
                  <a:lnTo>
                    <a:pt x="0" y="24"/>
                  </a:lnTo>
                  <a:close/>
                  <a:moveTo>
                    <a:pt x="0" y="0"/>
                  </a:moveTo>
                  <a:lnTo>
                    <a:pt x="10" y="0"/>
                  </a:lnTo>
                  <a:lnTo>
                    <a:pt x="10" y="15"/>
                  </a:lnTo>
                  <a:lnTo>
                    <a:pt x="0" y="15"/>
                  </a:lnTo>
                  <a:lnTo>
                    <a:pt x="0" y="0"/>
                  </a:lnTo>
                  <a:close/>
                </a:path>
              </a:pathLst>
            </a:custGeom>
            <a:solidFill>
              <a:schemeClr val="bg1"/>
            </a:solidFill>
            <a:ln w="9525">
              <a:noFill/>
              <a:round/>
              <a:headEnd/>
              <a:tailEnd/>
            </a:ln>
          </p:spPr>
          <p:txBody>
            <a:bodyPr/>
            <a:lstStyle/>
            <a:p>
              <a:pPr>
                <a:defRPr/>
              </a:pPr>
              <a:endParaRPr lang="en-US"/>
            </a:p>
          </p:txBody>
        </p:sp>
        <p:sp>
          <p:nvSpPr>
            <p:cNvPr id="36" name="Freeform 63"/>
            <p:cNvSpPr>
              <a:spLocks noEditPoints="1"/>
            </p:cNvSpPr>
            <p:nvPr userDrawn="1"/>
          </p:nvSpPr>
          <p:spPr bwMode="black">
            <a:xfrm>
              <a:off x="5407" y="4100"/>
              <a:ext cx="37" cy="35"/>
            </a:xfrm>
            <a:custGeom>
              <a:avLst/>
              <a:gdLst/>
              <a:ahLst/>
              <a:cxnLst>
                <a:cxn ang="0">
                  <a:pos x="4" y="22"/>
                </a:cxn>
                <a:cxn ang="0">
                  <a:pos x="8" y="9"/>
                </a:cxn>
                <a:cxn ang="0">
                  <a:pos x="15" y="3"/>
                </a:cxn>
                <a:cxn ang="0">
                  <a:pos x="34" y="0"/>
                </a:cxn>
                <a:cxn ang="0">
                  <a:pos x="49" y="1"/>
                </a:cxn>
                <a:cxn ang="0">
                  <a:pos x="60" y="8"/>
                </a:cxn>
                <a:cxn ang="0">
                  <a:pos x="63" y="19"/>
                </a:cxn>
                <a:cxn ang="0">
                  <a:pos x="63" y="53"/>
                </a:cxn>
                <a:cxn ang="0">
                  <a:pos x="67" y="59"/>
                </a:cxn>
                <a:cxn ang="0">
                  <a:pos x="70" y="59"/>
                </a:cxn>
                <a:cxn ang="0">
                  <a:pos x="75" y="66"/>
                </a:cxn>
                <a:cxn ang="0">
                  <a:pos x="67" y="67"/>
                </a:cxn>
                <a:cxn ang="0">
                  <a:pos x="60" y="66"/>
                </a:cxn>
                <a:cxn ang="0">
                  <a:pos x="57" y="59"/>
                </a:cxn>
                <a:cxn ang="0">
                  <a:pos x="55" y="56"/>
                </a:cxn>
                <a:cxn ang="0">
                  <a:pos x="54" y="59"/>
                </a:cxn>
                <a:cxn ang="0">
                  <a:pos x="39" y="67"/>
                </a:cxn>
                <a:cxn ang="0">
                  <a:pos x="26" y="69"/>
                </a:cxn>
                <a:cxn ang="0">
                  <a:pos x="8" y="64"/>
                </a:cxn>
                <a:cxn ang="0">
                  <a:pos x="4" y="58"/>
                </a:cxn>
                <a:cxn ang="0">
                  <a:pos x="0" y="50"/>
                </a:cxn>
                <a:cxn ang="0">
                  <a:pos x="2" y="43"/>
                </a:cxn>
                <a:cxn ang="0">
                  <a:pos x="7" y="35"/>
                </a:cxn>
                <a:cxn ang="0">
                  <a:pos x="21" y="30"/>
                </a:cxn>
                <a:cxn ang="0">
                  <a:pos x="33" y="29"/>
                </a:cxn>
                <a:cxn ang="0">
                  <a:pos x="52" y="27"/>
                </a:cxn>
                <a:cxn ang="0">
                  <a:pos x="55" y="21"/>
                </a:cxn>
                <a:cxn ang="0">
                  <a:pos x="54" y="14"/>
                </a:cxn>
                <a:cxn ang="0">
                  <a:pos x="44" y="8"/>
                </a:cxn>
                <a:cxn ang="0">
                  <a:pos x="34" y="8"/>
                </a:cxn>
                <a:cxn ang="0">
                  <a:pos x="18" y="11"/>
                </a:cxn>
                <a:cxn ang="0">
                  <a:pos x="12" y="22"/>
                </a:cxn>
                <a:cxn ang="0">
                  <a:pos x="55" y="32"/>
                </a:cxn>
                <a:cxn ang="0">
                  <a:pos x="52" y="34"/>
                </a:cxn>
                <a:cxn ang="0">
                  <a:pos x="26" y="37"/>
                </a:cxn>
                <a:cxn ang="0">
                  <a:pos x="20" y="38"/>
                </a:cxn>
                <a:cxn ang="0">
                  <a:pos x="12" y="43"/>
                </a:cxn>
                <a:cxn ang="0">
                  <a:pos x="10" y="48"/>
                </a:cxn>
                <a:cxn ang="0">
                  <a:pos x="15" y="59"/>
                </a:cxn>
                <a:cxn ang="0">
                  <a:pos x="28" y="61"/>
                </a:cxn>
                <a:cxn ang="0">
                  <a:pos x="37" y="61"/>
                </a:cxn>
                <a:cxn ang="0">
                  <a:pos x="50" y="53"/>
                </a:cxn>
                <a:cxn ang="0">
                  <a:pos x="55" y="46"/>
                </a:cxn>
                <a:cxn ang="0">
                  <a:pos x="55" y="32"/>
                </a:cxn>
              </a:cxnLst>
              <a:rect l="0" t="0" r="r" b="b"/>
              <a:pathLst>
                <a:path w="75" h="69">
                  <a:moveTo>
                    <a:pt x="4" y="22"/>
                  </a:moveTo>
                  <a:lnTo>
                    <a:pt x="4" y="22"/>
                  </a:lnTo>
                  <a:lnTo>
                    <a:pt x="5" y="13"/>
                  </a:lnTo>
                  <a:lnTo>
                    <a:pt x="8" y="9"/>
                  </a:lnTo>
                  <a:lnTo>
                    <a:pt x="12" y="6"/>
                  </a:lnTo>
                  <a:lnTo>
                    <a:pt x="15" y="3"/>
                  </a:lnTo>
                  <a:lnTo>
                    <a:pt x="20" y="1"/>
                  </a:lnTo>
                  <a:lnTo>
                    <a:pt x="34" y="0"/>
                  </a:lnTo>
                  <a:lnTo>
                    <a:pt x="34" y="0"/>
                  </a:lnTo>
                  <a:lnTo>
                    <a:pt x="49" y="1"/>
                  </a:lnTo>
                  <a:lnTo>
                    <a:pt x="57" y="4"/>
                  </a:lnTo>
                  <a:lnTo>
                    <a:pt x="60" y="8"/>
                  </a:lnTo>
                  <a:lnTo>
                    <a:pt x="62" y="11"/>
                  </a:lnTo>
                  <a:lnTo>
                    <a:pt x="63" y="19"/>
                  </a:lnTo>
                  <a:lnTo>
                    <a:pt x="63" y="53"/>
                  </a:lnTo>
                  <a:lnTo>
                    <a:pt x="63" y="53"/>
                  </a:lnTo>
                  <a:lnTo>
                    <a:pt x="65" y="58"/>
                  </a:lnTo>
                  <a:lnTo>
                    <a:pt x="67" y="59"/>
                  </a:lnTo>
                  <a:lnTo>
                    <a:pt x="70" y="59"/>
                  </a:lnTo>
                  <a:lnTo>
                    <a:pt x="70" y="59"/>
                  </a:lnTo>
                  <a:lnTo>
                    <a:pt x="75" y="59"/>
                  </a:lnTo>
                  <a:lnTo>
                    <a:pt x="75" y="66"/>
                  </a:lnTo>
                  <a:lnTo>
                    <a:pt x="75" y="66"/>
                  </a:lnTo>
                  <a:lnTo>
                    <a:pt x="67" y="67"/>
                  </a:lnTo>
                  <a:lnTo>
                    <a:pt x="67" y="67"/>
                  </a:lnTo>
                  <a:lnTo>
                    <a:pt x="60" y="66"/>
                  </a:lnTo>
                  <a:lnTo>
                    <a:pt x="58" y="63"/>
                  </a:lnTo>
                  <a:lnTo>
                    <a:pt x="57" y="59"/>
                  </a:lnTo>
                  <a:lnTo>
                    <a:pt x="57" y="56"/>
                  </a:lnTo>
                  <a:lnTo>
                    <a:pt x="55" y="56"/>
                  </a:lnTo>
                  <a:lnTo>
                    <a:pt x="55" y="56"/>
                  </a:lnTo>
                  <a:lnTo>
                    <a:pt x="54" y="59"/>
                  </a:lnTo>
                  <a:lnTo>
                    <a:pt x="47" y="64"/>
                  </a:lnTo>
                  <a:lnTo>
                    <a:pt x="39" y="67"/>
                  </a:lnTo>
                  <a:lnTo>
                    <a:pt x="26" y="69"/>
                  </a:lnTo>
                  <a:lnTo>
                    <a:pt x="26" y="69"/>
                  </a:lnTo>
                  <a:lnTo>
                    <a:pt x="16" y="67"/>
                  </a:lnTo>
                  <a:lnTo>
                    <a:pt x="8" y="64"/>
                  </a:lnTo>
                  <a:lnTo>
                    <a:pt x="5" y="61"/>
                  </a:lnTo>
                  <a:lnTo>
                    <a:pt x="4" y="58"/>
                  </a:lnTo>
                  <a:lnTo>
                    <a:pt x="2" y="55"/>
                  </a:lnTo>
                  <a:lnTo>
                    <a:pt x="0" y="50"/>
                  </a:lnTo>
                  <a:lnTo>
                    <a:pt x="0" y="50"/>
                  </a:lnTo>
                  <a:lnTo>
                    <a:pt x="2" y="43"/>
                  </a:lnTo>
                  <a:lnTo>
                    <a:pt x="4" y="38"/>
                  </a:lnTo>
                  <a:lnTo>
                    <a:pt x="7" y="35"/>
                  </a:lnTo>
                  <a:lnTo>
                    <a:pt x="12" y="32"/>
                  </a:lnTo>
                  <a:lnTo>
                    <a:pt x="21" y="30"/>
                  </a:lnTo>
                  <a:lnTo>
                    <a:pt x="33" y="29"/>
                  </a:lnTo>
                  <a:lnTo>
                    <a:pt x="33" y="29"/>
                  </a:lnTo>
                  <a:lnTo>
                    <a:pt x="46" y="29"/>
                  </a:lnTo>
                  <a:lnTo>
                    <a:pt x="52" y="27"/>
                  </a:lnTo>
                  <a:lnTo>
                    <a:pt x="55" y="24"/>
                  </a:lnTo>
                  <a:lnTo>
                    <a:pt x="55" y="21"/>
                  </a:lnTo>
                  <a:lnTo>
                    <a:pt x="55" y="21"/>
                  </a:lnTo>
                  <a:lnTo>
                    <a:pt x="54" y="14"/>
                  </a:lnTo>
                  <a:lnTo>
                    <a:pt x="50" y="11"/>
                  </a:lnTo>
                  <a:lnTo>
                    <a:pt x="44" y="8"/>
                  </a:lnTo>
                  <a:lnTo>
                    <a:pt x="34" y="8"/>
                  </a:lnTo>
                  <a:lnTo>
                    <a:pt x="34" y="8"/>
                  </a:lnTo>
                  <a:lnTo>
                    <a:pt x="25" y="8"/>
                  </a:lnTo>
                  <a:lnTo>
                    <a:pt x="18" y="11"/>
                  </a:lnTo>
                  <a:lnTo>
                    <a:pt x="13" y="16"/>
                  </a:lnTo>
                  <a:lnTo>
                    <a:pt x="12" y="22"/>
                  </a:lnTo>
                  <a:lnTo>
                    <a:pt x="4" y="22"/>
                  </a:lnTo>
                  <a:close/>
                  <a:moveTo>
                    <a:pt x="55" y="32"/>
                  </a:moveTo>
                  <a:lnTo>
                    <a:pt x="55" y="32"/>
                  </a:lnTo>
                  <a:lnTo>
                    <a:pt x="52" y="34"/>
                  </a:lnTo>
                  <a:lnTo>
                    <a:pt x="47" y="35"/>
                  </a:lnTo>
                  <a:lnTo>
                    <a:pt x="26" y="37"/>
                  </a:lnTo>
                  <a:lnTo>
                    <a:pt x="26" y="37"/>
                  </a:lnTo>
                  <a:lnTo>
                    <a:pt x="20" y="38"/>
                  </a:lnTo>
                  <a:lnTo>
                    <a:pt x="15" y="40"/>
                  </a:lnTo>
                  <a:lnTo>
                    <a:pt x="12" y="43"/>
                  </a:lnTo>
                  <a:lnTo>
                    <a:pt x="10" y="48"/>
                  </a:lnTo>
                  <a:lnTo>
                    <a:pt x="10" y="48"/>
                  </a:lnTo>
                  <a:lnTo>
                    <a:pt x="12" y="55"/>
                  </a:lnTo>
                  <a:lnTo>
                    <a:pt x="15" y="59"/>
                  </a:lnTo>
                  <a:lnTo>
                    <a:pt x="21" y="61"/>
                  </a:lnTo>
                  <a:lnTo>
                    <a:pt x="28" y="61"/>
                  </a:lnTo>
                  <a:lnTo>
                    <a:pt x="28" y="61"/>
                  </a:lnTo>
                  <a:lnTo>
                    <a:pt x="37" y="61"/>
                  </a:lnTo>
                  <a:lnTo>
                    <a:pt x="47" y="56"/>
                  </a:lnTo>
                  <a:lnTo>
                    <a:pt x="50" y="53"/>
                  </a:lnTo>
                  <a:lnTo>
                    <a:pt x="54" y="50"/>
                  </a:lnTo>
                  <a:lnTo>
                    <a:pt x="55" y="46"/>
                  </a:lnTo>
                  <a:lnTo>
                    <a:pt x="55" y="42"/>
                  </a:lnTo>
                  <a:lnTo>
                    <a:pt x="55" y="32"/>
                  </a:lnTo>
                  <a:close/>
                </a:path>
              </a:pathLst>
            </a:custGeom>
            <a:solidFill>
              <a:schemeClr val="bg1"/>
            </a:solidFill>
            <a:ln w="9525">
              <a:noFill/>
              <a:round/>
              <a:headEnd/>
              <a:tailEnd/>
            </a:ln>
          </p:spPr>
          <p:txBody>
            <a:bodyPr/>
            <a:lstStyle/>
            <a:p>
              <a:pPr>
                <a:defRPr/>
              </a:pPr>
              <a:endParaRPr lang="en-US"/>
            </a:p>
          </p:txBody>
        </p:sp>
        <p:sp>
          <p:nvSpPr>
            <p:cNvPr id="37" name="Freeform 64"/>
            <p:cNvSpPr>
              <a:spLocks/>
            </p:cNvSpPr>
            <p:nvPr userDrawn="1"/>
          </p:nvSpPr>
          <p:spPr bwMode="black">
            <a:xfrm>
              <a:off x="5443" y="4091"/>
              <a:ext cx="21" cy="43"/>
            </a:xfrm>
            <a:custGeom>
              <a:avLst/>
              <a:gdLst/>
              <a:ahLst/>
              <a:cxnLst>
                <a:cxn ang="0">
                  <a:pos x="15" y="0"/>
                </a:cxn>
                <a:cxn ang="0">
                  <a:pos x="25" y="0"/>
                </a:cxn>
                <a:cxn ang="0">
                  <a:pos x="25" y="19"/>
                </a:cxn>
                <a:cxn ang="0">
                  <a:pos x="42" y="19"/>
                </a:cxn>
                <a:cxn ang="0">
                  <a:pos x="42" y="27"/>
                </a:cxn>
                <a:cxn ang="0">
                  <a:pos x="25" y="27"/>
                </a:cxn>
                <a:cxn ang="0">
                  <a:pos x="25" y="69"/>
                </a:cxn>
                <a:cxn ang="0">
                  <a:pos x="25" y="69"/>
                </a:cxn>
                <a:cxn ang="0">
                  <a:pos x="25" y="73"/>
                </a:cxn>
                <a:cxn ang="0">
                  <a:pos x="26" y="76"/>
                </a:cxn>
                <a:cxn ang="0">
                  <a:pos x="29" y="77"/>
                </a:cxn>
                <a:cxn ang="0">
                  <a:pos x="33" y="77"/>
                </a:cxn>
                <a:cxn ang="0">
                  <a:pos x="33" y="77"/>
                </a:cxn>
                <a:cxn ang="0">
                  <a:pos x="42" y="77"/>
                </a:cxn>
                <a:cxn ang="0">
                  <a:pos x="42" y="85"/>
                </a:cxn>
                <a:cxn ang="0">
                  <a:pos x="42" y="85"/>
                </a:cxn>
                <a:cxn ang="0">
                  <a:pos x="33" y="85"/>
                </a:cxn>
                <a:cxn ang="0">
                  <a:pos x="33" y="85"/>
                </a:cxn>
                <a:cxn ang="0">
                  <a:pos x="23" y="84"/>
                </a:cxn>
                <a:cxn ang="0">
                  <a:pos x="18" y="81"/>
                </a:cxn>
                <a:cxn ang="0">
                  <a:pos x="17" y="76"/>
                </a:cxn>
                <a:cxn ang="0">
                  <a:pos x="15" y="69"/>
                </a:cxn>
                <a:cxn ang="0">
                  <a:pos x="15" y="27"/>
                </a:cxn>
                <a:cxn ang="0">
                  <a:pos x="0" y="27"/>
                </a:cxn>
                <a:cxn ang="0">
                  <a:pos x="0" y="19"/>
                </a:cxn>
                <a:cxn ang="0">
                  <a:pos x="15" y="19"/>
                </a:cxn>
                <a:cxn ang="0">
                  <a:pos x="15" y="0"/>
                </a:cxn>
              </a:cxnLst>
              <a:rect l="0" t="0" r="r" b="b"/>
              <a:pathLst>
                <a:path w="42" h="85">
                  <a:moveTo>
                    <a:pt x="15" y="0"/>
                  </a:moveTo>
                  <a:lnTo>
                    <a:pt x="25" y="0"/>
                  </a:lnTo>
                  <a:lnTo>
                    <a:pt x="25" y="19"/>
                  </a:lnTo>
                  <a:lnTo>
                    <a:pt x="42" y="19"/>
                  </a:lnTo>
                  <a:lnTo>
                    <a:pt x="42" y="27"/>
                  </a:lnTo>
                  <a:lnTo>
                    <a:pt x="25" y="27"/>
                  </a:lnTo>
                  <a:lnTo>
                    <a:pt x="25" y="69"/>
                  </a:lnTo>
                  <a:lnTo>
                    <a:pt x="25" y="69"/>
                  </a:lnTo>
                  <a:lnTo>
                    <a:pt x="25" y="73"/>
                  </a:lnTo>
                  <a:lnTo>
                    <a:pt x="26" y="76"/>
                  </a:lnTo>
                  <a:lnTo>
                    <a:pt x="29" y="77"/>
                  </a:lnTo>
                  <a:lnTo>
                    <a:pt x="33" y="77"/>
                  </a:lnTo>
                  <a:lnTo>
                    <a:pt x="33" y="77"/>
                  </a:lnTo>
                  <a:lnTo>
                    <a:pt x="42" y="77"/>
                  </a:lnTo>
                  <a:lnTo>
                    <a:pt x="42" y="85"/>
                  </a:lnTo>
                  <a:lnTo>
                    <a:pt x="42" y="85"/>
                  </a:lnTo>
                  <a:lnTo>
                    <a:pt x="33" y="85"/>
                  </a:lnTo>
                  <a:lnTo>
                    <a:pt x="33" y="85"/>
                  </a:lnTo>
                  <a:lnTo>
                    <a:pt x="23" y="84"/>
                  </a:lnTo>
                  <a:lnTo>
                    <a:pt x="18" y="81"/>
                  </a:lnTo>
                  <a:lnTo>
                    <a:pt x="17" y="76"/>
                  </a:lnTo>
                  <a:lnTo>
                    <a:pt x="15" y="69"/>
                  </a:lnTo>
                  <a:lnTo>
                    <a:pt x="15" y="27"/>
                  </a:lnTo>
                  <a:lnTo>
                    <a:pt x="0" y="27"/>
                  </a:lnTo>
                  <a:lnTo>
                    <a:pt x="0" y="19"/>
                  </a:lnTo>
                  <a:lnTo>
                    <a:pt x="15" y="19"/>
                  </a:lnTo>
                  <a:lnTo>
                    <a:pt x="15" y="0"/>
                  </a:lnTo>
                  <a:close/>
                </a:path>
              </a:pathLst>
            </a:custGeom>
            <a:solidFill>
              <a:schemeClr val="bg1"/>
            </a:solidFill>
            <a:ln w="9525">
              <a:noFill/>
              <a:round/>
              <a:headEnd/>
              <a:tailEnd/>
            </a:ln>
          </p:spPr>
          <p:txBody>
            <a:bodyPr/>
            <a:lstStyle/>
            <a:p>
              <a:pPr>
                <a:defRPr/>
              </a:pPr>
              <a:endParaRPr lang="en-US"/>
            </a:p>
          </p:txBody>
        </p:sp>
        <p:sp>
          <p:nvSpPr>
            <p:cNvPr id="38" name="Freeform 65"/>
            <p:cNvSpPr>
              <a:spLocks noEditPoints="1"/>
            </p:cNvSpPr>
            <p:nvPr userDrawn="1"/>
          </p:nvSpPr>
          <p:spPr bwMode="black">
            <a:xfrm>
              <a:off x="5469" y="4089"/>
              <a:ext cx="4" cy="44"/>
            </a:xfrm>
            <a:custGeom>
              <a:avLst/>
              <a:gdLst/>
              <a:ahLst/>
              <a:cxnLst>
                <a:cxn ang="0">
                  <a:pos x="0" y="24"/>
                </a:cxn>
                <a:cxn ang="0">
                  <a:pos x="10" y="24"/>
                </a:cxn>
                <a:cxn ang="0">
                  <a:pos x="10" y="89"/>
                </a:cxn>
                <a:cxn ang="0">
                  <a:pos x="0" y="89"/>
                </a:cxn>
                <a:cxn ang="0">
                  <a:pos x="0" y="24"/>
                </a:cxn>
                <a:cxn ang="0">
                  <a:pos x="0" y="0"/>
                </a:cxn>
                <a:cxn ang="0">
                  <a:pos x="10" y="0"/>
                </a:cxn>
                <a:cxn ang="0">
                  <a:pos x="10" y="15"/>
                </a:cxn>
                <a:cxn ang="0">
                  <a:pos x="0" y="15"/>
                </a:cxn>
                <a:cxn ang="0">
                  <a:pos x="0" y="0"/>
                </a:cxn>
              </a:cxnLst>
              <a:rect l="0" t="0" r="r" b="b"/>
              <a:pathLst>
                <a:path w="10" h="89">
                  <a:moveTo>
                    <a:pt x="0" y="24"/>
                  </a:moveTo>
                  <a:lnTo>
                    <a:pt x="10" y="24"/>
                  </a:lnTo>
                  <a:lnTo>
                    <a:pt x="10" y="89"/>
                  </a:lnTo>
                  <a:lnTo>
                    <a:pt x="0" y="89"/>
                  </a:lnTo>
                  <a:lnTo>
                    <a:pt x="0" y="24"/>
                  </a:lnTo>
                  <a:close/>
                  <a:moveTo>
                    <a:pt x="0" y="0"/>
                  </a:moveTo>
                  <a:lnTo>
                    <a:pt x="10" y="0"/>
                  </a:lnTo>
                  <a:lnTo>
                    <a:pt x="10" y="15"/>
                  </a:lnTo>
                  <a:lnTo>
                    <a:pt x="0" y="15"/>
                  </a:lnTo>
                  <a:lnTo>
                    <a:pt x="0" y="0"/>
                  </a:lnTo>
                  <a:close/>
                </a:path>
              </a:pathLst>
            </a:custGeom>
            <a:solidFill>
              <a:schemeClr val="bg1"/>
            </a:solidFill>
            <a:ln w="9525">
              <a:noFill/>
              <a:round/>
              <a:headEnd/>
              <a:tailEnd/>
            </a:ln>
          </p:spPr>
          <p:txBody>
            <a:bodyPr/>
            <a:lstStyle/>
            <a:p>
              <a:pPr>
                <a:defRPr/>
              </a:pPr>
              <a:endParaRPr lang="en-US"/>
            </a:p>
          </p:txBody>
        </p:sp>
        <p:sp>
          <p:nvSpPr>
            <p:cNvPr id="39" name="Freeform 66"/>
            <p:cNvSpPr>
              <a:spLocks noEditPoints="1"/>
            </p:cNvSpPr>
            <p:nvPr userDrawn="1"/>
          </p:nvSpPr>
          <p:spPr bwMode="black">
            <a:xfrm>
              <a:off x="5479" y="4100"/>
              <a:ext cx="36" cy="35"/>
            </a:xfrm>
            <a:custGeom>
              <a:avLst/>
              <a:gdLst/>
              <a:ahLst/>
              <a:cxnLst>
                <a:cxn ang="0">
                  <a:pos x="37" y="0"/>
                </a:cxn>
                <a:cxn ang="0">
                  <a:pos x="53" y="3"/>
                </a:cxn>
                <a:cxn ang="0">
                  <a:pos x="65" y="11"/>
                </a:cxn>
                <a:cxn ang="0">
                  <a:pos x="71" y="21"/>
                </a:cxn>
                <a:cxn ang="0">
                  <a:pos x="73" y="34"/>
                </a:cxn>
                <a:cxn ang="0">
                  <a:pos x="73" y="42"/>
                </a:cxn>
                <a:cxn ang="0">
                  <a:pos x="68" y="53"/>
                </a:cxn>
                <a:cxn ang="0">
                  <a:pos x="60" y="63"/>
                </a:cxn>
                <a:cxn ang="0">
                  <a:pos x="45" y="67"/>
                </a:cxn>
                <a:cxn ang="0">
                  <a:pos x="37" y="69"/>
                </a:cxn>
                <a:cxn ang="0">
                  <a:pos x="21" y="66"/>
                </a:cxn>
                <a:cxn ang="0">
                  <a:pos x="10" y="58"/>
                </a:cxn>
                <a:cxn ang="0">
                  <a:pos x="2" y="46"/>
                </a:cxn>
                <a:cxn ang="0">
                  <a:pos x="0" y="34"/>
                </a:cxn>
                <a:cxn ang="0">
                  <a:pos x="0" y="27"/>
                </a:cxn>
                <a:cxn ang="0">
                  <a:pos x="5" y="16"/>
                </a:cxn>
                <a:cxn ang="0">
                  <a:pos x="15" y="6"/>
                </a:cxn>
                <a:cxn ang="0">
                  <a:pos x="28" y="1"/>
                </a:cxn>
                <a:cxn ang="0">
                  <a:pos x="37" y="0"/>
                </a:cxn>
                <a:cxn ang="0">
                  <a:pos x="37" y="61"/>
                </a:cxn>
                <a:cxn ang="0">
                  <a:pos x="49" y="59"/>
                </a:cxn>
                <a:cxn ang="0">
                  <a:pos x="57" y="53"/>
                </a:cxn>
                <a:cxn ang="0">
                  <a:pos x="62" y="45"/>
                </a:cxn>
                <a:cxn ang="0">
                  <a:pos x="65" y="34"/>
                </a:cxn>
                <a:cxn ang="0">
                  <a:pos x="63" y="29"/>
                </a:cxn>
                <a:cxn ang="0">
                  <a:pos x="60" y="19"/>
                </a:cxn>
                <a:cxn ang="0">
                  <a:pos x="53" y="13"/>
                </a:cxn>
                <a:cxn ang="0">
                  <a:pos x="42" y="8"/>
                </a:cxn>
                <a:cxn ang="0">
                  <a:pos x="37" y="8"/>
                </a:cxn>
                <a:cxn ang="0">
                  <a:pos x="24" y="9"/>
                </a:cxn>
                <a:cxn ang="0">
                  <a:pos x="16" y="16"/>
                </a:cxn>
                <a:cxn ang="0">
                  <a:pos x="11" y="24"/>
                </a:cxn>
                <a:cxn ang="0">
                  <a:pos x="10" y="34"/>
                </a:cxn>
                <a:cxn ang="0">
                  <a:pos x="10" y="40"/>
                </a:cxn>
                <a:cxn ang="0">
                  <a:pos x="13" y="50"/>
                </a:cxn>
                <a:cxn ang="0">
                  <a:pos x="21" y="56"/>
                </a:cxn>
                <a:cxn ang="0">
                  <a:pos x="31" y="61"/>
                </a:cxn>
                <a:cxn ang="0">
                  <a:pos x="37" y="61"/>
                </a:cxn>
              </a:cxnLst>
              <a:rect l="0" t="0" r="r" b="b"/>
              <a:pathLst>
                <a:path w="73" h="69">
                  <a:moveTo>
                    <a:pt x="37" y="0"/>
                  </a:moveTo>
                  <a:lnTo>
                    <a:pt x="37" y="0"/>
                  </a:lnTo>
                  <a:lnTo>
                    <a:pt x="45" y="1"/>
                  </a:lnTo>
                  <a:lnTo>
                    <a:pt x="53" y="3"/>
                  </a:lnTo>
                  <a:lnTo>
                    <a:pt x="60" y="6"/>
                  </a:lnTo>
                  <a:lnTo>
                    <a:pt x="65" y="11"/>
                  </a:lnTo>
                  <a:lnTo>
                    <a:pt x="68" y="16"/>
                  </a:lnTo>
                  <a:lnTo>
                    <a:pt x="71" y="21"/>
                  </a:lnTo>
                  <a:lnTo>
                    <a:pt x="73" y="27"/>
                  </a:lnTo>
                  <a:lnTo>
                    <a:pt x="73" y="34"/>
                  </a:lnTo>
                  <a:lnTo>
                    <a:pt x="73" y="34"/>
                  </a:lnTo>
                  <a:lnTo>
                    <a:pt x="73" y="42"/>
                  </a:lnTo>
                  <a:lnTo>
                    <a:pt x="71" y="46"/>
                  </a:lnTo>
                  <a:lnTo>
                    <a:pt x="68" y="53"/>
                  </a:lnTo>
                  <a:lnTo>
                    <a:pt x="65" y="58"/>
                  </a:lnTo>
                  <a:lnTo>
                    <a:pt x="60" y="63"/>
                  </a:lnTo>
                  <a:lnTo>
                    <a:pt x="53" y="66"/>
                  </a:lnTo>
                  <a:lnTo>
                    <a:pt x="45" y="67"/>
                  </a:lnTo>
                  <a:lnTo>
                    <a:pt x="37" y="69"/>
                  </a:lnTo>
                  <a:lnTo>
                    <a:pt x="37" y="69"/>
                  </a:lnTo>
                  <a:lnTo>
                    <a:pt x="28" y="67"/>
                  </a:lnTo>
                  <a:lnTo>
                    <a:pt x="21" y="66"/>
                  </a:lnTo>
                  <a:lnTo>
                    <a:pt x="15" y="63"/>
                  </a:lnTo>
                  <a:lnTo>
                    <a:pt x="10" y="58"/>
                  </a:lnTo>
                  <a:lnTo>
                    <a:pt x="5" y="53"/>
                  </a:lnTo>
                  <a:lnTo>
                    <a:pt x="2" y="46"/>
                  </a:lnTo>
                  <a:lnTo>
                    <a:pt x="0" y="42"/>
                  </a:lnTo>
                  <a:lnTo>
                    <a:pt x="0" y="34"/>
                  </a:lnTo>
                  <a:lnTo>
                    <a:pt x="0" y="34"/>
                  </a:lnTo>
                  <a:lnTo>
                    <a:pt x="0" y="27"/>
                  </a:lnTo>
                  <a:lnTo>
                    <a:pt x="2" y="21"/>
                  </a:lnTo>
                  <a:lnTo>
                    <a:pt x="5" y="16"/>
                  </a:lnTo>
                  <a:lnTo>
                    <a:pt x="10" y="11"/>
                  </a:lnTo>
                  <a:lnTo>
                    <a:pt x="15" y="6"/>
                  </a:lnTo>
                  <a:lnTo>
                    <a:pt x="21" y="3"/>
                  </a:lnTo>
                  <a:lnTo>
                    <a:pt x="28" y="1"/>
                  </a:lnTo>
                  <a:lnTo>
                    <a:pt x="37" y="0"/>
                  </a:lnTo>
                  <a:lnTo>
                    <a:pt x="37" y="0"/>
                  </a:lnTo>
                  <a:close/>
                  <a:moveTo>
                    <a:pt x="37" y="61"/>
                  </a:moveTo>
                  <a:lnTo>
                    <a:pt x="37" y="61"/>
                  </a:lnTo>
                  <a:lnTo>
                    <a:pt x="42" y="61"/>
                  </a:lnTo>
                  <a:lnTo>
                    <a:pt x="49" y="59"/>
                  </a:lnTo>
                  <a:lnTo>
                    <a:pt x="53" y="56"/>
                  </a:lnTo>
                  <a:lnTo>
                    <a:pt x="57" y="53"/>
                  </a:lnTo>
                  <a:lnTo>
                    <a:pt x="60" y="50"/>
                  </a:lnTo>
                  <a:lnTo>
                    <a:pt x="62" y="45"/>
                  </a:lnTo>
                  <a:lnTo>
                    <a:pt x="63" y="40"/>
                  </a:lnTo>
                  <a:lnTo>
                    <a:pt x="65" y="34"/>
                  </a:lnTo>
                  <a:lnTo>
                    <a:pt x="65" y="34"/>
                  </a:lnTo>
                  <a:lnTo>
                    <a:pt x="63" y="29"/>
                  </a:lnTo>
                  <a:lnTo>
                    <a:pt x="62" y="24"/>
                  </a:lnTo>
                  <a:lnTo>
                    <a:pt x="60" y="19"/>
                  </a:lnTo>
                  <a:lnTo>
                    <a:pt x="57" y="16"/>
                  </a:lnTo>
                  <a:lnTo>
                    <a:pt x="53" y="13"/>
                  </a:lnTo>
                  <a:lnTo>
                    <a:pt x="49" y="9"/>
                  </a:lnTo>
                  <a:lnTo>
                    <a:pt x="42" y="8"/>
                  </a:lnTo>
                  <a:lnTo>
                    <a:pt x="37" y="8"/>
                  </a:lnTo>
                  <a:lnTo>
                    <a:pt x="37" y="8"/>
                  </a:lnTo>
                  <a:lnTo>
                    <a:pt x="31" y="8"/>
                  </a:lnTo>
                  <a:lnTo>
                    <a:pt x="24" y="9"/>
                  </a:lnTo>
                  <a:lnTo>
                    <a:pt x="21" y="13"/>
                  </a:lnTo>
                  <a:lnTo>
                    <a:pt x="16" y="16"/>
                  </a:lnTo>
                  <a:lnTo>
                    <a:pt x="13" y="19"/>
                  </a:lnTo>
                  <a:lnTo>
                    <a:pt x="11" y="24"/>
                  </a:lnTo>
                  <a:lnTo>
                    <a:pt x="10" y="29"/>
                  </a:lnTo>
                  <a:lnTo>
                    <a:pt x="10" y="34"/>
                  </a:lnTo>
                  <a:lnTo>
                    <a:pt x="10" y="34"/>
                  </a:lnTo>
                  <a:lnTo>
                    <a:pt x="10" y="40"/>
                  </a:lnTo>
                  <a:lnTo>
                    <a:pt x="11" y="45"/>
                  </a:lnTo>
                  <a:lnTo>
                    <a:pt x="13" y="50"/>
                  </a:lnTo>
                  <a:lnTo>
                    <a:pt x="16" y="53"/>
                  </a:lnTo>
                  <a:lnTo>
                    <a:pt x="21" y="56"/>
                  </a:lnTo>
                  <a:lnTo>
                    <a:pt x="24" y="59"/>
                  </a:lnTo>
                  <a:lnTo>
                    <a:pt x="31" y="61"/>
                  </a:lnTo>
                  <a:lnTo>
                    <a:pt x="37" y="61"/>
                  </a:lnTo>
                  <a:lnTo>
                    <a:pt x="37" y="61"/>
                  </a:lnTo>
                  <a:close/>
                </a:path>
              </a:pathLst>
            </a:custGeom>
            <a:solidFill>
              <a:schemeClr val="bg1"/>
            </a:solidFill>
            <a:ln w="9525">
              <a:noFill/>
              <a:round/>
              <a:headEnd/>
              <a:tailEnd/>
            </a:ln>
          </p:spPr>
          <p:txBody>
            <a:bodyPr/>
            <a:lstStyle/>
            <a:p>
              <a:pPr>
                <a:defRPr/>
              </a:pPr>
              <a:endParaRPr lang="en-US"/>
            </a:p>
          </p:txBody>
        </p:sp>
        <p:sp>
          <p:nvSpPr>
            <p:cNvPr id="40" name="Freeform 67"/>
            <p:cNvSpPr>
              <a:spLocks/>
            </p:cNvSpPr>
            <p:nvPr userDrawn="1"/>
          </p:nvSpPr>
          <p:spPr bwMode="black">
            <a:xfrm>
              <a:off x="5522" y="4100"/>
              <a:ext cx="31" cy="33"/>
            </a:xfrm>
            <a:custGeom>
              <a:avLst/>
              <a:gdLst/>
              <a:ahLst/>
              <a:cxnLst>
                <a:cxn ang="0">
                  <a:pos x="55" y="25"/>
                </a:cxn>
                <a:cxn ang="0">
                  <a:pos x="55" y="25"/>
                </a:cxn>
                <a:cxn ang="0">
                  <a:pos x="53" y="17"/>
                </a:cxn>
                <a:cxn ang="0">
                  <a:pos x="48" y="11"/>
                </a:cxn>
                <a:cxn ang="0">
                  <a:pos x="43" y="9"/>
                </a:cxn>
                <a:cxn ang="0">
                  <a:pos x="35" y="8"/>
                </a:cxn>
                <a:cxn ang="0">
                  <a:pos x="35" y="8"/>
                </a:cxn>
                <a:cxn ang="0">
                  <a:pos x="22" y="9"/>
                </a:cxn>
                <a:cxn ang="0">
                  <a:pos x="19" y="11"/>
                </a:cxn>
                <a:cxn ang="0">
                  <a:pos x="14" y="14"/>
                </a:cxn>
                <a:cxn ang="0">
                  <a:pos x="13" y="17"/>
                </a:cxn>
                <a:cxn ang="0">
                  <a:pos x="9" y="22"/>
                </a:cxn>
                <a:cxn ang="0">
                  <a:pos x="8" y="32"/>
                </a:cxn>
                <a:cxn ang="0">
                  <a:pos x="8" y="66"/>
                </a:cxn>
                <a:cxn ang="0">
                  <a:pos x="0" y="66"/>
                </a:cxn>
                <a:cxn ang="0">
                  <a:pos x="0" y="1"/>
                </a:cxn>
                <a:cxn ang="0">
                  <a:pos x="8" y="1"/>
                </a:cxn>
                <a:cxn ang="0">
                  <a:pos x="8" y="14"/>
                </a:cxn>
                <a:cxn ang="0">
                  <a:pos x="9" y="14"/>
                </a:cxn>
                <a:cxn ang="0">
                  <a:pos x="9" y="14"/>
                </a:cxn>
                <a:cxn ang="0">
                  <a:pos x="13" y="9"/>
                </a:cxn>
                <a:cxn ang="0">
                  <a:pos x="18" y="4"/>
                </a:cxn>
                <a:cxn ang="0">
                  <a:pos x="26" y="1"/>
                </a:cxn>
                <a:cxn ang="0">
                  <a:pos x="35" y="0"/>
                </a:cxn>
                <a:cxn ang="0">
                  <a:pos x="35" y="0"/>
                </a:cxn>
                <a:cxn ang="0">
                  <a:pos x="43" y="1"/>
                </a:cxn>
                <a:cxn ang="0">
                  <a:pos x="48" y="1"/>
                </a:cxn>
                <a:cxn ang="0">
                  <a:pos x="53" y="4"/>
                </a:cxn>
                <a:cxn ang="0">
                  <a:pos x="58" y="8"/>
                </a:cxn>
                <a:cxn ang="0">
                  <a:pos x="60" y="11"/>
                </a:cxn>
                <a:cxn ang="0">
                  <a:pos x="61" y="16"/>
                </a:cxn>
                <a:cxn ang="0">
                  <a:pos x="63" y="27"/>
                </a:cxn>
                <a:cxn ang="0">
                  <a:pos x="63" y="66"/>
                </a:cxn>
                <a:cxn ang="0">
                  <a:pos x="55" y="66"/>
                </a:cxn>
                <a:cxn ang="0">
                  <a:pos x="55" y="25"/>
                </a:cxn>
              </a:cxnLst>
              <a:rect l="0" t="0" r="r" b="b"/>
              <a:pathLst>
                <a:path w="63" h="66">
                  <a:moveTo>
                    <a:pt x="55" y="25"/>
                  </a:moveTo>
                  <a:lnTo>
                    <a:pt x="55" y="25"/>
                  </a:lnTo>
                  <a:lnTo>
                    <a:pt x="53" y="17"/>
                  </a:lnTo>
                  <a:lnTo>
                    <a:pt x="48" y="11"/>
                  </a:lnTo>
                  <a:lnTo>
                    <a:pt x="43" y="9"/>
                  </a:lnTo>
                  <a:lnTo>
                    <a:pt x="35" y="8"/>
                  </a:lnTo>
                  <a:lnTo>
                    <a:pt x="35" y="8"/>
                  </a:lnTo>
                  <a:lnTo>
                    <a:pt x="22" y="9"/>
                  </a:lnTo>
                  <a:lnTo>
                    <a:pt x="19" y="11"/>
                  </a:lnTo>
                  <a:lnTo>
                    <a:pt x="14" y="14"/>
                  </a:lnTo>
                  <a:lnTo>
                    <a:pt x="13" y="17"/>
                  </a:lnTo>
                  <a:lnTo>
                    <a:pt x="9" y="22"/>
                  </a:lnTo>
                  <a:lnTo>
                    <a:pt x="8" y="32"/>
                  </a:lnTo>
                  <a:lnTo>
                    <a:pt x="8" y="66"/>
                  </a:lnTo>
                  <a:lnTo>
                    <a:pt x="0" y="66"/>
                  </a:lnTo>
                  <a:lnTo>
                    <a:pt x="0" y="1"/>
                  </a:lnTo>
                  <a:lnTo>
                    <a:pt x="8" y="1"/>
                  </a:lnTo>
                  <a:lnTo>
                    <a:pt x="8" y="14"/>
                  </a:lnTo>
                  <a:lnTo>
                    <a:pt x="9" y="14"/>
                  </a:lnTo>
                  <a:lnTo>
                    <a:pt x="9" y="14"/>
                  </a:lnTo>
                  <a:lnTo>
                    <a:pt x="13" y="9"/>
                  </a:lnTo>
                  <a:lnTo>
                    <a:pt x="18" y="4"/>
                  </a:lnTo>
                  <a:lnTo>
                    <a:pt x="26" y="1"/>
                  </a:lnTo>
                  <a:lnTo>
                    <a:pt x="35" y="0"/>
                  </a:lnTo>
                  <a:lnTo>
                    <a:pt x="35" y="0"/>
                  </a:lnTo>
                  <a:lnTo>
                    <a:pt x="43" y="1"/>
                  </a:lnTo>
                  <a:lnTo>
                    <a:pt x="48" y="1"/>
                  </a:lnTo>
                  <a:lnTo>
                    <a:pt x="53" y="4"/>
                  </a:lnTo>
                  <a:lnTo>
                    <a:pt x="58" y="8"/>
                  </a:lnTo>
                  <a:lnTo>
                    <a:pt x="60" y="11"/>
                  </a:lnTo>
                  <a:lnTo>
                    <a:pt x="61" y="16"/>
                  </a:lnTo>
                  <a:lnTo>
                    <a:pt x="63" y="27"/>
                  </a:lnTo>
                  <a:lnTo>
                    <a:pt x="63" y="66"/>
                  </a:lnTo>
                  <a:lnTo>
                    <a:pt x="55" y="66"/>
                  </a:lnTo>
                  <a:lnTo>
                    <a:pt x="55" y="25"/>
                  </a:lnTo>
                  <a:close/>
                </a:path>
              </a:pathLst>
            </a:custGeom>
            <a:solidFill>
              <a:schemeClr val="bg1"/>
            </a:solidFill>
            <a:ln w="9525">
              <a:noFill/>
              <a:round/>
              <a:headEnd/>
              <a:tailEnd/>
            </a:ln>
          </p:spPr>
          <p:txBody>
            <a:bodyPr/>
            <a:lstStyle/>
            <a:p>
              <a:pPr>
                <a:defRPr/>
              </a:pPr>
              <a:endParaRPr lang="en-US"/>
            </a:p>
          </p:txBody>
        </p:sp>
      </p:grpSp>
      <p:pic>
        <p:nvPicPr>
          <p:cNvPr id="41" name="Picture 27" descr="ACPA_VERSITILITY_AD_3L"/>
          <p:cNvPicPr>
            <a:picLocks noChangeAspect="1" noChangeArrowheads="1"/>
          </p:cNvPicPr>
          <p:nvPr userDrawn="1"/>
        </p:nvPicPr>
        <p:blipFill>
          <a:blip r:embed="rId3" cstate="print"/>
          <a:srcRect/>
          <a:stretch>
            <a:fillRect/>
          </a:stretch>
        </p:blipFill>
        <p:spPr bwMode="auto">
          <a:xfrm>
            <a:off x="0" y="4395788"/>
            <a:ext cx="1828800" cy="2462212"/>
          </a:xfrm>
          <a:prstGeom prst="rect">
            <a:avLst/>
          </a:prstGeom>
          <a:noFill/>
          <a:ln w="9525">
            <a:noFill/>
            <a:miter lim="800000"/>
            <a:headEnd/>
            <a:tailEnd/>
          </a:ln>
        </p:spPr>
      </p:pic>
      <p:pic>
        <p:nvPicPr>
          <p:cNvPr id="42" name="Picture 28" descr="ACPA_DURABILITY_AD_1L"/>
          <p:cNvPicPr>
            <a:picLocks noChangeAspect="1" noChangeArrowheads="1"/>
          </p:cNvPicPr>
          <p:nvPr userDrawn="1"/>
        </p:nvPicPr>
        <p:blipFill>
          <a:blip r:embed="rId4" cstate="print"/>
          <a:srcRect/>
          <a:stretch>
            <a:fillRect/>
          </a:stretch>
        </p:blipFill>
        <p:spPr bwMode="auto">
          <a:xfrm>
            <a:off x="0" y="0"/>
            <a:ext cx="1828800" cy="2209800"/>
          </a:xfrm>
          <a:prstGeom prst="rect">
            <a:avLst/>
          </a:prstGeom>
          <a:noFill/>
          <a:ln w="9525">
            <a:noFill/>
            <a:miter lim="800000"/>
            <a:headEnd/>
            <a:tailEnd/>
          </a:ln>
        </p:spPr>
      </p:pic>
      <p:sp>
        <p:nvSpPr>
          <p:cNvPr id="43" name="Line 21"/>
          <p:cNvSpPr>
            <a:spLocks noChangeShapeType="1"/>
          </p:cNvSpPr>
          <p:nvPr userDrawn="1"/>
        </p:nvSpPr>
        <p:spPr bwMode="white">
          <a:xfrm>
            <a:off x="0" y="4419600"/>
            <a:ext cx="1905000" cy="0"/>
          </a:xfrm>
          <a:prstGeom prst="line">
            <a:avLst/>
          </a:prstGeom>
          <a:noFill/>
          <a:ln w="50800">
            <a:solidFill>
              <a:schemeClr val="bg1"/>
            </a:solidFill>
            <a:round/>
            <a:headEnd/>
            <a:tailEnd/>
          </a:ln>
          <a:effectLst/>
        </p:spPr>
        <p:txBody>
          <a:bodyPr wrap="none" anchor="ctr"/>
          <a:lstStyle/>
          <a:p>
            <a:pPr>
              <a:defRPr/>
            </a:pPr>
            <a:endParaRPr lang="en-US"/>
          </a:p>
        </p:txBody>
      </p:sp>
      <p:sp>
        <p:nvSpPr>
          <p:cNvPr id="44" name="Line 22"/>
          <p:cNvSpPr>
            <a:spLocks noChangeShapeType="1"/>
          </p:cNvSpPr>
          <p:nvPr userDrawn="1"/>
        </p:nvSpPr>
        <p:spPr bwMode="white">
          <a:xfrm>
            <a:off x="0" y="2209800"/>
            <a:ext cx="1905000" cy="0"/>
          </a:xfrm>
          <a:prstGeom prst="line">
            <a:avLst/>
          </a:prstGeom>
          <a:noFill/>
          <a:ln w="50800">
            <a:solidFill>
              <a:schemeClr val="bg1"/>
            </a:solidFill>
            <a:round/>
            <a:headEnd/>
            <a:tailEnd/>
          </a:ln>
          <a:effectLst/>
        </p:spPr>
        <p:txBody>
          <a:bodyPr wrap="none" anchor="ctr"/>
          <a:lstStyle/>
          <a:p>
            <a:pPr>
              <a:defRPr/>
            </a:pPr>
            <a:endParaRPr lang="en-US"/>
          </a:p>
        </p:txBody>
      </p:sp>
      <p:sp>
        <p:nvSpPr>
          <p:cNvPr id="45" name="Freeform 69"/>
          <p:cNvSpPr>
            <a:spLocks/>
          </p:cNvSpPr>
          <p:nvPr userDrawn="1"/>
        </p:nvSpPr>
        <p:spPr bwMode="white">
          <a:xfrm>
            <a:off x="1203325" y="-4763"/>
            <a:ext cx="1563688" cy="6870701"/>
          </a:xfrm>
          <a:custGeom>
            <a:avLst/>
            <a:gdLst/>
            <a:ahLst/>
            <a:cxnLst>
              <a:cxn ang="0">
                <a:pos x="16" y="4328"/>
              </a:cxn>
              <a:cxn ang="0">
                <a:pos x="624" y="4328"/>
              </a:cxn>
              <a:cxn ang="0">
                <a:pos x="979" y="2122"/>
              </a:cxn>
              <a:cxn ang="0">
                <a:pos x="589" y="3"/>
              </a:cxn>
              <a:cxn ang="0">
                <a:pos x="0" y="1"/>
              </a:cxn>
              <a:cxn ang="0">
                <a:pos x="294" y="2160"/>
              </a:cxn>
              <a:cxn ang="0">
                <a:pos x="16" y="4328"/>
              </a:cxn>
            </a:cxnLst>
            <a:rect l="0" t="0" r="r" b="b"/>
            <a:pathLst>
              <a:path w="985" h="4328">
                <a:moveTo>
                  <a:pt x="16" y="4328"/>
                </a:moveTo>
                <a:lnTo>
                  <a:pt x="624" y="4328"/>
                </a:lnTo>
                <a:cubicBezTo>
                  <a:pt x="784" y="3960"/>
                  <a:pt x="985" y="2843"/>
                  <a:pt x="979" y="2122"/>
                </a:cubicBezTo>
                <a:cubicBezTo>
                  <a:pt x="923" y="932"/>
                  <a:pt x="750" y="349"/>
                  <a:pt x="589" y="3"/>
                </a:cubicBezTo>
                <a:cubicBezTo>
                  <a:pt x="591" y="0"/>
                  <a:pt x="0" y="3"/>
                  <a:pt x="0" y="1"/>
                </a:cubicBezTo>
                <a:cubicBezTo>
                  <a:pt x="63" y="366"/>
                  <a:pt x="275" y="1177"/>
                  <a:pt x="294" y="2160"/>
                </a:cubicBezTo>
                <a:cubicBezTo>
                  <a:pt x="266" y="3294"/>
                  <a:pt x="16" y="4328"/>
                  <a:pt x="16" y="4328"/>
                </a:cubicBezTo>
                <a:close/>
              </a:path>
            </a:pathLst>
          </a:custGeom>
          <a:solidFill>
            <a:srgbClr val="F08F49"/>
          </a:solidFill>
          <a:ln w="9525">
            <a:noFill/>
            <a:round/>
            <a:headEnd/>
            <a:tailEnd/>
          </a:ln>
          <a:effectLst/>
        </p:spPr>
        <p:txBody>
          <a:bodyPr/>
          <a:lstStyle/>
          <a:p>
            <a:pPr>
              <a:defRPr/>
            </a:pPr>
            <a:endParaRPr lang="en-US"/>
          </a:p>
        </p:txBody>
      </p:sp>
      <p:sp>
        <p:nvSpPr>
          <p:cNvPr id="8207" name="Rectangle 15"/>
          <p:cNvSpPr>
            <a:spLocks noGrp="1" noChangeArrowheads="1"/>
          </p:cNvSpPr>
          <p:nvPr>
            <p:ph type="ctrTitle" sz="quarter"/>
          </p:nvPr>
        </p:nvSpPr>
        <p:spPr>
          <a:xfrm>
            <a:off x="1828800" y="1141413"/>
            <a:ext cx="7315200" cy="1470025"/>
          </a:xfrm>
        </p:spPr>
        <p:txBody>
          <a:bodyPr anchor="t"/>
          <a:lstStyle>
            <a:lvl1pPr>
              <a:defRPr sz="4800">
                <a:solidFill>
                  <a:schemeClr val="bg1"/>
                </a:solidFill>
              </a:defRPr>
            </a:lvl1pPr>
          </a:lstStyle>
          <a:p>
            <a:r>
              <a:rPr lang="en-US"/>
              <a:t>Click to edit Master title style</a:t>
            </a:r>
          </a:p>
        </p:txBody>
      </p:sp>
      <p:sp>
        <p:nvSpPr>
          <p:cNvPr id="8209" name="Rectangle 17"/>
          <p:cNvSpPr>
            <a:spLocks noGrp="1" noChangeArrowheads="1"/>
          </p:cNvSpPr>
          <p:nvPr>
            <p:ph type="subTitle" sz="quarter" idx="1"/>
          </p:nvPr>
        </p:nvSpPr>
        <p:spPr>
          <a:xfrm>
            <a:off x="1828800" y="757238"/>
            <a:ext cx="7315200" cy="385762"/>
          </a:xfrm>
        </p:spPr>
        <p:txBody>
          <a:bodyPr/>
          <a:lstStyle>
            <a:lvl1pPr marL="0" indent="0">
              <a:buFontTx/>
              <a:buNone/>
              <a:defRPr sz="2000"/>
            </a:lvl1pPr>
          </a:lstStyle>
          <a:p>
            <a:r>
              <a:rPr lang="en-US"/>
              <a:t>Click to edit date style</a:t>
            </a:r>
          </a:p>
        </p:txBody>
      </p:sp>
      <p:sp>
        <p:nvSpPr>
          <p:cNvPr id="46" name="Rectangle 23"/>
          <p:cNvSpPr>
            <a:spLocks noGrp="1" noChangeArrowheads="1"/>
          </p:cNvSpPr>
          <p:nvPr>
            <p:ph type="ftr" sz="quarter" idx="10"/>
          </p:nvPr>
        </p:nvSpPr>
        <p:spPr/>
        <p:txBody>
          <a:bodyPr/>
          <a:lstStyle>
            <a:lvl1pPr>
              <a:defRPr>
                <a:solidFill>
                  <a:schemeClr val="bg1"/>
                </a:solidFill>
              </a:defRPr>
            </a:lvl1pPr>
          </a:lstStyle>
          <a:p>
            <a:pPr>
              <a:defRPr/>
            </a:pPr>
            <a:r>
              <a:rPr lang="en-US"/>
              <a:t>www.concrete-pipe.org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141413"/>
            <a:ext cx="1828800" cy="498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141413"/>
            <a:ext cx="5334000" cy="498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141413"/>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8800" y="2514600"/>
            <a:ext cx="35814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2514600"/>
            <a:ext cx="35814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571625"/>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571625"/>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12725"/>
            <a:ext cx="1828800" cy="4970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212725"/>
            <a:ext cx="5334000" cy="4970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600200"/>
            <a:ext cx="3581400" cy="423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600200"/>
            <a:ext cx="3581400" cy="423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762000"/>
            <a:ext cx="1828800" cy="507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762000"/>
            <a:ext cx="5334000" cy="507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571625"/>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571625"/>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2514600"/>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2514600"/>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12725"/>
            <a:ext cx="1828800" cy="4970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212725"/>
            <a:ext cx="5334000" cy="4970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8800" y="457200"/>
            <a:ext cx="73152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EA1AEA-6DF8-4759-82D2-A0946564110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E00ED0-ADE2-4122-9C63-F4FBD61775C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FA17-B562-4AF0-B90B-EDE40A507A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4EE01F-B547-4AA9-9DBC-2A496A76E8CE}"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6F2463-63D8-45E7-A4BD-6B89F041D715}"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71CA5C-2B1F-4A13-862A-2F139921E22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163A9E-7A0A-4727-AF9A-A138CD6F960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969236-E8FF-41A7-9512-C44B27A73156}"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B10D1-7C53-4D27-B497-BF0BA941E325}"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6D3C7B-A27E-48D2-83A5-BDC93F2F371E}"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49CE5-C4AD-444F-9A8D-643C4D9DBCE6}"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9994D4D-39C9-43E1-8CEC-6C2DA71BDA8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DC6506-B0CA-41DE-ADF9-18D19560A4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w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wmf"/><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0" descr="Copy of ACPA_CP_INSTALL_1H"/>
          <p:cNvPicPr>
            <a:picLocks noChangeAspect="1" noChangeArrowheads="1"/>
          </p:cNvPicPr>
          <p:nvPr/>
        </p:nvPicPr>
        <p:blipFill>
          <a:blip r:embed="rId14" cstate="print"/>
          <a:srcRect/>
          <a:stretch>
            <a:fillRect/>
          </a:stretch>
        </p:blipFill>
        <p:spPr bwMode="auto">
          <a:xfrm>
            <a:off x="0" y="0"/>
            <a:ext cx="1828800" cy="5241925"/>
          </a:xfrm>
          <a:prstGeom prst="rect">
            <a:avLst/>
          </a:prstGeom>
          <a:noFill/>
          <a:ln w="9525">
            <a:noFill/>
            <a:miter lim="800000"/>
            <a:headEnd/>
            <a:tailEnd/>
          </a:ln>
        </p:spPr>
      </p:pic>
      <p:sp>
        <p:nvSpPr>
          <p:cNvPr id="1049" name="Rectangle 25"/>
          <p:cNvSpPr>
            <a:spLocks noChangeArrowheads="1"/>
          </p:cNvSpPr>
          <p:nvPr/>
        </p:nvSpPr>
        <p:spPr bwMode="ltGray">
          <a:xfrm>
            <a:off x="0" y="5257800"/>
            <a:ext cx="1828800" cy="1600200"/>
          </a:xfrm>
          <a:prstGeom prst="rect">
            <a:avLst/>
          </a:prstGeom>
          <a:solidFill>
            <a:srgbClr val="F08F49"/>
          </a:solidFill>
          <a:ln w="9525">
            <a:noFill/>
            <a:miter lim="800000"/>
            <a:headEnd/>
            <a:tailEnd/>
          </a:ln>
          <a:effectLst/>
        </p:spPr>
        <p:txBody>
          <a:bodyPr wrap="none" anchor="ctr"/>
          <a:lstStyle/>
          <a:p>
            <a:pPr>
              <a:defRPr/>
            </a:pPr>
            <a:endParaRPr lang="en-US"/>
          </a:p>
        </p:txBody>
      </p:sp>
      <p:sp>
        <p:nvSpPr>
          <p:cNvPr id="1039" name="Line 15"/>
          <p:cNvSpPr>
            <a:spLocks noChangeShapeType="1"/>
          </p:cNvSpPr>
          <p:nvPr/>
        </p:nvSpPr>
        <p:spPr bwMode="white">
          <a:xfrm>
            <a:off x="0" y="5257800"/>
            <a:ext cx="1628775" cy="0"/>
          </a:xfrm>
          <a:prstGeom prst="line">
            <a:avLst/>
          </a:prstGeom>
          <a:noFill/>
          <a:ln w="50800">
            <a:solidFill>
              <a:schemeClr val="bg1"/>
            </a:solidFill>
            <a:round/>
            <a:headEnd/>
            <a:tailEnd/>
          </a:ln>
          <a:effectLst/>
        </p:spPr>
        <p:txBody>
          <a:bodyPr wrap="none" anchor="ctr"/>
          <a:lstStyle/>
          <a:p>
            <a:pPr>
              <a:defRPr/>
            </a:pPr>
            <a:endParaRPr lang="en-US"/>
          </a:p>
        </p:txBody>
      </p:sp>
      <p:sp>
        <p:nvSpPr>
          <p:cNvPr id="1063" name="Freeform 39"/>
          <p:cNvSpPr>
            <a:spLocks/>
          </p:cNvSpPr>
          <p:nvPr/>
        </p:nvSpPr>
        <p:spPr bwMode="white">
          <a:xfrm>
            <a:off x="1214438" y="0"/>
            <a:ext cx="1549400" cy="6865938"/>
          </a:xfrm>
          <a:custGeom>
            <a:avLst/>
            <a:gdLst/>
            <a:ahLst/>
            <a:cxnLst>
              <a:cxn ang="0">
                <a:pos x="3" y="4325"/>
              </a:cxn>
              <a:cxn ang="0">
                <a:pos x="615" y="4325"/>
              </a:cxn>
              <a:cxn ang="0">
                <a:pos x="972" y="2113"/>
              </a:cxn>
              <a:cxn ang="0">
                <a:pos x="591" y="2"/>
              </a:cxn>
              <a:cxn ang="0">
                <a:pos x="0" y="2"/>
              </a:cxn>
              <a:cxn ang="0">
                <a:pos x="283" y="2151"/>
              </a:cxn>
              <a:cxn ang="0">
                <a:pos x="3" y="4325"/>
              </a:cxn>
            </a:cxnLst>
            <a:rect l="0" t="0" r="r" b="b"/>
            <a:pathLst>
              <a:path w="976" h="4325">
                <a:moveTo>
                  <a:pt x="3" y="4325"/>
                </a:moveTo>
                <a:lnTo>
                  <a:pt x="615" y="4325"/>
                </a:lnTo>
                <a:cubicBezTo>
                  <a:pt x="776" y="3956"/>
                  <a:pt x="976" y="2833"/>
                  <a:pt x="972" y="2113"/>
                </a:cubicBezTo>
                <a:cubicBezTo>
                  <a:pt x="916" y="920"/>
                  <a:pt x="753" y="349"/>
                  <a:pt x="591" y="2"/>
                </a:cubicBezTo>
                <a:cubicBezTo>
                  <a:pt x="578" y="0"/>
                  <a:pt x="3" y="1"/>
                  <a:pt x="0" y="2"/>
                </a:cubicBezTo>
                <a:cubicBezTo>
                  <a:pt x="63" y="368"/>
                  <a:pt x="264" y="1165"/>
                  <a:pt x="283" y="2151"/>
                </a:cubicBezTo>
                <a:cubicBezTo>
                  <a:pt x="255" y="3288"/>
                  <a:pt x="3" y="4325"/>
                  <a:pt x="3" y="4325"/>
                </a:cubicBezTo>
                <a:close/>
              </a:path>
            </a:pathLst>
          </a:custGeom>
          <a:solidFill>
            <a:schemeClr val="bg1"/>
          </a:solidFill>
          <a:ln w="9525">
            <a:noFill/>
            <a:round/>
            <a:headEnd/>
            <a:tailEnd/>
          </a:ln>
          <a:effectLst/>
        </p:spPr>
        <p:txBody>
          <a:bodyPr/>
          <a:lstStyle/>
          <a:p>
            <a:pPr>
              <a:defRPr/>
            </a:pPr>
            <a:endParaRPr lang="en-US"/>
          </a:p>
        </p:txBody>
      </p:sp>
      <p:sp>
        <p:nvSpPr>
          <p:cNvPr id="2054" name="Rectangle 28"/>
          <p:cNvSpPr>
            <a:spLocks noGrp="1" noChangeArrowheads="1"/>
          </p:cNvSpPr>
          <p:nvPr>
            <p:ph type="title"/>
          </p:nvPr>
        </p:nvSpPr>
        <p:spPr bwMode="auto">
          <a:xfrm>
            <a:off x="1828800" y="1141413"/>
            <a:ext cx="7315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5" name="Rectangle 29"/>
          <p:cNvSpPr>
            <a:spLocks noGrp="1" noChangeArrowheads="1"/>
          </p:cNvSpPr>
          <p:nvPr>
            <p:ph type="body" idx="1"/>
          </p:nvPr>
        </p:nvSpPr>
        <p:spPr bwMode="auto">
          <a:xfrm>
            <a:off x="1828800" y="2514600"/>
            <a:ext cx="73152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5" name="Rectangle 31"/>
          <p:cNvSpPr>
            <a:spLocks noGrp="1" noChangeArrowheads="1"/>
          </p:cNvSpPr>
          <p:nvPr>
            <p:ph type="ftr" sz="quarter" idx="3"/>
          </p:nvPr>
        </p:nvSpPr>
        <p:spPr bwMode="auto">
          <a:xfrm>
            <a:off x="1828800" y="63801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08F49"/>
                </a:solidFill>
              </a:defRPr>
            </a:lvl1pPr>
          </a:lstStyle>
          <a:p>
            <a:pPr>
              <a:defRPr/>
            </a:pPr>
            <a:r>
              <a:rPr lang="en-US"/>
              <a:t>www.concrete-pipe.org</a:t>
            </a:r>
          </a:p>
        </p:txBody>
      </p:sp>
      <p:pic>
        <p:nvPicPr>
          <p:cNvPr id="2057" name="Picture 33" descr="ACPA Horiz LOGO gray"/>
          <p:cNvPicPr>
            <a:picLocks noChangeAspect="1" noChangeArrowheads="1"/>
          </p:cNvPicPr>
          <p:nvPr/>
        </p:nvPicPr>
        <p:blipFill>
          <a:blip r:embed="rId15" cstate="print"/>
          <a:srcRect/>
          <a:stretch>
            <a:fillRect/>
          </a:stretch>
        </p:blipFill>
        <p:spPr bwMode="auto">
          <a:xfrm>
            <a:off x="6869113" y="6156325"/>
            <a:ext cx="1949450" cy="423863"/>
          </a:xfrm>
          <a:prstGeom prst="rect">
            <a:avLst/>
          </a:prstGeom>
          <a:noFill/>
          <a:ln w="9525">
            <a:noFill/>
            <a:miter lim="800000"/>
            <a:headEnd/>
            <a:tailEnd/>
          </a:ln>
        </p:spPr>
      </p:pic>
      <p:sp>
        <p:nvSpPr>
          <p:cNvPr id="1061" name="Rectangle 37"/>
          <p:cNvSpPr>
            <a:spLocks noChangeArrowheads="1"/>
          </p:cNvSpPr>
          <p:nvPr/>
        </p:nvSpPr>
        <p:spPr bwMode="auto">
          <a:xfrm>
            <a:off x="6858000" y="152400"/>
            <a:ext cx="2133600" cy="476250"/>
          </a:xfrm>
          <a:prstGeom prst="rect">
            <a:avLst/>
          </a:prstGeom>
          <a:noFill/>
          <a:ln w="9525">
            <a:noFill/>
            <a:miter lim="800000"/>
            <a:headEnd/>
            <a:tailEnd/>
          </a:ln>
          <a:effectLst/>
        </p:spPr>
        <p:txBody>
          <a:bodyPr/>
          <a:lstStyle/>
          <a:p>
            <a:pPr algn="r">
              <a:defRPr/>
            </a:pPr>
            <a:fld id="{E2CD78CF-4211-4369-B716-622CEB9B7F48}" type="slidenum">
              <a:rPr lang="en-US" sz="1200"/>
              <a:pPr algn="r">
                <a:defRPr/>
              </a:pPr>
              <a:t>‹#›</a:t>
            </a:fld>
            <a:endParaRPr lang="en-US" sz="1200"/>
          </a:p>
        </p:txBody>
      </p:sp>
    </p:spTree>
  </p:cSld>
  <p:clrMap bg1="lt1" tx1="dk1" bg2="lt2" tx2="dk2" accent1="accent1" accent2="accent2" accent3="accent3" accent4="accent4" accent5="accent5" accent6="accent6" hlink="hlink" folHlink="folHlink"/>
  <p:sldLayoutIdLst>
    <p:sldLayoutId id="2147484848"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 id="2147484801" r:id="rId12"/>
  </p:sldLayoutIdLst>
  <p:hf sldNum="0" hdr="0" dt="0"/>
  <p:txStyles>
    <p:titleStyle>
      <a:lvl1pPr algn="l" rtl="0" eaLnBrk="0" fontAlgn="base" hangingPunct="0">
        <a:spcBef>
          <a:spcPct val="0"/>
        </a:spcBef>
        <a:spcAft>
          <a:spcPct val="0"/>
        </a:spcAft>
        <a:defRPr sz="3600" b="1">
          <a:solidFill>
            <a:srgbClr val="F08F49"/>
          </a:solidFill>
          <a:latin typeface="+mj-lt"/>
          <a:ea typeface="+mj-ea"/>
          <a:cs typeface="+mj-cs"/>
        </a:defRPr>
      </a:lvl1pPr>
      <a:lvl2pPr algn="l" rtl="0" eaLnBrk="0" fontAlgn="base" hangingPunct="0">
        <a:spcBef>
          <a:spcPct val="0"/>
        </a:spcBef>
        <a:spcAft>
          <a:spcPct val="0"/>
        </a:spcAft>
        <a:defRPr sz="3600" b="1">
          <a:solidFill>
            <a:srgbClr val="F08F49"/>
          </a:solidFill>
          <a:latin typeface="Arial" charset="0"/>
        </a:defRPr>
      </a:lvl2pPr>
      <a:lvl3pPr algn="l" rtl="0" eaLnBrk="0" fontAlgn="base" hangingPunct="0">
        <a:spcBef>
          <a:spcPct val="0"/>
        </a:spcBef>
        <a:spcAft>
          <a:spcPct val="0"/>
        </a:spcAft>
        <a:defRPr sz="3600" b="1">
          <a:solidFill>
            <a:srgbClr val="F08F49"/>
          </a:solidFill>
          <a:latin typeface="Arial" charset="0"/>
        </a:defRPr>
      </a:lvl3pPr>
      <a:lvl4pPr algn="l" rtl="0" eaLnBrk="0" fontAlgn="base" hangingPunct="0">
        <a:spcBef>
          <a:spcPct val="0"/>
        </a:spcBef>
        <a:spcAft>
          <a:spcPct val="0"/>
        </a:spcAft>
        <a:defRPr sz="3600" b="1">
          <a:solidFill>
            <a:srgbClr val="F08F49"/>
          </a:solidFill>
          <a:latin typeface="Arial" charset="0"/>
        </a:defRPr>
      </a:lvl4pPr>
      <a:lvl5pPr algn="l" rtl="0" eaLnBrk="0" fontAlgn="base" hangingPunct="0">
        <a:spcBef>
          <a:spcPct val="0"/>
        </a:spcBef>
        <a:spcAft>
          <a:spcPct val="0"/>
        </a:spcAft>
        <a:defRPr sz="3600" b="1">
          <a:solidFill>
            <a:srgbClr val="F08F49"/>
          </a:solidFill>
          <a:latin typeface="Arial" charset="0"/>
        </a:defRPr>
      </a:lvl5pPr>
      <a:lvl6pPr marL="457200" algn="l" rtl="0" fontAlgn="base">
        <a:spcBef>
          <a:spcPct val="0"/>
        </a:spcBef>
        <a:spcAft>
          <a:spcPct val="0"/>
        </a:spcAft>
        <a:defRPr sz="3600" b="1">
          <a:solidFill>
            <a:srgbClr val="F08F49"/>
          </a:solidFill>
          <a:latin typeface="Arial" charset="0"/>
        </a:defRPr>
      </a:lvl6pPr>
      <a:lvl7pPr marL="914400" algn="l" rtl="0" fontAlgn="base">
        <a:spcBef>
          <a:spcPct val="0"/>
        </a:spcBef>
        <a:spcAft>
          <a:spcPct val="0"/>
        </a:spcAft>
        <a:defRPr sz="3600" b="1">
          <a:solidFill>
            <a:srgbClr val="F08F49"/>
          </a:solidFill>
          <a:latin typeface="Arial" charset="0"/>
        </a:defRPr>
      </a:lvl7pPr>
      <a:lvl8pPr marL="1371600" algn="l" rtl="0" fontAlgn="base">
        <a:spcBef>
          <a:spcPct val="0"/>
        </a:spcBef>
        <a:spcAft>
          <a:spcPct val="0"/>
        </a:spcAft>
        <a:defRPr sz="3600" b="1">
          <a:solidFill>
            <a:srgbClr val="F08F49"/>
          </a:solidFill>
          <a:latin typeface="Arial" charset="0"/>
        </a:defRPr>
      </a:lvl8pPr>
      <a:lvl9pPr marL="1828800" algn="l" rtl="0" fontAlgn="base">
        <a:spcBef>
          <a:spcPct val="0"/>
        </a:spcBef>
        <a:spcAft>
          <a:spcPct val="0"/>
        </a:spcAft>
        <a:defRPr sz="3600" b="1">
          <a:solidFill>
            <a:srgbClr val="F08F49"/>
          </a:solidFill>
          <a:latin typeface="Arial" charset="0"/>
        </a:defRPr>
      </a:lvl9pPr>
    </p:titleStyle>
    <p:bodyStyle>
      <a:lvl1pPr marL="342900" indent="-342900" algn="l" rtl="0" eaLnBrk="0" fontAlgn="base" hangingPunct="0">
        <a:lnSpc>
          <a:spcPct val="90000"/>
        </a:lnSpc>
        <a:spcBef>
          <a:spcPct val="0"/>
        </a:spcBef>
        <a:spcAft>
          <a:spcPct val="25000"/>
        </a:spcAft>
        <a:buChar char="•"/>
        <a:defRPr sz="3200">
          <a:solidFill>
            <a:schemeClr val="tx1"/>
          </a:solidFill>
          <a:latin typeface="+mn-lt"/>
          <a:ea typeface="+mn-ea"/>
          <a:cs typeface="+mn-cs"/>
        </a:defRPr>
      </a:lvl1pPr>
      <a:lvl2pPr marL="742950" indent="-285750" algn="l" rtl="0" eaLnBrk="0" fontAlgn="base" hangingPunct="0">
        <a:lnSpc>
          <a:spcPct val="90000"/>
        </a:lnSpc>
        <a:spcBef>
          <a:spcPct val="0"/>
        </a:spcBef>
        <a:spcAft>
          <a:spcPct val="25000"/>
        </a:spcAft>
        <a:buFont typeface="Wingdings" pitchFamily="2" charset="2"/>
        <a:buChar char="§"/>
        <a:defRPr sz="2800">
          <a:solidFill>
            <a:schemeClr val="tx1"/>
          </a:solidFill>
          <a:latin typeface="+mn-lt"/>
        </a:defRPr>
      </a:lvl2pPr>
      <a:lvl3pPr marL="1143000" indent="-228600" algn="l" rtl="0" eaLnBrk="0" fontAlgn="base" hangingPunct="0">
        <a:lnSpc>
          <a:spcPct val="90000"/>
        </a:lnSpc>
        <a:spcBef>
          <a:spcPct val="0"/>
        </a:spcBef>
        <a:spcAft>
          <a:spcPct val="25000"/>
        </a:spcAft>
        <a:buChar char="•"/>
        <a:defRPr sz="2400">
          <a:solidFill>
            <a:schemeClr val="tx1"/>
          </a:solidFill>
          <a:latin typeface="+mn-lt"/>
        </a:defRPr>
      </a:lvl3pPr>
      <a:lvl4pPr marL="1600200" indent="-228600" algn="l" rtl="0" eaLnBrk="0" fontAlgn="base" hangingPunct="0">
        <a:lnSpc>
          <a:spcPct val="90000"/>
        </a:lnSpc>
        <a:spcBef>
          <a:spcPct val="0"/>
        </a:spcBef>
        <a:spcAft>
          <a:spcPct val="25000"/>
        </a:spcAft>
        <a:buFont typeface="Wingdings" pitchFamily="2" charset="2"/>
        <a:buChar char="§"/>
        <a:defRPr sz="2000">
          <a:solidFill>
            <a:schemeClr val="tx1"/>
          </a:solidFill>
          <a:latin typeface="+mn-lt"/>
        </a:defRPr>
      </a:lvl4pPr>
      <a:lvl5pPr marL="2057400" indent="-228600" algn="l" rtl="0" eaLnBrk="0" fontAlgn="base" hangingPunct="0">
        <a:lnSpc>
          <a:spcPct val="90000"/>
        </a:lnSpc>
        <a:spcBef>
          <a:spcPct val="0"/>
        </a:spcBef>
        <a:spcAft>
          <a:spcPct val="25000"/>
        </a:spcAft>
        <a:buChar char="•"/>
        <a:defRPr sz="2000">
          <a:solidFill>
            <a:schemeClr val="tx1"/>
          </a:solidFill>
          <a:latin typeface="+mn-lt"/>
        </a:defRPr>
      </a:lvl5pPr>
      <a:lvl6pPr marL="2514600" indent="-228600" algn="l" rtl="0" fontAlgn="base">
        <a:lnSpc>
          <a:spcPct val="90000"/>
        </a:lnSpc>
        <a:spcBef>
          <a:spcPct val="0"/>
        </a:spcBef>
        <a:spcAft>
          <a:spcPct val="25000"/>
        </a:spcAft>
        <a:buChar char="•"/>
        <a:defRPr sz="2000">
          <a:solidFill>
            <a:schemeClr val="tx1"/>
          </a:solidFill>
          <a:latin typeface="+mn-lt"/>
        </a:defRPr>
      </a:lvl6pPr>
      <a:lvl7pPr marL="2971800" indent="-228600" algn="l" rtl="0" fontAlgn="base">
        <a:lnSpc>
          <a:spcPct val="90000"/>
        </a:lnSpc>
        <a:spcBef>
          <a:spcPct val="0"/>
        </a:spcBef>
        <a:spcAft>
          <a:spcPct val="25000"/>
        </a:spcAft>
        <a:buChar char="•"/>
        <a:defRPr sz="2000">
          <a:solidFill>
            <a:schemeClr val="tx1"/>
          </a:solidFill>
          <a:latin typeface="+mn-lt"/>
        </a:defRPr>
      </a:lvl7pPr>
      <a:lvl8pPr marL="3429000" indent="-228600" algn="l" rtl="0" fontAlgn="base">
        <a:lnSpc>
          <a:spcPct val="90000"/>
        </a:lnSpc>
        <a:spcBef>
          <a:spcPct val="0"/>
        </a:spcBef>
        <a:spcAft>
          <a:spcPct val="25000"/>
        </a:spcAft>
        <a:buChar char="•"/>
        <a:defRPr sz="2000">
          <a:solidFill>
            <a:schemeClr val="tx1"/>
          </a:solidFill>
          <a:latin typeface="+mn-lt"/>
        </a:defRPr>
      </a:lvl8pPr>
      <a:lvl9pPr marL="3886200" indent="-228600" algn="l" rtl="0" fontAlgn="base">
        <a:lnSpc>
          <a:spcPct val="90000"/>
        </a:lnSpc>
        <a:spcBef>
          <a:spcPct val="0"/>
        </a:spcBef>
        <a:spcAft>
          <a:spcPct val="2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ChangeArrowheads="1"/>
          </p:cNvSpPr>
          <p:nvPr/>
        </p:nvSpPr>
        <p:spPr bwMode="ltGray">
          <a:xfrm>
            <a:off x="0" y="0"/>
            <a:ext cx="1828800" cy="6858000"/>
          </a:xfrm>
          <a:prstGeom prst="rect">
            <a:avLst/>
          </a:prstGeom>
          <a:solidFill>
            <a:srgbClr val="F08F49"/>
          </a:solidFill>
          <a:ln w="9525">
            <a:noFill/>
            <a:miter lim="800000"/>
            <a:headEnd/>
            <a:tailEnd/>
          </a:ln>
          <a:effectLst/>
        </p:spPr>
        <p:txBody>
          <a:bodyPr wrap="none" anchor="ctr"/>
          <a:lstStyle/>
          <a:p>
            <a:pPr>
              <a:defRPr/>
            </a:pPr>
            <a:endParaRPr lang="en-US"/>
          </a:p>
        </p:txBody>
      </p:sp>
      <p:sp>
        <p:nvSpPr>
          <p:cNvPr id="174083" name="Freeform 3"/>
          <p:cNvSpPr>
            <a:spLocks/>
          </p:cNvSpPr>
          <p:nvPr/>
        </p:nvSpPr>
        <p:spPr bwMode="white">
          <a:xfrm>
            <a:off x="1214438" y="0"/>
            <a:ext cx="1549400" cy="6865938"/>
          </a:xfrm>
          <a:custGeom>
            <a:avLst/>
            <a:gdLst/>
            <a:ahLst/>
            <a:cxnLst>
              <a:cxn ang="0">
                <a:pos x="3" y="4325"/>
              </a:cxn>
              <a:cxn ang="0">
                <a:pos x="615" y="4325"/>
              </a:cxn>
              <a:cxn ang="0">
                <a:pos x="972" y="2113"/>
              </a:cxn>
              <a:cxn ang="0">
                <a:pos x="591" y="2"/>
              </a:cxn>
              <a:cxn ang="0">
                <a:pos x="0" y="2"/>
              </a:cxn>
              <a:cxn ang="0">
                <a:pos x="283" y="2151"/>
              </a:cxn>
              <a:cxn ang="0">
                <a:pos x="3" y="4325"/>
              </a:cxn>
            </a:cxnLst>
            <a:rect l="0" t="0" r="r" b="b"/>
            <a:pathLst>
              <a:path w="976" h="4325">
                <a:moveTo>
                  <a:pt x="3" y="4325"/>
                </a:moveTo>
                <a:lnTo>
                  <a:pt x="615" y="4325"/>
                </a:lnTo>
                <a:cubicBezTo>
                  <a:pt x="776" y="3956"/>
                  <a:pt x="976" y="2833"/>
                  <a:pt x="972" y="2113"/>
                </a:cubicBezTo>
                <a:cubicBezTo>
                  <a:pt x="916" y="920"/>
                  <a:pt x="753" y="349"/>
                  <a:pt x="591" y="2"/>
                </a:cubicBezTo>
                <a:cubicBezTo>
                  <a:pt x="578" y="0"/>
                  <a:pt x="3" y="1"/>
                  <a:pt x="0" y="2"/>
                </a:cubicBezTo>
                <a:cubicBezTo>
                  <a:pt x="63" y="368"/>
                  <a:pt x="264" y="1165"/>
                  <a:pt x="283" y="2151"/>
                </a:cubicBezTo>
                <a:cubicBezTo>
                  <a:pt x="255" y="3288"/>
                  <a:pt x="3" y="4325"/>
                  <a:pt x="3" y="4325"/>
                </a:cubicBezTo>
                <a:close/>
              </a:path>
            </a:pathLst>
          </a:custGeom>
          <a:solidFill>
            <a:schemeClr val="bg1"/>
          </a:solidFill>
          <a:ln w="9525">
            <a:noFill/>
            <a:round/>
            <a:headEnd/>
            <a:tailEnd/>
          </a:ln>
          <a:effectLst/>
        </p:spPr>
        <p:txBody>
          <a:bodyPr/>
          <a:lstStyle/>
          <a:p>
            <a:pPr>
              <a:defRPr/>
            </a:pPr>
            <a:endParaRPr lang="en-US"/>
          </a:p>
        </p:txBody>
      </p:sp>
      <p:pic>
        <p:nvPicPr>
          <p:cNvPr id="3076" name="Picture 4" descr="ACPA Horiz LOGO gray"/>
          <p:cNvPicPr>
            <a:picLocks noChangeAspect="1" noChangeArrowheads="1"/>
          </p:cNvPicPr>
          <p:nvPr/>
        </p:nvPicPr>
        <p:blipFill>
          <a:blip r:embed="rId13" cstate="print"/>
          <a:srcRect/>
          <a:stretch>
            <a:fillRect/>
          </a:stretch>
        </p:blipFill>
        <p:spPr bwMode="auto">
          <a:xfrm>
            <a:off x="6869113" y="6156325"/>
            <a:ext cx="1949450" cy="423863"/>
          </a:xfrm>
          <a:prstGeom prst="rect">
            <a:avLst/>
          </a:prstGeom>
          <a:noFill/>
          <a:ln w="9525">
            <a:noFill/>
            <a:miter lim="800000"/>
            <a:headEnd/>
            <a:tailEnd/>
          </a:ln>
        </p:spPr>
      </p:pic>
      <p:sp>
        <p:nvSpPr>
          <p:cNvPr id="174085" name="Rectangle 5"/>
          <p:cNvSpPr>
            <a:spLocks noGrp="1" noChangeArrowheads="1"/>
          </p:cNvSpPr>
          <p:nvPr>
            <p:ph type="ftr" sz="quarter" idx="3"/>
          </p:nvPr>
        </p:nvSpPr>
        <p:spPr bwMode="auto">
          <a:xfrm>
            <a:off x="1828800" y="63801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08F49"/>
                </a:solidFill>
              </a:defRPr>
            </a:lvl1pPr>
          </a:lstStyle>
          <a:p>
            <a:pPr>
              <a:defRPr/>
            </a:pPr>
            <a:r>
              <a:rPr lang="en-US"/>
              <a:t>www.concrete-pipe.org</a:t>
            </a:r>
          </a:p>
        </p:txBody>
      </p:sp>
      <p:sp>
        <p:nvSpPr>
          <p:cNvPr id="3078" name="Rectangle 6"/>
          <p:cNvSpPr>
            <a:spLocks noGrp="1" noChangeArrowheads="1"/>
          </p:cNvSpPr>
          <p:nvPr>
            <p:ph type="title"/>
          </p:nvPr>
        </p:nvSpPr>
        <p:spPr bwMode="auto">
          <a:xfrm>
            <a:off x="1828800" y="212725"/>
            <a:ext cx="7315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1828800" y="1571625"/>
            <a:ext cx="73152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74088" name="Rectangle 8"/>
          <p:cNvSpPr>
            <a:spLocks noChangeArrowheads="1"/>
          </p:cNvSpPr>
          <p:nvPr/>
        </p:nvSpPr>
        <p:spPr bwMode="auto">
          <a:xfrm>
            <a:off x="6858000" y="152400"/>
            <a:ext cx="2133600" cy="476250"/>
          </a:xfrm>
          <a:prstGeom prst="rect">
            <a:avLst/>
          </a:prstGeom>
          <a:noFill/>
          <a:ln w="9525">
            <a:noFill/>
            <a:miter lim="800000"/>
            <a:headEnd/>
            <a:tailEnd/>
          </a:ln>
          <a:effectLst/>
        </p:spPr>
        <p:txBody>
          <a:bodyPr/>
          <a:lstStyle/>
          <a:p>
            <a:pPr algn="r">
              <a:defRPr/>
            </a:pPr>
            <a:fld id="{E9CBE6C9-040D-49FE-88AE-9E481792AB09}" type="slidenum">
              <a:rPr lang="en-US" sz="1200"/>
              <a:pPr algn="r">
                <a:defRPr/>
              </a:pPr>
              <a:t>‹#›</a:t>
            </a:fld>
            <a:endParaRPr lang="en-US" sz="1200"/>
          </a:p>
        </p:txBody>
      </p:sp>
    </p:spTree>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hf sldNum="0" hdr="0" dt="0"/>
  <p:txStyles>
    <p:titleStyle>
      <a:lvl1pPr algn="l" rtl="0" eaLnBrk="0" fontAlgn="base" hangingPunct="0">
        <a:spcBef>
          <a:spcPct val="0"/>
        </a:spcBef>
        <a:spcAft>
          <a:spcPct val="0"/>
        </a:spcAft>
        <a:defRPr sz="3600" b="1">
          <a:solidFill>
            <a:srgbClr val="F08F49"/>
          </a:solidFill>
          <a:latin typeface="+mj-lt"/>
          <a:ea typeface="+mj-ea"/>
          <a:cs typeface="+mj-cs"/>
        </a:defRPr>
      </a:lvl1pPr>
      <a:lvl2pPr algn="l" rtl="0" eaLnBrk="0" fontAlgn="base" hangingPunct="0">
        <a:spcBef>
          <a:spcPct val="0"/>
        </a:spcBef>
        <a:spcAft>
          <a:spcPct val="0"/>
        </a:spcAft>
        <a:defRPr sz="3600" b="1">
          <a:solidFill>
            <a:srgbClr val="F08F49"/>
          </a:solidFill>
          <a:latin typeface="Arial" charset="0"/>
        </a:defRPr>
      </a:lvl2pPr>
      <a:lvl3pPr algn="l" rtl="0" eaLnBrk="0" fontAlgn="base" hangingPunct="0">
        <a:spcBef>
          <a:spcPct val="0"/>
        </a:spcBef>
        <a:spcAft>
          <a:spcPct val="0"/>
        </a:spcAft>
        <a:defRPr sz="3600" b="1">
          <a:solidFill>
            <a:srgbClr val="F08F49"/>
          </a:solidFill>
          <a:latin typeface="Arial" charset="0"/>
        </a:defRPr>
      </a:lvl3pPr>
      <a:lvl4pPr algn="l" rtl="0" eaLnBrk="0" fontAlgn="base" hangingPunct="0">
        <a:spcBef>
          <a:spcPct val="0"/>
        </a:spcBef>
        <a:spcAft>
          <a:spcPct val="0"/>
        </a:spcAft>
        <a:defRPr sz="3600" b="1">
          <a:solidFill>
            <a:srgbClr val="F08F49"/>
          </a:solidFill>
          <a:latin typeface="Arial" charset="0"/>
        </a:defRPr>
      </a:lvl4pPr>
      <a:lvl5pPr algn="l" rtl="0" eaLnBrk="0" fontAlgn="base" hangingPunct="0">
        <a:spcBef>
          <a:spcPct val="0"/>
        </a:spcBef>
        <a:spcAft>
          <a:spcPct val="0"/>
        </a:spcAft>
        <a:defRPr sz="3600" b="1">
          <a:solidFill>
            <a:srgbClr val="F08F49"/>
          </a:solidFill>
          <a:latin typeface="Arial" charset="0"/>
        </a:defRPr>
      </a:lvl5pPr>
      <a:lvl6pPr marL="457200" algn="l" rtl="0" fontAlgn="base">
        <a:spcBef>
          <a:spcPct val="0"/>
        </a:spcBef>
        <a:spcAft>
          <a:spcPct val="0"/>
        </a:spcAft>
        <a:defRPr sz="3600" b="1">
          <a:solidFill>
            <a:srgbClr val="F08F49"/>
          </a:solidFill>
          <a:latin typeface="Arial" charset="0"/>
        </a:defRPr>
      </a:lvl6pPr>
      <a:lvl7pPr marL="914400" algn="l" rtl="0" fontAlgn="base">
        <a:spcBef>
          <a:spcPct val="0"/>
        </a:spcBef>
        <a:spcAft>
          <a:spcPct val="0"/>
        </a:spcAft>
        <a:defRPr sz="3600" b="1">
          <a:solidFill>
            <a:srgbClr val="F08F49"/>
          </a:solidFill>
          <a:latin typeface="Arial" charset="0"/>
        </a:defRPr>
      </a:lvl7pPr>
      <a:lvl8pPr marL="1371600" algn="l" rtl="0" fontAlgn="base">
        <a:spcBef>
          <a:spcPct val="0"/>
        </a:spcBef>
        <a:spcAft>
          <a:spcPct val="0"/>
        </a:spcAft>
        <a:defRPr sz="3600" b="1">
          <a:solidFill>
            <a:srgbClr val="F08F49"/>
          </a:solidFill>
          <a:latin typeface="Arial" charset="0"/>
        </a:defRPr>
      </a:lvl8pPr>
      <a:lvl9pPr marL="1828800" algn="l" rtl="0" fontAlgn="base">
        <a:spcBef>
          <a:spcPct val="0"/>
        </a:spcBef>
        <a:spcAft>
          <a:spcPct val="0"/>
        </a:spcAft>
        <a:defRPr sz="3600" b="1">
          <a:solidFill>
            <a:srgbClr val="F08F49"/>
          </a:solidFill>
          <a:latin typeface="Arial" charset="0"/>
        </a:defRPr>
      </a:lvl9pPr>
    </p:titleStyle>
    <p:bodyStyle>
      <a:lvl1pPr marL="342900" indent="-342900" algn="l" rtl="0" eaLnBrk="0" fontAlgn="base" hangingPunct="0">
        <a:lnSpc>
          <a:spcPct val="90000"/>
        </a:lnSpc>
        <a:spcBef>
          <a:spcPct val="0"/>
        </a:spcBef>
        <a:spcAft>
          <a:spcPct val="2500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73" name="Rectangle 25"/>
          <p:cNvSpPr>
            <a:spLocks noChangeArrowheads="1"/>
          </p:cNvSpPr>
          <p:nvPr/>
        </p:nvSpPr>
        <p:spPr bwMode="ltGray">
          <a:xfrm>
            <a:off x="0" y="0"/>
            <a:ext cx="1676400" cy="5257800"/>
          </a:xfrm>
          <a:prstGeom prst="rect">
            <a:avLst/>
          </a:prstGeom>
          <a:solidFill>
            <a:srgbClr val="F08F49"/>
          </a:solidFill>
          <a:ln w="9525">
            <a:noFill/>
            <a:miter lim="800000"/>
            <a:headEnd/>
            <a:tailEnd/>
          </a:ln>
          <a:effectLst/>
        </p:spPr>
        <p:txBody>
          <a:bodyPr wrap="none" anchor="ctr"/>
          <a:lstStyle/>
          <a:p>
            <a:pPr>
              <a:defRPr/>
            </a:pPr>
            <a:endParaRPr lang="en-US"/>
          </a:p>
        </p:txBody>
      </p:sp>
      <p:sp>
        <p:nvSpPr>
          <p:cNvPr id="78862" name="Rectangle 14"/>
          <p:cNvSpPr>
            <a:spLocks noChangeArrowheads="1"/>
          </p:cNvSpPr>
          <p:nvPr/>
        </p:nvSpPr>
        <p:spPr bwMode="ltGray">
          <a:xfrm>
            <a:off x="0" y="5257800"/>
            <a:ext cx="1828800" cy="1600200"/>
          </a:xfrm>
          <a:prstGeom prst="rect">
            <a:avLst/>
          </a:prstGeom>
          <a:solidFill>
            <a:srgbClr val="F08F49"/>
          </a:solidFill>
          <a:ln w="9525">
            <a:noFill/>
            <a:miter lim="800000"/>
            <a:headEnd/>
            <a:tailEnd/>
          </a:ln>
          <a:effectLst/>
        </p:spPr>
        <p:txBody>
          <a:bodyPr wrap="none" anchor="ctr"/>
          <a:lstStyle/>
          <a:p>
            <a:pPr>
              <a:defRPr/>
            </a:pPr>
            <a:endParaRPr lang="en-US"/>
          </a:p>
        </p:txBody>
      </p:sp>
      <p:pic>
        <p:nvPicPr>
          <p:cNvPr id="4100" name="Picture 21" descr="ACPA Horiz LOGO gray"/>
          <p:cNvPicPr>
            <a:picLocks noChangeAspect="1" noChangeArrowheads="1"/>
          </p:cNvPicPr>
          <p:nvPr/>
        </p:nvPicPr>
        <p:blipFill>
          <a:blip r:embed="rId13" cstate="print"/>
          <a:srcRect/>
          <a:stretch>
            <a:fillRect/>
          </a:stretch>
        </p:blipFill>
        <p:spPr bwMode="auto">
          <a:xfrm>
            <a:off x="6869113" y="6156325"/>
            <a:ext cx="1949450" cy="423863"/>
          </a:xfrm>
          <a:prstGeom prst="rect">
            <a:avLst/>
          </a:prstGeom>
          <a:noFill/>
          <a:ln w="9525">
            <a:noFill/>
            <a:miter lim="800000"/>
            <a:headEnd/>
            <a:tailEnd/>
          </a:ln>
        </p:spPr>
      </p:pic>
      <p:sp>
        <p:nvSpPr>
          <p:cNvPr id="78870" name="Freeform 22"/>
          <p:cNvSpPr>
            <a:spLocks/>
          </p:cNvSpPr>
          <p:nvPr/>
        </p:nvSpPr>
        <p:spPr bwMode="white">
          <a:xfrm>
            <a:off x="1214438" y="0"/>
            <a:ext cx="1549400" cy="6865938"/>
          </a:xfrm>
          <a:custGeom>
            <a:avLst/>
            <a:gdLst/>
            <a:ahLst/>
            <a:cxnLst>
              <a:cxn ang="0">
                <a:pos x="3" y="4325"/>
              </a:cxn>
              <a:cxn ang="0">
                <a:pos x="615" y="4325"/>
              </a:cxn>
              <a:cxn ang="0">
                <a:pos x="972" y="2113"/>
              </a:cxn>
              <a:cxn ang="0">
                <a:pos x="591" y="2"/>
              </a:cxn>
              <a:cxn ang="0">
                <a:pos x="0" y="2"/>
              </a:cxn>
              <a:cxn ang="0">
                <a:pos x="283" y="2151"/>
              </a:cxn>
              <a:cxn ang="0">
                <a:pos x="3" y="4325"/>
              </a:cxn>
            </a:cxnLst>
            <a:rect l="0" t="0" r="r" b="b"/>
            <a:pathLst>
              <a:path w="976" h="4325">
                <a:moveTo>
                  <a:pt x="3" y="4325"/>
                </a:moveTo>
                <a:lnTo>
                  <a:pt x="615" y="4325"/>
                </a:lnTo>
                <a:cubicBezTo>
                  <a:pt x="776" y="3956"/>
                  <a:pt x="976" y="2833"/>
                  <a:pt x="972" y="2113"/>
                </a:cubicBezTo>
                <a:cubicBezTo>
                  <a:pt x="916" y="920"/>
                  <a:pt x="753" y="349"/>
                  <a:pt x="591" y="2"/>
                </a:cubicBezTo>
                <a:cubicBezTo>
                  <a:pt x="578" y="0"/>
                  <a:pt x="3" y="1"/>
                  <a:pt x="0" y="2"/>
                </a:cubicBezTo>
                <a:cubicBezTo>
                  <a:pt x="63" y="368"/>
                  <a:pt x="264" y="1165"/>
                  <a:pt x="283" y="2151"/>
                </a:cubicBezTo>
                <a:cubicBezTo>
                  <a:pt x="255" y="3288"/>
                  <a:pt x="3" y="4325"/>
                  <a:pt x="3" y="4325"/>
                </a:cubicBezTo>
                <a:close/>
              </a:path>
            </a:pathLst>
          </a:custGeom>
          <a:solidFill>
            <a:schemeClr val="bg1"/>
          </a:solidFill>
          <a:ln w="9525">
            <a:noFill/>
            <a:round/>
            <a:headEnd/>
            <a:tailEnd/>
          </a:ln>
          <a:effectLst/>
        </p:spPr>
        <p:txBody>
          <a:bodyPr/>
          <a:lstStyle/>
          <a:p>
            <a:pPr>
              <a:defRPr/>
            </a:pPr>
            <a:endParaRPr lang="en-US"/>
          </a:p>
        </p:txBody>
      </p:sp>
      <p:sp>
        <p:nvSpPr>
          <p:cNvPr id="4102" name="Rectangle 10"/>
          <p:cNvSpPr>
            <a:spLocks noGrp="1" noChangeArrowheads="1"/>
          </p:cNvSpPr>
          <p:nvPr>
            <p:ph type="title"/>
          </p:nvPr>
        </p:nvSpPr>
        <p:spPr bwMode="auto">
          <a:xfrm>
            <a:off x="1828800" y="762000"/>
            <a:ext cx="7315200" cy="3825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8867" name="Rectangle 19"/>
          <p:cNvSpPr>
            <a:spLocks noGrp="1" noChangeArrowheads="1"/>
          </p:cNvSpPr>
          <p:nvPr>
            <p:ph type="ftr" sz="quarter" idx="3"/>
          </p:nvPr>
        </p:nvSpPr>
        <p:spPr bwMode="auto">
          <a:xfrm>
            <a:off x="1828800" y="63801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08F49"/>
                </a:solidFill>
              </a:defRPr>
            </a:lvl1pPr>
          </a:lstStyle>
          <a:p>
            <a:pPr>
              <a:defRPr/>
            </a:pPr>
            <a:r>
              <a:rPr lang="en-US"/>
              <a:t>www.concrete-pipe.org</a:t>
            </a:r>
          </a:p>
        </p:txBody>
      </p:sp>
      <p:sp>
        <p:nvSpPr>
          <p:cNvPr id="78872" name="Rectangle 24"/>
          <p:cNvSpPr>
            <a:spLocks noChangeArrowheads="1"/>
          </p:cNvSpPr>
          <p:nvPr/>
        </p:nvSpPr>
        <p:spPr bwMode="auto">
          <a:xfrm>
            <a:off x="6858000" y="152400"/>
            <a:ext cx="2133600" cy="476250"/>
          </a:xfrm>
          <a:prstGeom prst="rect">
            <a:avLst/>
          </a:prstGeom>
          <a:noFill/>
          <a:ln w="9525">
            <a:noFill/>
            <a:miter lim="800000"/>
            <a:headEnd/>
            <a:tailEnd/>
          </a:ln>
          <a:effectLst/>
        </p:spPr>
        <p:txBody>
          <a:bodyPr/>
          <a:lstStyle/>
          <a:p>
            <a:pPr algn="r">
              <a:defRPr/>
            </a:pPr>
            <a:fld id="{1125E301-53B0-49F8-9ABD-EE12106B5D03}" type="slidenum">
              <a:rPr lang="en-US" sz="1200"/>
              <a:pPr algn="r">
                <a:defRPr/>
              </a:pPr>
              <a:t>‹#›</a:t>
            </a:fld>
            <a:endParaRPr lang="en-US" sz="1200"/>
          </a:p>
        </p:txBody>
      </p:sp>
      <p:sp>
        <p:nvSpPr>
          <p:cNvPr id="4105" name="Rectangle 28"/>
          <p:cNvSpPr>
            <a:spLocks noGrp="1" noChangeArrowheads="1"/>
          </p:cNvSpPr>
          <p:nvPr>
            <p:ph type="body" idx="1"/>
          </p:nvPr>
        </p:nvSpPr>
        <p:spPr bwMode="auto">
          <a:xfrm>
            <a:off x="1828800" y="1600200"/>
            <a:ext cx="7315200" cy="423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hf sldNum="0" hdr="0" dt="0"/>
  <p:txStyles>
    <p:titleStyle>
      <a:lvl1pPr algn="l" rtl="0" eaLnBrk="0" fontAlgn="base" hangingPunct="0">
        <a:spcBef>
          <a:spcPct val="0"/>
        </a:spcBef>
        <a:spcAft>
          <a:spcPct val="0"/>
        </a:spcAft>
        <a:defRPr sz="2000" b="1">
          <a:solidFill>
            <a:srgbClr val="F08F49"/>
          </a:solidFill>
          <a:latin typeface="+mj-lt"/>
          <a:ea typeface="+mj-ea"/>
          <a:cs typeface="+mj-cs"/>
        </a:defRPr>
      </a:lvl1pPr>
      <a:lvl2pPr algn="l" rtl="0" eaLnBrk="0" fontAlgn="base" hangingPunct="0">
        <a:spcBef>
          <a:spcPct val="0"/>
        </a:spcBef>
        <a:spcAft>
          <a:spcPct val="0"/>
        </a:spcAft>
        <a:defRPr sz="2000" b="1">
          <a:solidFill>
            <a:srgbClr val="F08F49"/>
          </a:solidFill>
          <a:latin typeface="Arial" charset="0"/>
        </a:defRPr>
      </a:lvl2pPr>
      <a:lvl3pPr algn="l" rtl="0" eaLnBrk="0" fontAlgn="base" hangingPunct="0">
        <a:spcBef>
          <a:spcPct val="0"/>
        </a:spcBef>
        <a:spcAft>
          <a:spcPct val="0"/>
        </a:spcAft>
        <a:defRPr sz="2000" b="1">
          <a:solidFill>
            <a:srgbClr val="F08F49"/>
          </a:solidFill>
          <a:latin typeface="Arial" charset="0"/>
        </a:defRPr>
      </a:lvl3pPr>
      <a:lvl4pPr algn="l" rtl="0" eaLnBrk="0" fontAlgn="base" hangingPunct="0">
        <a:spcBef>
          <a:spcPct val="0"/>
        </a:spcBef>
        <a:spcAft>
          <a:spcPct val="0"/>
        </a:spcAft>
        <a:defRPr sz="2000" b="1">
          <a:solidFill>
            <a:srgbClr val="F08F49"/>
          </a:solidFill>
          <a:latin typeface="Arial" charset="0"/>
        </a:defRPr>
      </a:lvl4pPr>
      <a:lvl5pPr algn="l" rtl="0" eaLnBrk="0" fontAlgn="base" hangingPunct="0">
        <a:spcBef>
          <a:spcPct val="0"/>
        </a:spcBef>
        <a:spcAft>
          <a:spcPct val="0"/>
        </a:spcAft>
        <a:defRPr sz="2000" b="1">
          <a:solidFill>
            <a:srgbClr val="F08F49"/>
          </a:solidFill>
          <a:latin typeface="Arial" charset="0"/>
        </a:defRPr>
      </a:lvl5pPr>
      <a:lvl6pPr marL="457200" algn="l" rtl="0" fontAlgn="base">
        <a:spcBef>
          <a:spcPct val="0"/>
        </a:spcBef>
        <a:spcAft>
          <a:spcPct val="0"/>
        </a:spcAft>
        <a:defRPr sz="2000" b="1">
          <a:solidFill>
            <a:srgbClr val="F08F49"/>
          </a:solidFill>
          <a:latin typeface="Arial" charset="0"/>
        </a:defRPr>
      </a:lvl6pPr>
      <a:lvl7pPr marL="914400" algn="l" rtl="0" fontAlgn="base">
        <a:spcBef>
          <a:spcPct val="0"/>
        </a:spcBef>
        <a:spcAft>
          <a:spcPct val="0"/>
        </a:spcAft>
        <a:defRPr sz="2000" b="1">
          <a:solidFill>
            <a:srgbClr val="F08F49"/>
          </a:solidFill>
          <a:latin typeface="Arial" charset="0"/>
        </a:defRPr>
      </a:lvl7pPr>
      <a:lvl8pPr marL="1371600" algn="l" rtl="0" fontAlgn="base">
        <a:spcBef>
          <a:spcPct val="0"/>
        </a:spcBef>
        <a:spcAft>
          <a:spcPct val="0"/>
        </a:spcAft>
        <a:defRPr sz="2000" b="1">
          <a:solidFill>
            <a:srgbClr val="F08F49"/>
          </a:solidFill>
          <a:latin typeface="Arial" charset="0"/>
        </a:defRPr>
      </a:lvl8pPr>
      <a:lvl9pPr marL="1828800" algn="l" rtl="0" fontAlgn="base">
        <a:spcBef>
          <a:spcPct val="0"/>
        </a:spcBef>
        <a:spcAft>
          <a:spcPct val="0"/>
        </a:spcAft>
        <a:defRPr sz="2000" b="1">
          <a:solidFill>
            <a:srgbClr val="F08F49"/>
          </a:solidFill>
          <a:latin typeface="Arial" charset="0"/>
        </a:defRPr>
      </a:lvl9pPr>
    </p:titleStyle>
    <p:bodyStyle>
      <a:lvl1pPr algn="l" rtl="0" eaLnBrk="0" fontAlgn="base" hangingPunct="0">
        <a:lnSpc>
          <a:spcPct val="90000"/>
        </a:lnSpc>
        <a:spcBef>
          <a:spcPct val="0"/>
        </a:spcBef>
        <a:spcAft>
          <a:spcPct val="25000"/>
        </a:spcAft>
        <a:defRPr sz="2400">
          <a:solidFill>
            <a:schemeClr val="tx1"/>
          </a:solidFill>
          <a:latin typeface="+mn-lt"/>
          <a:ea typeface="+mn-ea"/>
          <a:cs typeface="+mn-cs"/>
        </a:defRPr>
      </a:lvl1pPr>
      <a:lvl2pPr marL="465138" indent="-7938" algn="l" rtl="0" eaLnBrk="0" fontAlgn="base" hangingPunct="0">
        <a:lnSpc>
          <a:spcPct val="90000"/>
        </a:lnSpc>
        <a:spcBef>
          <a:spcPct val="0"/>
        </a:spcBef>
        <a:spcAft>
          <a:spcPct val="25000"/>
        </a:spcAft>
        <a:defRPr sz="2000">
          <a:solidFill>
            <a:srgbClr val="8B7B6D"/>
          </a:solidFill>
          <a:latin typeface="+mn-lt"/>
        </a:defRPr>
      </a:lvl2pPr>
      <a:lvl3pPr marL="914400" algn="l" rtl="0" eaLnBrk="0" fontAlgn="base" hangingPunct="0">
        <a:lnSpc>
          <a:spcPct val="90000"/>
        </a:lnSpc>
        <a:spcBef>
          <a:spcPct val="0"/>
        </a:spcBef>
        <a:spcAft>
          <a:spcPct val="25000"/>
        </a:spcAft>
        <a:defRPr>
          <a:solidFill>
            <a:schemeClr val="tx1"/>
          </a:solidFill>
          <a:latin typeface="+mn-lt"/>
        </a:defRPr>
      </a:lvl3pPr>
      <a:lvl4pPr marL="1379538" indent="-7938" algn="l" rtl="0" eaLnBrk="0" fontAlgn="base" hangingPunct="0">
        <a:lnSpc>
          <a:spcPct val="90000"/>
        </a:lnSpc>
        <a:spcBef>
          <a:spcPct val="0"/>
        </a:spcBef>
        <a:spcAft>
          <a:spcPct val="25000"/>
        </a:spcAft>
        <a:defRPr sz="1600">
          <a:solidFill>
            <a:srgbClr val="8B7B6D"/>
          </a:solidFill>
          <a:latin typeface="+mn-lt"/>
        </a:defRPr>
      </a:lvl4pPr>
      <a:lvl5pPr marL="1828800" algn="l" rtl="0" eaLnBrk="0" fontAlgn="base" hangingPunct="0">
        <a:lnSpc>
          <a:spcPct val="90000"/>
        </a:lnSpc>
        <a:spcBef>
          <a:spcPct val="0"/>
        </a:spcBef>
        <a:spcAft>
          <a:spcPct val="25000"/>
        </a:spcAft>
        <a:defRPr sz="1600">
          <a:solidFill>
            <a:schemeClr val="tx1"/>
          </a:solidFill>
          <a:latin typeface="+mn-lt"/>
        </a:defRPr>
      </a:lvl5pPr>
      <a:lvl6pPr marL="2286000" algn="l" rtl="0" fontAlgn="base">
        <a:lnSpc>
          <a:spcPct val="90000"/>
        </a:lnSpc>
        <a:spcBef>
          <a:spcPct val="0"/>
        </a:spcBef>
        <a:spcAft>
          <a:spcPct val="25000"/>
        </a:spcAft>
        <a:defRPr sz="1600">
          <a:solidFill>
            <a:schemeClr val="tx1"/>
          </a:solidFill>
          <a:latin typeface="+mn-lt"/>
        </a:defRPr>
      </a:lvl6pPr>
      <a:lvl7pPr marL="2743200" algn="l" rtl="0" fontAlgn="base">
        <a:lnSpc>
          <a:spcPct val="90000"/>
        </a:lnSpc>
        <a:spcBef>
          <a:spcPct val="0"/>
        </a:spcBef>
        <a:spcAft>
          <a:spcPct val="25000"/>
        </a:spcAft>
        <a:defRPr sz="1600">
          <a:solidFill>
            <a:schemeClr val="tx1"/>
          </a:solidFill>
          <a:latin typeface="+mn-lt"/>
        </a:defRPr>
      </a:lvl7pPr>
      <a:lvl8pPr marL="3200400" algn="l" rtl="0" fontAlgn="base">
        <a:lnSpc>
          <a:spcPct val="90000"/>
        </a:lnSpc>
        <a:spcBef>
          <a:spcPct val="0"/>
        </a:spcBef>
        <a:spcAft>
          <a:spcPct val="25000"/>
        </a:spcAft>
        <a:defRPr sz="1600">
          <a:solidFill>
            <a:schemeClr val="tx1"/>
          </a:solidFill>
          <a:latin typeface="+mn-lt"/>
        </a:defRPr>
      </a:lvl8pPr>
      <a:lvl9pPr marL="3657600" algn="l" rtl="0" fontAlgn="base">
        <a:lnSpc>
          <a:spcPct val="90000"/>
        </a:lnSpc>
        <a:spcBef>
          <a:spcPct val="0"/>
        </a:spcBef>
        <a:spcAft>
          <a:spcPct val="2500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3058" name="Rectangle 2"/>
          <p:cNvSpPr>
            <a:spLocks noChangeArrowheads="1"/>
          </p:cNvSpPr>
          <p:nvPr/>
        </p:nvSpPr>
        <p:spPr bwMode="ltGray">
          <a:xfrm>
            <a:off x="0" y="0"/>
            <a:ext cx="1828800" cy="6858000"/>
          </a:xfrm>
          <a:prstGeom prst="rect">
            <a:avLst/>
          </a:prstGeom>
          <a:solidFill>
            <a:srgbClr val="F08F49"/>
          </a:solidFill>
          <a:ln w="9525">
            <a:noFill/>
            <a:miter lim="800000"/>
            <a:headEnd/>
            <a:tailEnd/>
          </a:ln>
          <a:effectLst/>
        </p:spPr>
        <p:txBody>
          <a:bodyPr wrap="none" anchor="ctr"/>
          <a:lstStyle/>
          <a:p>
            <a:pPr>
              <a:defRPr/>
            </a:pPr>
            <a:endParaRPr lang="en-US"/>
          </a:p>
        </p:txBody>
      </p:sp>
      <p:sp>
        <p:nvSpPr>
          <p:cNvPr id="813059" name="Freeform 3"/>
          <p:cNvSpPr>
            <a:spLocks/>
          </p:cNvSpPr>
          <p:nvPr/>
        </p:nvSpPr>
        <p:spPr bwMode="white">
          <a:xfrm>
            <a:off x="1214438" y="0"/>
            <a:ext cx="1549400" cy="6865938"/>
          </a:xfrm>
          <a:custGeom>
            <a:avLst/>
            <a:gdLst/>
            <a:ahLst/>
            <a:cxnLst>
              <a:cxn ang="0">
                <a:pos x="3" y="4325"/>
              </a:cxn>
              <a:cxn ang="0">
                <a:pos x="615" y="4325"/>
              </a:cxn>
              <a:cxn ang="0">
                <a:pos x="972" y="2113"/>
              </a:cxn>
              <a:cxn ang="0">
                <a:pos x="591" y="2"/>
              </a:cxn>
              <a:cxn ang="0">
                <a:pos x="0" y="2"/>
              </a:cxn>
              <a:cxn ang="0">
                <a:pos x="283" y="2151"/>
              </a:cxn>
              <a:cxn ang="0">
                <a:pos x="3" y="4325"/>
              </a:cxn>
            </a:cxnLst>
            <a:rect l="0" t="0" r="r" b="b"/>
            <a:pathLst>
              <a:path w="976" h="4325">
                <a:moveTo>
                  <a:pt x="3" y="4325"/>
                </a:moveTo>
                <a:lnTo>
                  <a:pt x="615" y="4325"/>
                </a:lnTo>
                <a:cubicBezTo>
                  <a:pt x="776" y="3956"/>
                  <a:pt x="976" y="2833"/>
                  <a:pt x="972" y="2113"/>
                </a:cubicBezTo>
                <a:cubicBezTo>
                  <a:pt x="916" y="920"/>
                  <a:pt x="753" y="349"/>
                  <a:pt x="591" y="2"/>
                </a:cubicBezTo>
                <a:cubicBezTo>
                  <a:pt x="578" y="0"/>
                  <a:pt x="3" y="1"/>
                  <a:pt x="0" y="2"/>
                </a:cubicBezTo>
                <a:cubicBezTo>
                  <a:pt x="63" y="368"/>
                  <a:pt x="264" y="1165"/>
                  <a:pt x="283" y="2151"/>
                </a:cubicBezTo>
                <a:cubicBezTo>
                  <a:pt x="255" y="3288"/>
                  <a:pt x="3" y="4325"/>
                  <a:pt x="3" y="4325"/>
                </a:cubicBezTo>
                <a:close/>
              </a:path>
            </a:pathLst>
          </a:custGeom>
          <a:solidFill>
            <a:schemeClr val="bg1"/>
          </a:solidFill>
          <a:ln w="9525">
            <a:noFill/>
            <a:round/>
            <a:headEnd/>
            <a:tailEnd/>
          </a:ln>
          <a:effectLst/>
        </p:spPr>
        <p:txBody>
          <a:bodyPr/>
          <a:lstStyle/>
          <a:p>
            <a:pPr>
              <a:defRPr/>
            </a:pPr>
            <a:endParaRPr lang="en-US"/>
          </a:p>
        </p:txBody>
      </p:sp>
      <p:sp>
        <p:nvSpPr>
          <p:cNvPr id="5124" name="Rectangle 6"/>
          <p:cNvSpPr>
            <a:spLocks noGrp="1" noChangeArrowheads="1"/>
          </p:cNvSpPr>
          <p:nvPr>
            <p:ph type="title"/>
          </p:nvPr>
        </p:nvSpPr>
        <p:spPr bwMode="auto">
          <a:xfrm>
            <a:off x="1828800" y="212725"/>
            <a:ext cx="7315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5" name="Rectangle 7"/>
          <p:cNvSpPr>
            <a:spLocks noGrp="1" noChangeArrowheads="1"/>
          </p:cNvSpPr>
          <p:nvPr>
            <p:ph type="body" idx="1"/>
          </p:nvPr>
        </p:nvSpPr>
        <p:spPr bwMode="auto">
          <a:xfrm>
            <a:off x="1828800" y="1571625"/>
            <a:ext cx="73152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813064" name="Rectangle 8"/>
          <p:cNvSpPr>
            <a:spLocks noChangeArrowheads="1"/>
          </p:cNvSpPr>
          <p:nvPr/>
        </p:nvSpPr>
        <p:spPr bwMode="auto">
          <a:xfrm>
            <a:off x="6858000" y="152400"/>
            <a:ext cx="2133600" cy="476250"/>
          </a:xfrm>
          <a:prstGeom prst="rect">
            <a:avLst/>
          </a:prstGeom>
          <a:noFill/>
          <a:ln w="9525">
            <a:noFill/>
            <a:miter lim="800000"/>
            <a:headEnd/>
            <a:tailEnd/>
          </a:ln>
          <a:effectLst/>
        </p:spPr>
        <p:txBody>
          <a:bodyPr/>
          <a:lstStyle/>
          <a:p>
            <a:pPr algn="r">
              <a:defRPr/>
            </a:pPr>
            <a:fld id="{844FD716-45FE-4A2C-B275-3D47923025AC}" type="slidenum">
              <a:rPr lang="en-US" sz="1200"/>
              <a:pPr algn="r">
                <a:defRPr/>
              </a:pPr>
              <a:t>‹#›</a:t>
            </a:fld>
            <a:endParaRPr lang="en-US" sz="1200"/>
          </a:p>
        </p:txBody>
      </p:sp>
    </p:spTree>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 id="2147484849" r:id="rId12"/>
  </p:sldLayoutIdLst>
  <p:txStyles>
    <p:titleStyle>
      <a:lvl1pPr algn="l" rtl="0" eaLnBrk="0" fontAlgn="base" hangingPunct="0">
        <a:spcBef>
          <a:spcPct val="0"/>
        </a:spcBef>
        <a:spcAft>
          <a:spcPct val="0"/>
        </a:spcAft>
        <a:defRPr sz="3600" b="1">
          <a:solidFill>
            <a:srgbClr val="F08F49"/>
          </a:solidFill>
          <a:latin typeface="+mj-lt"/>
          <a:ea typeface="+mj-ea"/>
          <a:cs typeface="+mj-cs"/>
        </a:defRPr>
      </a:lvl1pPr>
      <a:lvl2pPr algn="l" rtl="0" eaLnBrk="0" fontAlgn="base" hangingPunct="0">
        <a:spcBef>
          <a:spcPct val="0"/>
        </a:spcBef>
        <a:spcAft>
          <a:spcPct val="0"/>
        </a:spcAft>
        <a:defRPr sz="3600" b="1">
          <a:solidFill>
            <a:srgbClr val="F08F49"/>
          </a:solidFill>
          <a:latin typeface="Arial" charset="0"/>
        </a:defRPr>
      </a:lvl2pPr>
      <a:lvl3pPr algn="l" rtl="0" eaLnBrk="0" fontAlgn="base" hangingPunct="0">
        <a:spcBef>
          <a:spcPct val="0"/>
        </a:spcBef>
        <a:spcAft>
          <a:spcPct val="0"/>
        </a:spcAft>
        <a:defRPr sz="3600" b="1">
          <a:solidFill>
            <a:srgbClr val="F08F49"/>
          </a:solidFill>
          <a:latin typeface="Arial" charset="0"/>
        </a:defRPr>
      </a:lvl3pPr>
      <a:lvl4pPr algn="l" rtl="0" eaLnBrk="0" fontAlgn="base" hangingPunct="0">
        <a:spcBef>
          <a:spcPct val="0"/>
        </a:spcBef>
        <a:spcAft>
          <a:spcPct val="0"/>
        </a:spcAft>
        <a:defRPr sz="3600" b="1">
          <a:solidFill>
            <a:srgbClr val="F08F49"/>
          </a:solidFill>
          <a:latin typeface="Arial" charset="0"/>
        </a:defRPr>
      </a:lvl4pPr>
      <a:lvl5pPr algn="l" rtl="0" eaLnBrk="0" fontAlgn="base" hangingPunct="0">
        <a:spcBef>
          <a:spcPct val="0"/>
        </a:spcBef>
        <a:spcAft>
          <a:spcPct val="0"/>
        </a:spcAft>
        <a:defRPr sz="3600" b="1">
          <a:solidFill>
            <a:srgbClr val="F08F49"/>
          </a:solidFill>
          <a:latin typeface="Arial" charset="0"/>
        </a:defRPr>
      </a:lvl5pPr>
      <a:lvl6pPr marL="457200" algn="l" rtl="0" fontAlgn="base">
        <a:spcBef>
          <a:spcPct val="0"/>
        </a:spcBef>
        <a:spcAft>
          <a:spcPct val="0"/>
        </a:spcAft>
        <a:defRPr sz="3600" b="1">
          <a:solidFill>
            <a:srgbClr val="F08F49"/>
          </a:solidFill>
          <a:latin typeface="Arial" charset="0"/>
        </a:defRPr>
      </a:lvl6pPr>
      <a:lvl7pPr marL="914400" algn="l" rtl="0" fontAlgn="base">
        <a:spcBef>
          <a:spcPct val="0"/>
        </a:spcBef>
        <a:spcAft>
          <a:spcPct val="0"/>
        </a:spcAft>
        <a:defRPr sz="3600" b="1">
          <a:solidFill>
            <a:srgbClr val="F08F49"/>
          </a:solidFill>
          <a:latin typeface="Arial" charset="0"/>
        </a:defRPr>
      </a:lvl7pPr>
      <a:lvl8pPr marL="1371600" algn="l" rtl="0" fontAlgn="base">
        <a:spcBef>
          <a:spcPct val="0"/>
        </a:spcBef>
        <a:spcAft>
          <a:spcPct val="0"/>
        </a:spcAft>
        <a:defRPr sz="3600" b="1">
          <a:solidFill>
            <a:srgbClr val="F08F49"/>
          </a:solidFill>
          <a:latin typeface="Arial" charset="0"/>
        </a:defRPr>
      </a:lvl8pPr>
      <a:lvl9pPr marL="1828800" algn="l" rtl="0" fontAlgn="base">
        <a:spcBef>
          <a:spcPct val="0"/>
        </a:spcBef>
        <a:spcAft>
          <a:spcPct val="0"/>
        </a:spcAft>
        <a:defRPr sz="3600" b="1">
          <a:solidFill>
            <a:srgbClr val="F08F49"/>
          </a:solidFill>
          <a:latin typeface="Arial" charset="0"/>
        </a:defRPr>
      </a:lvl9pPr>
    </p:titleStyle>
    <p:bodyStyle>
      <a:lvl1pPr marL="342900" indent="-342900" algn="l" rtl="0" eaLnBrk="0" fontAlgn="base" hangingPunct="0">
        <a:lnSpc>
          <a:spcPct val="90000"/>
        </a:lnSpc>
        <a:spcBef>
          <a:spcPct val="0"/>
        </a:spcBef>
        <a:spcAft>
          <a:spcPct val="2500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0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150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150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002AFD8-7523-40E5-9EDA-C5CD2B6C1147}" type="slidenum">
              <a:rPr lang="en-US"/>
              <a:pPr>
                <a:defRPr/>
              </a:pPr>
              <a:t>‹#›</a:t>
            </a:fld>
            <a:endParaRPr lang="en-US"/>
          </a:p>
        </p:txBody>
      </p:sp>
      <p:sp>
        <p:nvSpPr>
          <p:cNvPr id="1150984" name="Freeform 8"/>
          <p:cNvSpPr>
            <a:spLocks/>
          </p:cNvSpPr>
          <p:nvPr/>
        </p:nvSpPr>
        <p:spPr bwMode="white">
          <a:xfrm>
            <a:off x="1214438" y="0"/>
            <a:ext cx="1549400" cy="6865938"/>
          </a:xfrm>
          <a:custGeom>
            <a:avLst/>
            <a:gdLst/>
            <a:ahLst/>
            <a:cxnLst>
              <a:cxn ang="0">
                <a:pos x="3" y="4325"/>
              </a:cxn>
              <a:cxn ang="0">
                <a:pos x="615" y="4325"/>
              </a:cxn>
              <a:cxn ang="0">
                <a:pos x="972" y="2113"/>
              </a:cxn>
              <a:cxn ang="0">
                <a:pos x="591" y="2"/>
              </a:cxn>
              <a:cxn ang="0">
                <a:pos x="0" y="2"/>
              </a:cxn>
              <a:cxn ang="0">
                <a:pos x="283" y="2151"/>
              </a:cxn>
              <a:cxn ang="0">
                <a:pos x="3" y="4325"/>
              </a:cxn>
            </a:cxnLst>
            <a:rect l="0" t="0" r="r" b="b"/>
            <a:pathLst>
              <a:path w="976" h="4325">
                <a:moveTo>
                  <a:pt x="3" y="4325"/>
                </a:moveTo>
                <a:lnTo>
                  <a:pt x="615" y="4325"/>
                </a:lnTo>
                <a:cubicBezTo>
                  <a:pt x="776" y="3956"/>
                  <a:pt x="976" y="2833"/>
                  <a:pt x="972" y="2113"/>
                </a:cubicBezTo>
                <a:cubicBezTo>
                  <a:pt x="916" y="920"/>
                  <a:pt x="753" y="349"/>
                  <a:pt x="591" y="2"/>
                </a:cubicBezTo>
                <a:cubicBezTo>
                  <a:pt x="578" y="0"/>
                  <a:pt x="3" y="1"/>
                  <a:pt x="0" y="2"/>
                </a:cubicBezTo>
                <a:cubicBezTo>
                  <a:pt x="63" y="368"/>
                  <a:pt x="264" y="1165"/>
                  <a:pt x="283" y="2151"/>
                </a:cubicBezTo>
                <a:cubicBezTo>
                  <a:pt x="255" y="3288"/>
                  <a:pt x="3" y="4325"/>
                  <a:pt x="3" y="4325"/>
                </a:cubicBezTo>
                <a:close/>
              </a:path>
            </a:pathLst>
          </a:custGeom>
          <a:solidFill>
            <a:schemeClr val="bg1"/>
          </a:solidFill>
          <a:ln w="9525">
            <a:noFill/>
            <a:round/>
            <a:headEnd/>
            <a:tailEnd/>
          </a:ln>
          <a:effectLst/>
        </p:spPr>
        <p:txBody>
          <a:bodyPr/>
          <a:lstStyle/>
          <a:p>
            <a:pPr>
              <a:defRPr/>
            </a:pPr>
            <a:endParaRPr lang="en-US"/>
          </a:p>
        </p:txBody>
      </p:sp>
      <p:sp>
        <p:nvSpPr>
          <p:cNvPr id="1150985" name="Rectangle 9"/>
          <p:cNvSpPr>
            <a:spLocks noChangeArrowheads="1"/>
          </p:cNvSpPr>
          <p:nvPr/>
        </p:nvSpPr>
        <p:spPr bwMode="auto">
          <a:xfrm>
            <a:off x="6858000" y="152400"/>
            <a:ext cx="2133600" cy="476250"/>
          </a:xfrm>
          <a:prstGeom prst="rect">
            <a:avLst/>
          </a:prstGeom>
          <a:noFill/>
          <a:ln w="9525">
            <a:noFill/>
            <a:miter lim="800000"/>
            <a:headEnd/>
            <a:tailEnd/>
          </a:ln>
          <a:effectLst/>
        </p:spPr>
        <p:txBody>
          <a:bodyPr/>
          <a:lstStyle/>
          <a:p>
            <a:pPr algn="r">
              <a:defRPr/>
            </a:pPr>
            <a:fld id="{31BB1C07-2B4D-41BD-A56F-5F61BFDFEA9F}" type="slidenum">
              <a:rPr lang="en-US" sz="1200"/>
              <a:pPr algn="r">
                <a:defRPr/>
              </a:pPr>
              <a:t>‹#›</a:t>
            </a:fld>
            <a:endParaRPr lang="en-US" sz="1200"/>
          </a:p>
        </p:txBody>
      </p:sp>
    </p:spTree>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 id="2147484841" r:id="rId7"/>
    <p:sldLayoutId id="2147484842" r:id="rId8"/>
    <p:sldLayoutId id="2147484843" r:id="rId9"/>
    <p:sldLayoutId id="2147484844" r:id="rId10"/>
    <p:sldLayoutId id="2147484845" r:id="rId11"/>
    <p:sldLayoutId id="2147484846" r:id="rId12"/>
    <p:sldLayoutId id="214748484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5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notesSlide" Target="../notesSlides/notesSlide26.xml"/><Relationship Id="rId5" Type="http://schemas.openxmlformats.org/officeDocument/2006/relationships/image" Target="../media/image39.png"/><Relationship Id="rId1" Type="http://schemas.microsoft.com/office/2007/relationships/media" Target="file://localhost/C:/Users/Kim/Desktop/Joint%20Videos/fish%20mouth.mpg" TargetMode="External"/><Relationship Id="rId2" Type="http://schemas.openxmlformats.org/officeDocument/2006/relationships/video" Target="file://localhost/C:/Users/Kim/Desktop/Joint%20Videos/fish%20mouth.m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hyperlink" Target="http://www.hamiltonkent.com/Ken_Content/Pdf/pdf_FPO.pdf" TargetMode="External"/><Relationship Id="rId8" Type="http://schemas.openxmlformats.org/officeDocument/2006/relationships/image" Target="../media/image16.jpe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3"/>
          <p:cNvSpPr>
            <a:spLocks noGrp="1" noChangeArrowheads="1"/>
          </p:cNvSpPr>
          <p:nvPr>
            <p:ph type="ftr" sz="quarter" idx="10"/>
          </p:nvPr>
        </p:nvSpPr>
        <p:spPr>
          <a:noFill/>
        </p:spPr>
        <p:txBody>
          <a:bodyPr/>
          <a:lstStyle/>
          <a:p>
            <a:r>
              <a:rPr lang="en-US" dirty="0" err="1" smtClean="0"/>
              <a:t>www.concretepipe.org</a:t>
            </a:r>
            <a:endParaRPr lang="en-US" dirty="0" smtClean="0"/>
          </a:p>
        </p:txBody>
      </p:sp>
      <p:sp>
        <p:nvSpPr>
          <p:cNvPr id="8195" name="Rectangle 30"/>
          <p:cNvSpPr>
            <a:spLocks noGrp="1" noChangeArrowheads="1"/>
          </p:cNvSpPr>
          <p:nvPr>
            <p:ph type="ctrTitle"/>
          </p:nvPr>
        </p:nvSpPr>
        <p:spPr>
          <a:xfrm>
            <a:off x="1219200" y="762000"/>
            <a:ext cx="7620000" cy="2667000"/>
          </a:xfrm>
        </p:spPr>
        <p:txBody>
          <a:bodyPr/>
          <a:lstStyle/>
          <a:p>
            <a:pPr algn="ctr" eaLnBrk="1" hangingPunct="1"/>
            <a:r>
              <a:rPr lang="en-US" sz="3200" dirty="0" smtClean="0"/>
              <a:t>Installation and Inspection of Concrete Pipe</a:t>
            </a:r>
            <a:br>
              <a:rPr lang="en-US" sz="3200" dirty="0" smtClean="0"/>
            </a:br>
            <a:r>
              <a:rPr lang="en-US" sz="3200" dirty="0" smtClean="0"/>
              <a:t/>
            </a:r>
            <a:br>
              <a:rPr lang="en-US" sz="3200" dirty="0" smtClean="0"/>
            </a:br>
            <a:r>
              <a:rPr lang="en-US" sz="3200" dirty="0" smtClean="0">
                <a:solidFill>
                  <a:schemeClr val="tx1"/>
                </a:solidFill>
              </a:rPr>
              <a:t>Joining / Joints</a:t>
            </a:r>
            <a:endParaRPr lang="en-US" sz="3200" dirty="0" smtClean="0"/>
          </a:p>
        </p:txBody>
      </p:sp>
      <p:sp>
        <p:nvSpPr>
          <p:cNvPr id="8196" name="Rectangle 34"/>
          <p:cNvSpPr>
            <a:spLocks noChangeArrowheads="1"/>
          </p:cNvSpPr>
          <p:nvPr/>
        </p:nvSpPr>
        <p:spPr bwMode="auto">
          <a:xfrm>
            <a:off x="2286000" y="3429000"/>
            <a:ext cx="6705600" cy="2667000"/>
          </a:xfrm>
          <a:prstGeom prst="rect">
            <a:avLst/>
          </a:prstGeom>
          <a:noFill/>
          <a:ln w="9525">
            <a:noFill/>
            <a:miter lim="800000"/>
            <a:headEnd/>
            <a:tailEnd/>
          </a:ln>
        </p:spPr>
        <p:txBody>
          <a:bodyPr/>
          <a:lstStyle/>
          <a:p>
            <a:pPr>
              <a:buFont typeface="Arial" pitchFamily="34" charset="0"/>
              <a:buChar char="•"/>
            </a:pPr>
            <a:r>
              <a:rPr lang="en-US" dirty="0" smtClean="0">
                <a:solidFill>
                  <a:schemeClr val="bg1"/>
                </a:solidFill>
              </a:rPr>
              <a:t> Types of joints and sealants</a:t>
            </a:r>
          </a:p>
          <a:p>
            <a:pPr>
              <a:buFont typeface="Arial" pitchFamily="34" charset="0"/>
              <a:buChar char="•"/>
            </a:pPr>
            <a:r>
              <a:rPr lang="en-US" dirty="0" smtClean="0">
                <a:solidFill>
                  <a:schemeClr val="bg1"/>
                </a:solidFill>
              </a:rPr>
              <a:t> Storage and Handling</a:t>
            </a:r>
          </a:p>
          <a:p>
            <a:pPr>
              <a:buFont typeface="Arial" pitchFamily="34" charset="0"/>
              <a:buChar char="•"/>
            </a:pPr>
            <a:r>
              <a:rPr lang="en-US" dirty="0" smtClean="0">
                <a:solidFill>
                  <a:schemeClr val="bg1"/>
                </a:solidFill>
              </a:rPr>
              <a:t> Proper methods of joining pipe</a:t>
            </a:r>
          </a:p>
          <a:p>
            <a:pPr>
              <a:buFont typeface="Arial" pitchFamily="34" charset="0"/>
              <a:buChar char="•"/>
            </a:pPr>
            <a:r>
              <a:rPr lang="en-US" dirty="0">
                <a:solidFill>
                  <a:schemeClr val="bg1"/>
                </a:solidFill>
              </a:rPr>
              <a:t> </a:t>
            </a:r>
            <a:r>
              <a:rPr lang="en-US" dirty="0" smtClean="0">
                <a:solidFill>
                  <a:schemeClr val="bg1"/>
                </a:solidFill>
              </a:rPr>
              <a:t>Testing</a:t>
            </a:r>
          </a:p>
          <a:p>
            <a:pPr>
              <a:buFont typeface="Arial" pitchFamily="34" charset="0"/>
              <a:buChar char="•"/>
            </a:pPr>
            <a:r>
              <a:rPr lang="en-US" dirty="0" smtClean="0">
                <a:solidFill>
                  <a:schemeClr val="bg1"/>
                </a:solidFill>
              </a:rPr>
              <a:t> How to protect your interest by inspection</a:t>
            </a:r>
          </a:p>
          <a:p>
            <a:pPr lvl="1"/>
            <a:r>
              <a:rPr lang="en-US" dirty="0" smtClean="0">
                <a:solidFill>
                  <a:schemeClr val="bg1"/>
                </a:solidFill>
              </a:rPr>
              <a:t>Checklist for Contractors / Inspectors</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1141413"/>
            <a:ext cx="7543800" cy="1470025"/>
          </a:xfrm>
        </p:spPr>
        <p:txBody>
          <a:bodyPr/>
          <a:lstStyle/>
          <a:p>
            <a:pPr algn="ctr"/>
            <a:r>
              <a:rPr lang="en-US" dirty="0" smtClean="0"/>
              <a:t>Joint and Gasket Inspection</a:t>
            </a:r>
            <a:endParaRPr lang="en-US" dirty="0"/>
          </a:p>
        </p:txBody>
      </p:sp>
      <p:sp>
        <p:nvSpPr>
          <p:cNvPr id="4" name="Footer Placeholder 3"/>
          <p:cNvSpPr>
            <a:spLocks noGrp="1"/>
          </p:cNvSpPr>
          <p:nvPr>
            <p:ph type="ftr" sz="quarter" idx="10"/>
          </p:nvPr>
        </p:nvSpPr>
        <p:spPr/>
        <p:txBody>
          <a:bodyPr/>
          <a:lstStyle/>
          <a:p>
            <a:pPr>
              <a:defRPr/>
            </a:pPr>
            <a:r>
              <a:rPr lang="en-US" dirty="0" err="1" smtClean="0"/>
              <a:t>www.concretepipe.org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28800" y="0"/>
            <a:ext cx="7315200" cy="1143000"/>
          </a:xfrm>
        </p:spPr>
        <p:txBody>
          <a:bodyPr/>
          <a:lstStyle/>
          <a:p>
            <a:r>
              <a:rPr lang="en-US" dirty="0" smtClean="0">
                <a:latin typeface="Verdana" pitchFamily="34" charset="0"/>
              </a:rPr>
              <a:t>Defect Review</a:t>
            </a:r>
          </a:p>
        </p:txBody>
      </p:sp>
      <p:sp>
        <p:nvSpPr>
          <p:cNvPr id="46083" name="Rectangle 3"/>
          <p:cNvSpPr>
            <a:spLocks noGrp="1" noChangeArrowheads="1"/>
          </p:cNvSpPr>
          <p:nvPr>
            <p:ph type="body" idx="1"/>
          </p:nvPr>
        </p:nvSpPr>
        <p:spPr>
          <a:xfrm>
            <a:off x="1828800" y="1905000"/>
            <a:ext cx="7315200" cy="3611563"/>
          </a:xfrm>
        </p:spPr>
        <p:txBody>
          <a:bodyPr/>
          <a:lstStyle/>
          <a:p>
            <a:pPr>
              <a:buClr>
                <a:schemeClr val="accent1"/>
              </a:buClr>
              <a:buFont typeface="Wingdings" pitchFamily="2" charset="2"/>
              <a:buNone/>
            </a:pPr>
            <a:r>
              <a:rPr lang="en-US" b="1" dirty="0" smtClean="0">
                <a:latin typeface="Verdana" pitchFamily="34" charset="0"/>
              </a:rPr>
              <a:t>You are now the QC Inspector</a:t>
            </a:r>
          </a:p>
          <a:p>
            <a:pPr>
              <a:buClr>
                <a:schemeClr val="accent1"/>
              </a:buClr>
              <a:buFont typeface="Wingdings" pitchFamily="2" charset="2"/>
              <a:buNone/>
            </a:pPr>
            <a:endParaRPr lang="en-US" sz="2800" dirty="0" smtClean="0">
              <a:latin typeface="Verdana" pitchFamily="34" charset="0"/>
            </a:endParaRPr>
          </a:p>
          <a:p>
            <a:pPr>
              <a:buClr>
                <a:schemeClr val="accent1"/>
              </a:buClr>
              <a:buFont typeface="Wingdings" pitchFamily="2" charset="2"/>
              <a:buNone/>
            </a:pPr>
            <a:r>
              <a:rPr lang="en-US" sz="2800" dirty="0" smtClean="0">
                <a:latin typeface="Verdana" pitchFamily="34" charset="0"/>
              </a:rPr>
              <a:t>Do the following products:</a:t>
            </a:r>
          </a:p>
          <a:p>
            <a:pPr>
              <a:buClr>
                <a:schemeClr val="tx1"/>
              </a:buClr>
            </a:pPr>
            <a:r>
              <a:rPr lang="en-US" sz="2800" dirty="0" smtClean="0">
                <a:latin typeface="Verdana" pitchFamily="34" charset="0"/>
              </a:rPr>
              <a:t>Meet specifications?</a:t>
            </a:r>
          </a:p>
          <a:p>
            <a:pPr>
              <a:buClr>
                <a:schemeClr val="tx1"/>
              </a:buClr>
            </a:pPr>
            <a:r>
              <a:rPr lang="en-US" sz="2800" dirty="0" smtClean="0">
                <a:latin typeface="Verdana" pitchFamily="34" charset="0"/>
              </a:rPr>
              <a:t>Can they be repaired?</a:t>
            </a:r>
          </a:p>
          <a:p>
            <a:pPr>
              <a:buClr>
                <a:schemeClr val="tx1"/>
              </a:buClr>
            </a:pPr>
            <a:r>
              <a:rPr lang="en-US" sz="2800" dirty="0" smtClean="0">
                <a:latin typeface="Verdana" pitchFamily="34" charset="0"/>
              </a:rPr>
              <a:t>Or should they be rejected?</a:t>
            </a:r>
          </a:p>
          <a:p>
            <a:pPr>
              <a:buClr>
                <a:schemeClr val="accent1"/>
              </a:buClr>
            </a:pPr>
            <a:endParaRPr lang="en-US" sz="2800" dirty="0" smtClean="0">
              <a:latin typeface="Verdana" pitchFamily="34" charset="0"/>
            </a:endParaRPr>
          </a:p>
        </p:txBody>
      </p:sp>
      <p:sp>
        <p:nvSpPr>
          <p:cNvPr id="4"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3657600"/>
            <a:ext cx="9144000" cy="1143000"/>
          </a:xfrm>
          <a:prstGeom prst="rect">
            <a:avLst/>
          </a:prstGeom>
          <a:noFill/>
          <a:ln w="9525">
            <a:noFill/>
            <a:miter lim="800000"/>
            <a:headEnd/>
            <a:tailEnd/>
          </a:ln>
        </p:spPr>
        <p:txBody>
          <a:bodyPr anchor="ctr"/>
          <a:lstStyle/>
          <a:p>
            <a:pPr algn="ctr">
              <a:lnSpc>
                <a:spcPct val="85000"/>
              </a:lnSpc>
            </a:pPr>
            <a:r>
              <a:rPr lang="en-US" sz="5400" b="1">
                <a:solidFill>
                  <a:schemeClr val="bg1"/>
                </a:solidFill>
              </a:rPr>
              <a:t>REPAIRS</a:t>
            </a:r>
          </a:p>
        </p:txBody>
      </p:sp>
      <p:pic>
        <p:nvPicPr>
          <p:cNvPr id="47107" name="Picture 2" descr="Picture4.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Picture5.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416008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101001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10100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a:spLocks noGrp="1"/>
          </p:cNvSpPr>
          <p:nvPr>
            <p:ph type="ftr" sz="quarter" idx="10"/>
          </p:nvPr>
        </p:nvSpPr>
        <p:spPr>
          <a:noFill/>
        </p:spPr>
        <p:txBody>
          <a:bodyPr/>
          <a:lstStyle/>
          <a:p>
            <a:r>
              <a:rPr lang="en-US" smtClean="0"/>
              <a:t>www.concrete-pipe.org</a:t>
            </a:r>
          </a:p>
        </p:txBody>
      </p:sp>
      <p:pic>
        <p:nvPicPr>
          <p:cNvPr id="29699" name="Picture 2" descr="DCP_1752"/>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29700" name="Oval 7"/>
          <p:cNvSpPr>
            <a:spLocks noChangeArrowheads="1"/>
          </p:cNvSpPr>
          <p:nvPr/>
        </p:nvSpPr>
        <p:spPr bwMode="auto">
          <a:xfrm rot="1094751">
            <a:off x="4630738" y="2465388"/>
            <a:ext cx="808037" cy="1855787"/>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0"/>
          </p:nvPr>
        </p:nvSpPr>
        <p:spPr>
          <a:noFill/>
        </p:spPr>
        <p:txBody>
          <a:bodyPr/>
          <a:lstStyle/>
          <a:p>
            <a:r>
              <a:rPr lang="en-US" dirty="0" err="1" smtClean="0"/>
              <a:t>www.concretepipe.org</a:t>
            </a:r>
            <a:endParaRPr lang="en-US" dirty="0" smtClean="0"/>
          </a:p>
        </p:txBody>
      </p:sp>
      <p:pic>
        <p:nvPicPr>
          <p:cNvPr id="24579" name="Picture 2"/>
          <p:cNvPicPr>
            <a:picLocks noChangeAspect="1" noChangeArrowheads="1"/>
          </p:cNvPicPr>
          <p:nvPr/>
        </p:nvPicPr>
        <p:blipFill>
          <a:blip r:embed="rId3" cstate="print"/>
          <a:srcRect/>
          <a:stretch>
            <a:fillRect/>
          </a:stretch>
        </p:blipFill>
        <p:spPr bwMode="auto">
          <a:xfrm>
            <a:off x="1752600" y="914400"/>
            <a:ext cx="7281539"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p:cNvSpPr>
            <a:spLocks noGrp="1"/>
          </p:cNvSpPr>
          <p:nvPr>
            <p:ph type="ftr" sz="quarter" idx="10"/>
          </p:nvPr>
        </p:nvSpPr>
        <p:spPr>
          <a:noFill/>
        </p:spPr>
        <p:txBody>
          <a:bodyPr/>
          <a:lstStyle/>
          <a:p>
            <a:r>
              <a:rPr lang="en-US" smtClean="0"/>
              <a:t>www.concrete-pipe.org</a:t>
            </a:r>
          </a:p>
        </p:txBody>
      </p:sp>
      <p:pic>
        <p:nvPicPr>
          <p:cNvPr id="30723" name="Picture 11" descr="DCP_1474"/>
          <p:cNvPicPr>
            <a:picLocks noChangeAspect="1" noChangeArrowheads="1"/>
          </p:cNvPicPr>
          <p:nvPr/>
        </p:nvPicPr>
        <p:blipFill>
          <a:blip r:embed="rId3" cstate="print">
            <a:lum bright="-6000"/>
          </a:blip>
          <a:srcRect/>
          <a:stretch>
            <a:fillRect/>
          </a:stretch>
        </p:blipFill>
        <p:spPr bwMode="auto">
          <a:xfrm>
            <a:off x="0" y="0"/>
            <a:ext cx="9144000" cy="6856413"/>
          </a:xfrm>
          <a:prstGeom prst="rect">
            <a:avLst/>
          </a:prstGeom>
          <a:noFill/>
          <a:ln w="9525">
            <a:noFill/>
            <a:miter lim="800000"/>
            <a:headEnd/>
            <a:tailEnd/>
          </a:ln>
        </p:spPr>
      </p:pic>
      <p:sp>
        <p:nvSpPr>
          <p:cNvPr id="30724" name="Oval 7"/>
          <p:cNvSpPr>
            <a:spLocks noChangeArrowheads="1"/>
          </p:cNvSpPr>
          <p:nvPr/>
        </p:nvSpPr>
        <p:spPr bwMode="auto">
          <a:xfrm rot="6690102">
            <a:off x="7728744" y="2378869"/>
            <a:ext cx="808038" cy="18542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1141413"/>
            <a:ext cx="7543800" cy="1470025"/>
          </a:xfrm>
        </p:spPr>
        <p:txBody>
          <a:bodyPr/>
          <a:lstStyle/>
          <a:p>
            <a:pPr algn="ctr"/>
            <a:r>
              <a:rPr lang="en-US" dirty="0" smtClean="0"/>
              <a:t>Types of Joints and Sealants</a:t>
            </a:r>
            <a:endParaRPr lang="en-US" dirty="0"/>
          </a:p>
        </p:txBody>
      </p:sp>
      <p:sp>
        <p:nvSpPr>
          <p:cNvPr id="4" name="Footer Placeholder 3"/>
          <p:cNvSpPr>
            <a:spLocks noGrp="1"/>
          </p:cNvSpPr>
          <p:nvPr>
            <p:ph type="ftr" sz="quarter" idx="10"/>
          </p:nvPr>
        </p:nvSpPr>
        <p:spPr/>
        <p:txBody>
          <a:bodyPr/>
          <a:lstStyle/>
          <a:p>
            <a:pPr>
              <a:defRPr/>
            </a:pPr>
            <a:r>
              <a:rPr lang="en-US" dirty="0" err="1" smtClean="0"/>
              <a:t>www.concretepipe.org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1828800" y="0"/>
            <a:ext cx="7315200" cy="1143000"/>
          </a:xfrm>
        </p:spPr>
        <p:txBody>
          <a:bodyPr/>
          <a:lstStyle/>
          <a:p>
            <a:r>
              <a:rPr lang="en-CA" dirty="0" smtClean="0"/>
              <a:t>Gasket Storage</a:t>
            </a:r>
          </a:p>
        </p:txBody>
      </p:sp>
      <p:pic>
        <p:nvPicPr>
          <p:cNvPr id="294915" name="Picture 3" descr="1009090902a"/>
          <p:cNvPicPr>
            <a:picLocks noChangeAspect="1" noChangeArrowheads="1"/>
          </p:cNvPicPr>
          <p:nvPr/>
        </p:nvPicPr>
        <p:blipFill>
          <a:blip r:embed="rId3" cstate="print"/>
          <a:srcRect/>
          <a:stretch>
            <a:fillRect/>
          </a:stretch>
        </p:blipFill>
        <p:spPr bwMode="auto">
          <a:xfrm>
            <a:off x="2438400" y="1752600"/>
            <a:ext cx="6172200" cy="4937125"/>
          </a:xfrm>
          <a:prstGeom prst="rect">
            <a:avLst/>
          </a:prstGeom>
          <a:noFill/>
          <a:ln w="9525">
            <a:noFill/>
            <a:miter lim="800000"/>
            <a:headEnd/>
            <a:tailEnd/>
          </a:ln>
        </p:spPr>
      </p:pic>
      <p:sp>
        <p:nvSpPr>
          <p:cNvPr id="294916" name="Rectangle 4"/>
          <p:cNvSpPr>
            <a:spLocks noChangeArrowheads="1"/>
          </p:cNvSpPr>
          <p:nvPr/>
        </p:nvSpPr>
        <p:spPr bwMode="auto">
          <a:xfrm>
            <a:off x="8610600" y="6172200"/>
            <a:ext cx="304800" cy="5334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94917" name="Rectangle 5"/>
          <p:cNvSpPr>
            <a:spLocks noChangeArrowheads="1"/>
          </p:cNvSpPr>
          <p:nvPr/>
        </p:nvSpPr>
        <p:spPr bwMode="auto">
          <a:xfrm>
            <a:off x="2119313" y="6019800"/>
            <a:ext cx="304800" cy="5334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6" name="Content Placeholder 2"/>
          <p:cNvSpPr txBox="1">
            <a:spLocks/>
          </p:cNvSpPr>
          <p:nvPr/>
        </p:nvSpPr>
        <p:spPr>
          <a:xfrm>
            <a:off x="1828800" y="1219200"/>
            <a:ext cx="7315200" cy="685800"/>
          </a:xfrm>
          <a:prstGeom prst="rect">
            <a:avLst/>
          </a:prstGeom>
        </p:spPr>
        <p:txBody>
          <a:bodyPr/>
          <a:lstStyle/>
          <a:p>
            <a:pPr marL="342900" marR="0" lvl="0" indent="-342900" algn="ctr" defTabSz="914400" rtl="0" eaLnBrk="0" fontAlgn="base" latinLnBrk="0" hangingPunct="0">
              <a:lnSpc>
                <a:spcPct val="90000"/>
              </a:lnSpc>
              <a:spcBef>
                <a:spcPct val="0"/>
              </a:spcBef>
              <a:spcAft>
                <a:spcPct val="2500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Don’t Do This…</a:t>
            </a:r>
          </a:p>
          <a:p>
            <a:pPr marL="342900" marR="0" lvl="0" indent="-342900" algn="ctr" defTabSz="914400" rtl="0" eaLnBrk="0" fontAlgn="base" latinLnBrk="0" hangingPunct="0">
              <a:lnSpc>
                <a:spcPct val="90000"/>
              </a:lnSpc>
              <a:spcBef>
                <a:spcPct val="0"/>
              </a:spcBef>
              <a:spcAft>
                <a:spcPct val="2500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685800"/>
            <a:ext cx="7543800" cy="1470025"/>
          </a:xfrm>
        </p:spPr>
        <p:txBody>
          <a:bodyPr/>
          <a:lstStyle/>
          <a:p>
            <a:pPr algn="ctr"/>
            <a:r>
              <a:rPr lang="en-US" dirty="0" smtClean="0"/>
              <a:t>Proper Methods of Joining Pipe</a:t>
            </a:r>
            <a:endParaRPr lang="en-US" dirty="0"/>
          </a:p>
        </p:txBody>
      </p:sp>
      <p:sp>
        <p:nvSpPr>
          <p:cNvPr id="4" name="Footer Placeholder 3"/>
          <p:cNvSpPr>
            <a:spLocks noGrp="1"/>
          </p:cNvSpPr>
          <p:nvPr>
            <p:ph type="ftr" sz="quarter" idx="10"/>
          </p:nvPr>
        </p:nvSpPr>
        <p:spPr/>
        <p:txBody>
          <a:bodyPr/>
          <a:lstStyle/>
          <a:p>
            <a:pPr>
              <a:defRPr/>
            </a:pPr>
            <a:r>
              <a:rPr lang="en-US" dirty="0" err="1" smtClean="0"/>
              <a:t>www.concretepipe.org</a:t>
            </a:r>
            <a:endParaRPr lang="en-US" dirty="0"/>
          </a:p>
        </p:txBody>
      </p:sp>
      <p:pic>
        <p:nvPicPr>
          <p:cNvPr id="1030" name="Picture 6"/>
          <p:cNvPicPr>
            <a:picLocks noChangeAspect="1" noChangeArrowheads="1"/>
          </p:cNvPicPr>
          <p:nvPr/>
        </p:nvPicPr>
        <p:blipFill>
          <a:blip r:embed="rId3" cstate="print"/>
          <a:srcRect/>
          <a:stretch>
            <a:fillRect/>
          </a:stretch>
        </p:blipFill>
        <p:spPr bwMode="auto">
          <a:xfrm>
            <a:off x="3124200" y="2438400"/>
            <a:ext cx="41148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533400" y="210235"/>
            <a:ext cx="7772400" cy="646331"/>
          </a:xfrm>
          <a:prstGeom prst="rect">
            <a:avLst/>
          </a:prstGeom>
          <a:noFill/>
          <a:ln w="9525">
            <a:noFill/>
            <a:miter lim="800000"/>
            <a:headEnd/>
            <a:tailEnd/>
          </a:ln>
        </p:spPr>
        <p:txBody>
          <a:bodyPr anchor="ctr">
            <a:spAutoFit/>
          </a:bodyPr>
          <a:lstStyle/>
          <a:p>
            <a:pPr algn="ctr" eaLnBrk="1" hangingPunct="1"/>
            <a:r>
              <a:rPr lang="en-US" sz="3600" b="1" dirty="0" smtClean="0"/>
              <a:t>O-Ring</a:t>
            </a:r>
            <a:r>
              <a:rPr lang="en-US" sz="3600" b="1" dirty="0" smtClean="0">
                <a:solidFill>
                  <a:srgbClr val="F08F49"/>
                </a:solidFill>
              </a:rPr>
              <a:t> Installation – Step 1</a:t>
            </a:r>
            <a:endParaRPr lang="en-US" sz="3600" b="1" dirty="0">
              <a:solidFill>
                <a:srgbClr val="F08F49"/>
              </a:solidFill>
            </a:endParaRPr>
          </a:p>
        </p:txBody>
      </p:sp>
      <p:pic>
        <p:nvPicPr>
          <p:cNvPr id="5" name="Picture 2"/>
          <p:cNvPicPr>
            <a:picLocks noChangeAspect="1" noChangeArrowheads="1"/>
          </p:cNvPicPr>
          <p:nvPr/>
        </p:nvPicPr>
        <p:blipFill>
          <a:blip r:embed="rId3" cstate="print"/>
          <a:srcRect r="8714"/>
          <a:stretch>
            <a:fillRect/>
          </a:stretch>
        </p:blipFill>
        <p:spPr bwMode="auto">
          <a:xfrm>
            <a:off x="5192712" y="3705613"/>
            <a:ext cx="3951288" cy="3152387"/>
          </a:xfrm>
          <a:prstGeom prst="rect">
            <a:avLst/>
          </a:prstGeom>
          <a:noFill/>
          <a:ln w="9525">
            <a:solidFill>
              <a:srgbClr val="F08F49"/>
            </a:solidFill>
            <a:miter lim="800000"/>
            <a:headEnd/>
            <a:tailEnd/>
          </a:ln>
        </p:spPr>
      </p:pic>
      <p:sp>
        <p:nvSpPr>
          <p:cNvPr id="6" name="Rectangle 3"/>
          <p:cNvSpPr>
            <a:spLocks noChangeArrowheads="1"/>
          </p:cNvSpPr>
          <p:nvPr/>
        </p:nvSpPr>
        <p:spPr bwMode="auto">
          <a:xfrm>
            <a:off x="381000" y="4800600"/>
            <a:ext cx="4572000" cy="1077218"/>
          </a:xfrm>
          <a:prstGeom prst="rect">
            <a:avLst/>
          </a:prstGeom>
          <a:noFill/>
          <a:ln w="9525">
            <a:noFill/>
            <a:miter lim="800000"/>
            <a:headEnd/>
            <a:tailEnd/>
          </a:ln>
        </p:spPr>
        <p:txBody>
          <a:bodyPr wrap="square">
            <a:spAutoFit/>
          </a:bodyPr>
          <a:lstStyle/>
          <a:p>
            <a:pPr eaLnBrk="1" hangingPunct="1"/>
            <a:r>
              <a:rPr lang="en-US" sz="3200" dirty="0" smtClean="0"/>
              <a:t>Brush </a:t>
            </a:r>
            <a:r>
              <a:rPr lang="en-US" sz="3200" dirty="0"/>
              <a:t>or wipe </a:t>
            </a:r>
            <a:r>
              <a:rPr lang="en-US" sz="3200" dirty="0" smtClean="0"/>
              <a:t> both the bell and  spigot </a:t>
            </a:r>
            <a:r>
              <a:rPr lang="en-US" sz="3200" dirty="0"/>
              <a:t>clean</a:t>
            </a:r>
          </a:p>
        </p:txBody>
      </p:sp>
      <p:pic>
        <p:nvPicPr>
          <p:cNvPr id="25602" name="Picture 2"/>
          <p:cNvPicPr>
            <a:picLocks noChangeAspect="1" noChangeArrowheads="1"/>
          </p:cNvPicPr>
          <p:nvPr/>
        </p:nvPicPr>
        <p:blipFill>
          <a:blip r:embed="rId4" cstate="print"/>
          <a:srcRect l="7389"/>
          <a:stretch>
            <a:fillRect/>
          </a:stretch>
        </p:blipFill>
        <p:spPr bwMode="auto">
          <a:xfrm>
            <a:off x="0" y="838200"/>
            <a:ext cx="4305893" cy="3495675"/>
          </a:xfrm>
          <a:prstGeom prst="rect">
            <a:avLst/>
          </a:prstGeom>
          <a:noFill/>
          <a:ln w="9525">
            <a:solidFill>
              <a:srgbClr val="F08F49"/>
            </a:solidFill>
            <a:miter lim="800000"/>
            <a:headEnd/>
            <a:tailEnd/>
          </a:ln>
        </p:spPr>
      </p:pic>
      <p:pic>
        <p:nvPicPr>
          <p:cNvPr id="7" name="Picture 4" descr="ORING SPIGOT"/>
          <p:cNvPicPr>
            <a:picLocks noChangeAspect="1" noChangeArrowheads="1"/>
          </p:cNvPicPr>
          <p:nvPr/>
        </p:nvPicPr>
        <p:blipFill>
          <a:blip r:embed="rId5" cstate="print"/>
          <a:srcRect/>
          <a:stretch>
            <a:fillRect/>
          </a:stretch>
        </p:blipFill>
        <p:spPr bwMode="auto">
          <a:xfrm>
            <a:off x="4953000" y="990600"/>
            <a:ext cx="3962400" cy="3124200"/>
          </a:xfrm>
          <a:prstGeom prst="rect">
            <a:avLst/>
          </a:prstGeom>
          <a:noFill/>
          <a:ln w="9525">
            <a:solidFill>
              <a:srgbClr val="F08F49"/>
            </a:solidFill>
            <a:miter lim="800000"/>
            <a:headEnd/>
            <a:tailEnd/>
          </a:ln>
        </p:spPr>
      </p:pic>
      <p:sp>
        <p:nvSpPr>
          <p:cNvPr id="8"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676400" y="1752600"/>
            <a:ext cx="3581400" cy="4031873"/>
          </a:xfrm>
          <a:prstGeom prst="rect">
            <a:avLst/>
          </a:prstGeom>
          <a:noFill/>
          <a:ln w="9525">
            <a:noFill/>
            <a:miter lim="800000"/>
            <a:headEnd/>
            <a:tailEnd/>
          </a:ln>
        </p:spPr>
        <p:txBody>
          <a:bodyPr wrap="square">
            <a:spAutoFit/>
          </a:bodyPr>
          <a:lstStyle/>
          <a:p>
            <a:pPr eaLnBrk="1" hangingPunct="1">
              <a:buFont typeface="Arial" pitchFamily="34" charset="0"/>
              <a:buChar char="•"/>
            </a:pPr>
            <a:r>
              <a:rPr lang="en-US" sz="3200" dirty="0" smtClean="0"/>
              <a:t>Stir the Lubricant</a:t>
            </a:r>
          </a:p>
          <a:p>
            <a:pPr eaLnBrk="1" hangingPunct="1">
              <a:buFont typeface="Arial" pitchFamily="34" charset="0"/>
              <a:buChar char="•"/>
            </a:pPr>
            <a:endParaRPr lang="en-US" sz="3200" dirty="0" smtClean="0"/>
          </a:p>
          <a:p>
            <a:pPr eaLnBrk="1" hangingPunct="1">
              <a:buFont typeface="Arial" pitchFamily="34" charset="0"/>
              <a:buChar char="•"/>
            </a:pPr>
            <a:r>
              <a:rPr lang="en-US" sz="3200" dirty="0" smtClean="0"/>
              <a:t>Lubricate the recess on the pipe and 	the gasket.</a:t>
            </a:r>
          </a:p>
          <a:p>
            <a:pPr eaLnBrk="1" hangingPunct="1">
              <a:buFont typeface="Arial" pitchFamily="34" charset="0"/>
              <a:buChar char="•"/>
            </a:pPr>
            <a:endParaRPr lang="en-US" sz="3200" dirty="0" smtClean="0"/>
          </a:p>
          <a:p>
            <a:pPr eaLnBrk="1" hangingPunct="1">
              <a:buFont typeface="Arial" pitchFamily="34" charset="0"/>
              <a:buChar char="•"/>
            </a:pPr>
            <a:r>
              <a:rPr lang="en-US" sz="3200" dirty="0" smtClean="0"/>
              <a:t>Snap the gasket into the recess</a:t>
            </a:r>
            <a:endParaRPr lang="en-US" sz="3200" dirty="0"/>
          </a:p>
        </p:txBody>
      </p:sp>
      <p:sp>
        <p:nvSpPr>
          <p:cNvPr id="5" name="Rectangle 4"/>
          <p:cNvSpPr>
            <a:spLocks noChangeArrowheads="1"/>
          </p:cNvSpPr>
          <p:nvPr/>
        </p:nvSpPr>
        <p:spPr bwMode="auto">
          <a:xfrm>
            <a:off x="1066800" y="228600"/>
            <a:ext cx="7772400" cy="641350"/>
          </a:xfrm>
          <a:prstGeom prst="rect">
            <a:avLst/>
          </a:prstGeom>
          <a:noFill/>
          <a:ln w="9525">
            <a:noFill/>
            <a:miter lim="800000"/>
            <a:headEnd/>
            <a:tailEnd/>
          </a:ln>
        </p:spPr>
        <p:txBody>
          <a:bodyPr anchor="ctr">
            <a:spAutoFit/>
          </a:bodyPr>
          <a:lstStyle/>
          <a:p>
            <a:pPr algn="ctr" eaLnBrk="1" hangingPunct="1"/>
            <a:r>
              <a:rPr lang="en-US" sz="3600" b="1" dirty="0" smtClean="0">
                <a:solidFill>
                  <a:srgbClr val="F08F49"/>
                </a:solidFill>
              </a:rPr>
              <a:t>Gasket Installation – Step 2</a:t>
            </a:r>
            <a:endParaRPr lang="en-US" sz="3600" b="1" dirty="0">
              <a:solidFill>
                <a:srgbClr val="F08F49"/>
              </a:solidFill>
            </a:endParaRPr>
          </a:p>
        </p:txBody>
      </p:sp>
      <p:sp>
        <p:nvSpPr>
          <p:cNvPr id="6" name="Rectangle 3"/>
          <p:cNvSpPr>
            <a:spLocks noChangeArrowheads="1"/>
          </p:cNvSpPr>
          <p:nvPr/>
        </p:nvSpPr>
        <p:spPr bwMode="auto">
          <a:xfrm>
            <a:off x="2971800" y="838200"/>
            <a:ext cx="2188420" cy="584775"/>
          </a:xfrm>
          <a:prstGeom prst="rect">
            <a:avLst/>
          </a:prstGeom>
          <a:noFill/>
          <a:ln w="9525">
            <a:noFill/>
            <a:miter lim="800000"/>
            <a:headEnd/>
            <a:tailEnd/>
          </a:ln>
        </p:spPr>
        <p:txBody>
          <a:bodyPr wrap="none">
            <a:spAutoFit/>
          </a:bodyPr>
          <a:lstStyle/>
          <a:p>
            <a:pPr eaLnBrk="1" hangingPunct="1"/>
            <a:r>
              <a:rPr lang="en-US" sz="3200" u="sng" dirty="0" smtClean="0"/>
              <a:t>Lubrication</a:t>
            </a:r>
            <a:endParaRPr lang="en-US" sz="3200" u="sng" dirty="0"/>
          </a:p>
        </p:txBody>
      </p:sp>
      <p:pic>
        <p:nvPicPr>
          <p:cNvPr id="7" name="Picture 4" descr="Lubespigot copy"/>
          <p:cNvPicPr>
            <a:picLocks noChangeAspect="1" noChangeArrowheads="1"/>
          </p:cNvPicPr>
          <p:nvPr/>
        </p:nvPicPr>
        <p:blipFill>
          <a:blip r:embed="rId3" cstate="print"/>
          <a:srcRect/>
          <a:stretch>
            <a:fillRect/>
          </a:stretch>
        </p:blipFill>
        <p:spPr bwMode="auto">
          <a:xfrm>
            <a:off x="5257800" y="1447800"/>
            <a:ext cx="3653811" cy="3810000"/>
          </a:xfrm>
          <a:prstGeom prst="rect">
            <a:avLst/>
          </a:prstGeom>
          <a:noFill/>
          <a:ln w="9525">
            <a:noFill/>
            <a:miter lim="800000"/>
            <a:headEnd/>
            <a:tailEnd/>
          </a:ln>
        </p:spPr>
      </p:pic>
      <p:sp>
        <p:nvSpPr>
          <p:cNvPr id="8" name="Rectangle 3"/>
          <p:cNvSpPr>
            <a:spLocks noChangeArrowheads="1"/>
          </p:cNvSpPr>
          <p:nvPr/>
        </p:nvSpPr>
        <p:spPr bwMode="auto">
          <a:xfrm>
            <a:off x="381000" y="1371600"/>
            <a:ext cx="543739" cy="3416320"/>
          </a:xfrm>
          <a:prstGeom prst="rect">
            <a:avLst/>
          </a:prstGeom>
          <a:noFill/>
          <a:ln w="9525">
            <a:noFill/>
            <a:miter lim="800000"/>
            <a:headEnd/>
            <a:tailEnd/>
          </a:ln>
        </p:spPr>
        <p:txBody>
          <a:bodyPr wrap="none">
            <a:spAutoFit/>
          </a:bodyPr>
          <a:lstStyle/>
          <a:p>
            <a:pPr algn="ctr" eaLnBrk="1" hangingPunct="1"/>
            <a:r>
              <a:rPr lang="en-US" sz="3600" dirty="0" smtClean="0"/>
              <a:t>O</a:t>
            </a:r>
          </a:p>
          <a:p>
            <a:pPr algn="ctr" eaLnBrk="1" hangingPunct="1"/>
            <a:r>
              <a:rPr lang="en-US" sz="3600" dirty="0" smtClean="0"/>
              <a:t>-</a:t>
            </a:r>
          </a:p>
          <a:p>
            <a:pPr algn="ctr" eaLnBrk="1" hangingPunct="1"/>
            <a:r>
              <a:rPr lang="en-US" sz="3600" dirty="0" smtClean="0"/>
              <a:t>R</a:t>
            </a:r>
          </a:p>
          <a:p>
            <a:pPr algn="ctr" eaLnBrk="1" hangingPunct="1"/>
            <a:r>
              <a:rPr lang="en-US" sz="3600" dirty="0" smtClean="0"/>
              <a:t>I</a:t>
            </a:r>
          </a:p>
          <a:p>
            <a:pPr algn="ctr" eaLnBrk="1" hangingPunct="1"/>
            <a:r>
              <a:rPr lang="en-US" sz="3600" dirty="0" smtClean="0"/>
              <a:t>N</a:t>
            </a:r>
          </a:p>
          <a:p>
            <a:pPr algn="ctr" eaLnBrk="1" hangingPunct="1"/>
            <a:r>
              <a:rPr lang="en-US" sz="3600" dirty="0" smtClean="0"/>
              <a:t>G</a:t>
            </a:r>
            <a:endParaRPr lang="en-US" sz="3600" dirty="0"/>
          </a:p>
        </p:txBody>
      </p:sp>
      <p:sp>
        <p:nvSpPr>
          <p:cNvPr id="9"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2133600" y="838200"/>
            <a:ext cx="5961654" cy="4459288"/>
          </a:xfrm>
          <a:prstGeom prst="rect">
            <a:avLst/>
          </a:prstGeom>
          <a:noFill/>
          <a:ln w="9525">
            <a:noFill/>
            <a:miter lim="800000"/>
            <a:headEnd/>
            <a:tailEnd/>
          </a:ln>
        </p:spPr>
      </p:pic>
      <p:sp>
        <p:nvSpPr>
          <p:cNvPr id="27651" name="Rectangle 3"/>
          <p:cNvSpPr>
            <a:spLocks noChangeArrowheads="1"/>
          </p:cNvSpPr>
          <p:nvPr/>
        </p:nvSpPr>
        <p:spPr bwMode="auto">
          <a:xfrm>
            <a:off x="1981200" y="5257800"/>
            <a:ext cx="6172200" cy="1077218"/>
          </a:xfrm>
          <a:prstGeom prst="rect">
            <a:avLst/>
          </a:prstGeom>
          <a:noFill/>
          <a:ln w="9525">
            <a:noFill/>
            <a:miter lim="800000"/>
            <a:headEnd/>
            <a:tailEnd/>
          </a:ln>
        </p:spPr>
        <p:txBody>
          <a:bodyPr wrap="square">
            <a:spAutoFit/>
          </a:bodyPr>
          <a:lstStyle/>
          <a:p>
            <a:pPr eaLnBrk="1" hangingPunct="1"/>
            <a:r>
              <a:rPr lang="en-US" sz="3200" dirty="0" smtClean="0"/>
              <a:t>Lubricate the gasket and mount </a:t>
            </a:r>
            <a:r>
              <a:rPr lang="en-US" sz="3200" dirty="0"/>
              <a:t>gasket on </a:t>
            </a:r>
            <a:r>
              <a:rPr lang="en-US" sz="3200" u="sng" dirty="0" smtClean="0">
                <a:solidFill>
                  <a:srgbClr val="FF0000"/>
                </a:solidFill>
              </a:rPr>
              <a:t>Lubricated</a:t>
            </a:r>
            <a:r>
              <a:rPr lang="en-US" sz="3200" dirty="0" smtClean="0"/>
              <a:t> </a:t>
            </a:r>
            <a:r>
              <a:rPr lang="en-US" sz="3200" dirty="0"/>
              <a:t>spigot</a:t>
            </a:r>
          </a:p>
        </p:txBody>
      </p:sp>
      <p:sp>
        <p:nvSpPr>
          <p:cNvPr id="5" name="Rectangle 4"/>
          <p:cNvSpPr>
            <a:spLocks noChangeArrowheads="1"/>
          </p:cNvSpPr>
          <p:nvPr/>
        </p:nvSpPr>
        <p:spPr bwMode="auto">
          <a:xfrm>
            <a:off x="533400" y="212725"/>
            <a:ext cx="7772400" cy="641350"/>
          </a:xfrm>
          <a:prstGeom prst="rect">
            <a:avLst/>
          </a:prstGeom>
          <a:noFill/>
          <a:ln w="9525">
            <a:noFill/>
            <a:miter lim="800000"/>
            <a:headEnd/>
            <a:tailEnd/>
          </a:ln>
        </p:spPr>
        <p:txBody>
          <a:bodyPr anchor="ctr">
            <a:spAutoFit/>
          </a:bodyPr>
          <a:lstStyle/>
          <a:p>
            <a:pPr algn="ctr" eaLnBrk="1" hangingPunct="1"/>
            <a:r>
              <a:rPr lang="en-US" sz="3600" b="1" dirty="0" smtClean="0">
                <a:solidFill>
                  <a:srgbClr val="F08F49"/>
                </a:solidFill>
              </a:rPr>
              <a:t>Gasket Installation – Step 3</a:t>
            </a:r>
            <a:endParaRPr lang="en-US" sz="3600" b="1" dirty="0">
              <a:solidFill>
                <a:srgbClr val="F08F49"/>
              </a:solidFill>
            </a:endParaRPr>
          </a:p>
        </p:txBody>
      </p:sp>
      <p:sp>
        <p:nvSpPr>
          <p:cNvPr id="7" name="Rectangle 6"/>
          <p:cNvSpPr/>
          <p:nvPr/>
        </p:nvSpPr>
        <p:spPr>
          <a:xfrm>
            <a:off x="381000" y="914400"/>
            <a:ext cx="423514" cy="4893647"/>
          </a:xfrm>
          <a:prstGeom prst="rect">
            <a:avLst/>
          </a:prstGeom>
        </p:spPr>
        <p:txBody>
          <a:bodyPr wrap="none">
            <a:spAutoFit/>
          </a:bodyPr>
          <a:lstStyle/>
          <a:p>
            <a:pPr algn="ctr"/>
            <a:r>
              <a:rPr lang="en-US" dirty="0" smtClean="0"/>
              <a:t>S</a:t>
            </a:r>
          </a:p>
          <a:p>
            <a:pPr algn="ctr"/>
            <a:r>
              <a:rPr lang="en-US" dirty="0" smtClean="0"/>
              <a:t>I</a:t>
            </a:r>
          </a:p>
          <a:p>
            <a:pPr algn="ctr"/>
            <a:r>
              <a:rPr lang="en-US" dirty="0" smtClean="0"/>
              <a:t>N</a:t>
            </a:r>
          </a:p>
          <a:p>
            <a:pPr algn="ctr"/>
            <a:r>
              <a:rPr lang="en-US" dirty="0" smtClean="0"/>
              <a:t>G</a:t>
            </a:r>
          </a:p>
          <a:p>
            <a:pPr algn="ctr"/>
            <a:r>
              <a:rPr lang="en-US" dirty="0" smtClean="0"/>
              <a:t>L</a:t>
            </a:r>
          </a:p>
          <a:p>
            <a:pPr algn="ctr"/>
            <a:r>
              <a:rPr lang="en-US" dirty="0" smtClean="0"/>
              <a:t>E</a:t>
            </a:r>
          </a:p>
          <a:p>
            <a:pPr algn="ctr"/>
            <a:endParaRPr lang="en-US" dirty="0" smtClean="0"/>
          </a:p>
          <a:p>
            <a:pPr algn="ctr"/>
            <a:r>
              <a:rPr lang="en-US" dirty="0" smtClean="0"/>
              <a:t>O</a:t>
            </a:r>
          </a:p>
          <a:p>
            <a:pPr algn="ctr"/>
            <a:r>
              <a:rPr lang="en-US" dirty="0" smtClean="0"/>
              <a:t>F</a:t>
            </a:r>
          </a:p>
          <a:p>
            <a:pPr algn="ctr"/>
            <a:r>
              <a:rPr lang="en-US" dirty="0" smtClean="0"/>
              <a:t>F</a:t>
            </a:r>
          </a:p>
          <a:p>
            <a:pPr algn="ctr"/>
            <a:r>
              <a:rPr lang="en-US" dirty="0" smtClean="0"/>
              <a:t>S</a:t>
            </a:r>
          </a:p>
          <a:p>
            <a:pPr algn="ctr"/>
            <a:r>
              <a:rPr lang="en-US" dirty="0" smtClean="0"/>
              <a:t>E</a:t>
            </a:r>
          </a:p>
          <a:p>
            <a:pPr algn="ctr"/>
            <a:r>
              <a:rPr lang="en-US" dirty="0" smtClean="0"/>
              <a:t>T</a:t>
            </a:r>
          </a:p>
        </p:txBody>
      </p:sp>
      <p:sp>
        <p:nvSpPr>
          <p:cNvPr id="6"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2362200" y="1600200"/>
            <a:ext cx="5265738" cy="3859213"/>
          </a:xfrm>
          <a:prstGeom prst="rect">
            <a:avLst/>
          </a:prstGeom>
          <a:noFill/>
          <a:ln w="9525">
            <a:noFill/>
            <a:miter lim="800000"/>
            <a:headEnd/>
            <a:tailEnd/>
          </a:ln>
        </p:spPr>
      </p:pic>
      <p:sp>
        <p:nvSpPr>
          <p:cNvPr id="28675" name="Rectangle 3"/>
          <p:cNvSpPr>
            <a:spLocks noChangeArrowheads="1"/>
          </p:cNvSpPr>
          <p:nvPr/>
        </p:nvSpPr>
        <p:spPr bwMode="auto">
          <a:xfrm>
            <a:off x="1447800" y="5562600"/>
            <a:ext cx="7086600" cy="584775"/>
          </a:xfrm>
          <a:prstGeom prst="rect">
            <a:avLst/>
          </a:prstGeom>
          <a:noFill/>
          <a:ln w="9525">
            <a:noFill/>
            <a:miter lim="800000"/>
            <a:headEnd/>
            <a:tailEnd/>
          </a:ln>
        </p:spPr>
        <p:txBody>
          <a:bodyPr wrap="square">
            <a:spAutoFit/>
          </a:bodyPr>
          <a:lstStyle/>
          <a:p>
            <a:pPr algn="ctr" eaLnBrk="1" hangingPunct="1"/>
            <a:r>
              <a:rPr lang="en-US" sz="3200" b="1" dirty="0"/>
              <a:t>Equalize gasket </a:t>
            </a:r>
            <a:r>
              <a:rPr lang="en-US" sz="3200" b="1" dirty="0" smtClean="0"/>
              <a:t>stretch</a:t>
            </a:r>
          </a:p>
        </p:txBody>
      </p:sp>
      <p:sp>
        <p:nvSpPr>
          <p:cNvPr id="5" name="Rectangle 4"/>
          <p:cNvSpPr>
            <a:spLocks noChangeArrowheads="1"/>
          </p:cNvSpPr>
          <p:nvPr/>
        </p:nvSpPr>
        <p:spPr bwMode="auto">
          <a:xfrm>
            <a:off x="533400" y="212725"/>
            <a:ext cx="7772400" cy="641350"/>
          </a:xfrm>
          <a:prstGeom prst="rect">
            <a:avLst/>
          </a:prstGeom>
          <a:noFill/>
          <a:ln w="9525">
            <a:noFill/>
            <a:miter lim="800000"/>
            <a:headEnd/>
            <a:tailEnd/>
          </a:ln>
        </p:spPr>
        <p:txBody>
          <a:bodyPr anchor="ctr">
            <a:spAutoFit/>
          </a:bodyPr>
          <a:lstStyle/>
          <a:p>
            <a:pPr algn="ctr" eaLnBrk="1" hangingPunct="1"/>
            <a:r>
              <a:rPr lang="en-US" sz="3600" b="1" dirty="0" smtClean="0">
                <a:solidFill>
                  <a:srgbClr val="F08F49"/>
                </a:solidFill>
              </a:rPr>
              <a:t>Gasket Installation – Step 4</a:t>
            </a:r>
            <a:endParaRPr lang="en-US" sz="3600" b="1" dirty="0">
              <a:solidFill>
                <a:srgbClr val="F08F49"/>
              </a:solidFill>
            </a:endParaRPr>
          </a:p>
        </p:txBody>
      </p:sp>
      <p:sp>
        <p:nvSpPr>
          <p:cNvPr id="7" name="Rectangle 3"/>
          <p:cNvSpPr>
            <a:spLocks noChangeArrowheads="1"/>
          </p:cNvSpPr>
          <p:nvPr/>
        </p:nvSpPr>
        <p:spPr bwMode="auto">
          <a:xfrm>
            <a:off x="381000" y="1371600"/>
            <a:ext cx="543739" cy="3416320"/>
          </a:xfrm>
          <a:prstGeom prst="rect">
            <a:avLst/>
          </a:prstGeom>
          <a:noFill/>
          <a:ln w="9525">
            <a:noFill/>
            <a:miter lim="800000"/>
            <a:headEnd/>
            <a:tailEnd/>
          </a:ln>
        </p:spPr>
        <p:txBody>
          <a:bodyPr wrap="none">
            <a:spAutoFit/>
          </a:bodyPr>
          <a:lstStyle/>
          <a:p>
            <a:pPr algn="ctr" eaLnBrk="1" hangingPunct="1"/>
            <a:r>
              <a:rPr lang="en-US" sz="3600" dirty="0" smtClean="0"/>
              <a:t>O</a:t>
            </a:r>
          </a:p>
          <a:p>
            <a:pPr algn="ctr" eaLnBrk="1" hangingPunct="1"/>
            <a:r>
              <a:rPr lang="en-US" sz="3600" dirty="0" smtClean="0"/>
              <a:t>-</a:t>
            </a:r>
          </a:p>
          <a:p>
            <a:pPr algn="ctr" eaLnBrk="1" hangingPunct="1"/>
            <a:r>
              <a:rPr lang="en-US" sz="3600" dirty="0" smtClean="0"/>
              <a:t>R</a:t>
            </a:r>
          </a:p>
          <a:p>
            <a:pPr algn="ctr" eaLnBrk="1" hangingPunct="1"/>
            <a:r>
              <a:rPr lang="en-US" sz="3600" dirty="0" smtClean="0"/>
              <a:t>I</a:t>
            </a:r>
          </a:p>
          <a:p>
            <a:pPr algn="ctr" eaLnBrk="1" hangingPunct="1"/>
            <a:r>
              <a:rPr lang="en-US" sz="3600" dirty="0" smtClean="0"/>
              <a:t>N</a:t>
            </a:r>
          </a:p>
          <a:p>
            <a:pPr algn="ctr" eaLnBrk="1" hangingPunct="1"/>
            <a:r>
              <a:rPr lang="en-US" sz="3600" dirty="0" smtClean="0"/>
              <a:t>G</a:t>
            </a:r>
            <a:endParaRPr lang="en-US" sz="3600" dirty="0"/>
          </a:p>
        </p:txBody>
      </p:sp>
      <p:sp>
        <p:nvSpPr>
          <p:cNvPr id="6"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2362200" y="838200"/>
            <a:ext cx="5283200" cy="3929063"/>
          </a:xfrm>
          <a:prstGeom prst="rect">
            <a:avLst/>
          </a:prstGeom>
          <a:noFill/>
          <a:ln w="9525">
            <a:noFill/>
            <a:miter lim="800000"/>
            <a:headEnd/>
            <a:tailEnd/>
          </a:ln>
        </p:spPr>
      </p:pic>
      <p:sp>
        <p:nvSpPr>
          <p:cNvPr id="5" name="Rectangle 3"/>
          <p:cNvSpPr>
            <a:spLocks noChangeArrowheads="1"/>
          </p:cNvSpPr>
          <p:nvPr/>
        </p:nvSpPr>
        <p:spPr bwMode="auto">
          <a:xfrm>
            <a:off x="1447800" y="4876800"/>
            <a:ext cx="7696200" cy="1384995"/>
          </a:xfrm>
          <a:prstGeom prst="rect">
            <a:avLst/>
          </a:prstGeom>
          <a:noFill/>
          <a:ln w="9525">
            <a:noFill/>
            <a:miter lim="800000"/>
            <a:headEnd/>
            <a:tailEnd/>
          </a:ln>
        </p:spPr>
        <p:txBody>
          <a:bodyPr wrap="square">
            <a:spAutoFit/>
          </a:bodyPr>
          <a:lstStyle/>
          <a:p>
            <a:pPr algn="ctr" eaLnBrk="1" hangingPunct="1"/>
            <a:r>
              <a:rPr lang="en-US" sz="3200" b="1" dirty="0" smtClean="0"/>
              <a:t>Lubricate the seated gasket and surface of the bell</a:t>
            </a:r>
          </a:p>
          <a:p>
            <a:pPr algn="ctr" eaLnBrk="1" hangingPunct="1"/>
            <a:r>
              <a:rPr lang="en-US" sz="2000" b="1" dirty="0" smtClean="0"/>
              <a:t>Note: </a:t>
            </a:r>
            <a:r>
              <a:rPr lang="en-US" sz="2000" dirty="0" smtClean="0"/>
              <a:t>Pre-Lubricated Gaskets do not require additional lubrication</a:t>
            </a:r>
            <a:endParaRPr lang="en-US" sz="2000" b="1" dirty="0"/>
          </a:p>
        </p:txBody>
      </p:sp>
      <p:sp>
        <p:nvSpPr>
          <p:cNvPr id="6" name="Rectangle 5"/>
          <p:cNvSpPr>
            <a:spLocks noChangeArrowheads="1"/>
          </p:cNvSpPr>
          <p:nvPr/>
        </p:nvSpPr>
        <p:spPr bwMode="auto">
          <a:xfrm>
            <a:off x="533400" y="212725"/>
            <a:ext cx="7772400" cy="641350"/>
          </a:xfrm>
          <a:prstGeom prst="rect">
            <a:avLst/>
          </a:prstGeom>
          <a:noFill/>
          <a:ln w="9525">
            <a:noFill/>
            <a:miter lim="800000"/>
            <a:headEnd/>
            <a:tailEnd/>
          </a:ln>
        </p:spPr>
        <p:txBody>
          <a:bodyPr anchor="ctr">
            <a:spAutoFit/>
          </a:bodyPr>
          <a:lstStyle/>
          <a:p>
            <a:pPr algn="ctr" eaLnBrk="1" hangingPunct="1"/>
            <a:r>
              <a:rPr lang="en-US" sz="3600" b="1" dirty="0" smtClean="0">
                <a:solidFill>
                  <a:srgbClr val="F08F49"/>
                </a:solidFill>
              </a:rPr>
              <a:t>Gasket Installation – Step 5</a:t>
            </a:r>
            <a:endParaRPr lang="en-US" sz="3600" b="1" dirty="0">
              <a:solidFill>
                <a:srgbClr val="F08F49"/>
              </a:solidFill>
            </a:endParaRPr>
          </a:p>
        </p:txBody>
      </p:sp>
      <p:sp>
        <p:nvSpPr>
          <p:cNvPr id="8" name="Rectangle 3"/>
          <p:cNvSpPr>
            <a:spLocks noChangeArrowheads="1"/>
          </p:cNvSpPr>
          <p:nvPr/>
        </p:nvSpPr>
        <p:spPr bwMode="auto">
          <a:xfrm>
            <a:off x="381000" y="1371600"/>
            <a:ext cx="543739" cy="3416320"/>
          </a:xfrm>
          <a:prstGeom prst="rect">
            <a:avLst/>
          </a:prstGeom>
          <a:noFill/>
          <a:ln w="9525">
            <a:noFill/>
            <a:miter lim="800000"/>
            <a:headEnd/>
            <a:tailEnd/>
          </a:ln>
        </p:spPr>
        <p:txBody>
          <a:bodyPr wrap="none">
            <a:spAutoFit/>
          </a:bodyPr>
          <a:lstStyle/>
          <a:p>
            <a:pPr algn="ctr" eaLnBrk="1" hangingPunct="1"/>
            <a:r>
              <a:rPr lang="en-US" sz="3600" dirty="0" smtClean="0"/>
              <a:t>O</a:t>
            </a:r>
          </a:p>
          <a:p>
            <a:pPr algn="ctr" eaLnBrk="1" hangingPunct="1"/>
            <a:r>
              <a:rPr lang="en-US" sz="3600" dirty="0" smtClean="0"/>
              <a:t>-</a:t>
            </a:r>
          </a:p>
          <a:p>
            <a:pPr algn="ctr" eaLnBrk="1" hangingPunct="1"/>
            <a:r>
              <a:rPr lang="en-US" sz="3600" dirty="0" smtClean="0"/>
              <a:t>R</a:t>
            </a:r>
          </a:p>
          <a:p>
            <a:pPr algn="ctr" eaLnBrk="1" hangingPunct="1"/>
            <a:r>
              <a:rPr lang="en-US" sz="3600" dirty="0" smtClean="0"/>
              <a:t>I</a:t>
            </a:r>
          </a:p>
          <a:p>
            <a:pPr algn="ctr" eaLnBrk="1" hangingPunct="1"/>
            <a:r>
              <a:rPr lang="en-US" sz="3600" dirty="0" smtClean="0"/>
              <a:t>N</a:t>
            </a:r>
          </a:p>
          <a:p>
            <a:pPr algn="ctr" eaLnBrk="1" hangingPunct="1"/>
            <a:r>
              <a:rPr lang="en-US" sz="3600" dirty="0" smtClean="0"/>
              <a:t>G</a:t>
            </a:r>
            <a:endParaRPr lang="en-US" sz="3600" dirty="0"/>
          </a:p>
        </p:txBody>
      </p:sp>
      <p:sp>
        <p:nvSpPr>
          <p:cNvPr id="7"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err="1" smtClean="0"/>
              <a:t>www.concretepipe.org</a:t>
            </a:r>
            <a:endParaRPr lang="en-US" dirty="0"/>
          </a:p>
        </p:txBody>
      </p:sp>
      <p:sp>
        <p:nvSpPr>
          <p:cNvPr id="3" name="Rectangle 2"/>
          <p:cNvSpPr>
            <a:spLocks noChangeArrowheads="1"/>
          </p:cNvSpPr>
          <p:nvPr/>
        </p:nvSpPr>
        <p:spPr bwMode="auto">
          <a:xfrm>
            <a:off x="838200" y="228600"/>
            <a:ext cx="7772400" cy="641350"/>
          </a:xfrm>
          <a:prstGeom prst="rect">
            <a:avLst/>
          </a:prstGeom>
          <a:noFill/>
          <a:ln w="9525">
            <a:noFill/>
            <a:miter lim="800000"/>
            <a:headEnd/>
            <a:tailEnd/>
          </a:ln>
        </p:spPr>
        <p:txBody>
          <a:bodyPr anchor="ctr">
            <a:spAutoFit/>
          </a:bodyPr>
          <a:lstStyle/>
          <a:p>
            <a:pPr algn="ctr" eaLnBrk="1" hangingPunct="1"/>
            <a:r>
              <a:rPr lang="en-US" sz="3600" b="1" dirty="0" smtClean="0">
                <a:solidFill>
                  <a:srgbClr val="F08F49"/>
                </a:solidFill>
              </a:rPr>
              <a:t>Fish Mouth Gasket</a:t>
            </a:r>
            <a:endParaRPr lang="en-US" sz="3600" b="1" dirty="0">
              <a:solidFill>
                <a:srgbClr val="F08F49"/>
              </a:solidFill>
            </a:endParaRPr>
          </a:p>
        </p:txBody>
      </p:sp>
      <p:pic>
        <p:nvPicPr>
          <p:cNvPr id="6" name="fish mouth.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143000" y="1143000"/>
            <a:ext cx="6858000" cy="4572000"/>
          </a:xfrm>
          <a:prstGeom prst="rect">
            <a:avLst/>
          </a:prstGeom>
        </p:spPr>
      </p:pic>
      <p:sp>
        <p:nvSpPr>
          <p:cNvPr id="5" name="Rectangle 3"/>
          <p:cNvSpPr>
            <a:spLocks noChangeArrowheads="1"/>
          </p:cNvSpPr>
          <p:nvPr/>
        </p:nvSpPr>
        <p:spPr bwMode="auto">
          <a:xfrm>
            <a:off x="381000" y="1371600"/>
            <a:ext cx="543739" cy="3416320"/>
          </a:xfrm>
          <a:prstGeom prst="rect">
            <a:avLst/>
          </a:prstGeom>
          <a:noFill/>
          <a:ln w="9525">
            <a:noFill/>
            <a:miter lim="800000"/>
            <a:headEnd/>
            <a:tailEnd/>
          </a:ln>
        </p:spPr>
        <p:txBody>
          <a:bodyPr wrap="none">
            <a:spAutoFit/>
          </a:bodyPr>
          <a:lstStyle/>
          <a:p>
            <a:pPr algn="ctr" eaLnBrk="1" hangingPunct="1"/>
            <a:r>
              <a:rPr lang="en-US" sz="3600" dirty="0" smtClean="0"/>
              <a:t>O</a:t>
            </a:r>
          </a:p>
          <a:p>
            <a:pPr algn="ctr" eaLnBrk="1" hangingPunct="1"/>
            <a:r>
              <a:rPr lang="en-US" sz="3600" dirty="0" smtClean="0"/>
              <a:t>-</a:t>
            </a:r>
          </a:p>
          <a:p>
            <a:pPr algn="ctr" eaLnBrk="1" hangingPunct="1"/>
            <a:r>
              <a:rPr lang="en-US" sz="3600" dirty="0" smtClean="0"/>
              <a:t>R</a:t>
            </a:r>
          </a:p>
          <a:p>
            <a:pPr algn="ctr" eaLnBrk="1" hangingPunct="1"/>
            <a:r>
              <a:rPr lang="en-US" sz="3600" dirty="0" smtClean="0"/>
              <a:t>I</a:t>
            </a:r>
          </a:p>
          <a:p>
            <a:pPr algn="ctr" eaLnBrk="1" hangingPunct="1"/>
            <a:r>
              <a:rPr lang="en-US" sz="3600" dirty="0" smtClean="0"/>
              <a:t>N</a:t>
            </a:r>
          </a:p>
          <a:p>
            <a:pPr algn="ctr" eaLnBrk="1" hangingPunct="1"/>
            <a:r>
              <a:rPr lang="en-US" sz="3600" dirty="0" smtClean="0"/>
              <a:t>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828800" y="5486400"/>
            <a:ext cx="6858000" cy="1077218"/>
          </a:xfrm>
          <a:prstGeom prst="rect">
            <a:avLst/>
          </a:prstGeom>
          <a:noFill/>
          <a:ln w="9525">
            <a:noFill/>
            <a:miter lim="800000"/>
            <a:headEnd/>
            <a:tailEnd/>
          </a:ln>
        </p:spPr>
        <p:txBody>
          <a:bodyPr wrap="square">
            <a:spAutoFit/>
          </a:bodyPr>
          <a:lstStyle/>
          <a:p>
            <a:pPr algn="ctr" eaLnBrk="1" hangingPunct="1"/>
            <a:r>
              <a:rPr lang="en-US" sz="3200" dirty="0"/>
              <a:t>Carefully align and draw or push spigot into bell</a:t>
            </a:r>
          </a:p>
        </p:txBody>
      </p:sp>
      <p:pic>
        <p:nvPicPr>
          <p:cNvPr id="5" name="Picture 4" descr="Laypipe5 copy"/>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1981200" y="1371600"/>
            <a:ext cx="6096000" cy="4027470"/>
          </a:xfrm>
          <a:prstGeom prst="rect">
            <a:avLst/>
          </a:prstGeom>
          <a:noFill/>
          <a:ln w="9525">
            <a:noFill/>
            <a:miter lim="800000"/>
            <a:headEnd/>
            <a:tailEnd/>
          </a:ln>
        </p:spPr>
      </p:pic>
      <p:sp>
        <p:nvSpPr>
          <p:cNvPr id="7" name="Rectangle 6"/>
          <p:cNvSpPr>
            <a:spLocks noChangeArrowheads="1"/>
          </p:cNvSpPr>
          <p:nvPr/>
        </p:nvSpPr>
        <p:spPr bwMode="auto">
          <a:xfrm>
            <a:off x="533400" y="212725"/>
            <a:ext cx="7772400" cy="641350"/>
          </a:xfrm>
          <a:prstGeom prst="rect">
            <a:avLst/>
          </a:prstGeom>
          <a:noFill/>
          <a:ln w="9525">
            <a:noFill/>
            <a:miter lim="800000"/>
            <a:headEnd/>
            <a:tailEnd/>
          </a:ln>
        </p:spPr>
        <p:txBody>
          <a:bodyPr anchor="ctr">
            <a:spAutoFit/>
          </a:bodyPr>
          <a:lstStyle/>
          <a:p>
            <a:pPr algn="ctr" eaLnBrk="1" hangingPunct="1"/>
            <a:r>
              <a:rPr lang="en-US" sz="3600" b="1" dirty="0" smtClean="0">
                <a:solidFill>
                  <a:srgbClr val="F08F49"/>
                </a:solidFill>
              </a:rPr>
              <a:t>Gasket Installation – Step 6</a:t>
            </a:r>
            <a:endParaRPr lang="en-US" sz="3600" b="1" dirty="0">
              <a:solidFill>
                <a:srgbClr val="F08F49"/>
              </a:solidFill>
            </a:endParaRPr>
          </a:p>
        </p:txBody>
      </p:sp>
      <p:sp>
        <p:nvSpPr>
          <p:cNvPr id="6" name="Rectangle 3"/>
          <p:cNvSpPr>
            <a:spLocks noChangeArrowheads="1"/>
          </p:cNvSpPr>
          <p:nvPr/>
        </p:nvSpPr>
        <p:spPr bwMode="auto">
          <a:xfrm>
            <a:off x="381000" y="1371600"/>
            <a:ext cx="543739" cy="3416320"/>
          </a:xfrm>
          <a:prstGeom prst="rect">
            <a:avLst/>
          </a:prstGeom>
          <a:noFill/>
          <a:ln w="9525">
            <a:noFill/>
            <a:miter lim="800000"/>
            <a:headEnd/>
            <a:tailEnd/>
          </a:ln>
        </p:spPr>
        <p:txBody>
          <a:bodyPr wrap="none">
            <a:spAutoFit/>
          </a:bodyPr>
          <a:lstStyle/>
          <a:p>
            <a:pPr algn="ctr" eaLnBrk="1" hangingPunct="1"/>
            <a:r>
              <a:rPr lang="en-US" sz="3600" dirty="0" smtClean="0"/>
              <a:t>O</a:t>
            </a:r>
          </a:p>
          <a:p>
            <a:pPr algn="ctr" eaLnBrk="1" hangingPunct="1"/>
            <a:r>
              <a:rPr lang="en-US" sz="3600" dirty="0" smtClean="0"/>
              <a:t>-</a:t>
            </a:r>
          </a:p>
          <a:p>
            <a:pPr algn="ctr" eaLnBrk="1" hangingPunct="1"/>
            <a:r>
              <a:rPr lang="en-US" sz="3600" dirty="0" smtClean="0"/>
              <a:t>R</a:t>
            </a:r>
          </a:p>
          <a:p>
            <a:pPr algn="ctr" eaLnBrk="1" hangingPunct="1"/>
            <a:r>
              <a:rPr lang="en-US" sz="3600" dirty="0" smtClean="0"/>
              <a:t>I</a:t>
            </a:r>
          </a:p>
          <a:p>
            <a:pPr algn="ctr" eaLnBrk="1" hangingPunct="1"/>
            <a:r>
              <a:rPr lang="en-US" sz="3600" dirty="0" smtClean="0"/>
              <a:t>N</a:t>
            </a:r>
          </a:p>
          <a:p>
            <a:pPr algn="ctr" eaLnBrk="1" hangingPunct="1"/>
            <a:r>
              <a:rPr lang="en-US" sz="3600" dirty="0" smtClean="0"/>
              <a:t>G</a:t>
            </a:r>
            <a:endParaRPr lang="en-US" sz="3600" dirty="0"/>
          </a:p>
        </p:txBody>
      </p:sp>
      <p:sp>
        <p:nvSpPr>
          <p:cNvPr id="8"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2133600" y="1066800"/>
            <a:ext cx="5961654" cy="4459288"/>
          </a:xfrm>
          <a:prstGeom prst="rect">
            <a:avLst/>
          </a:prstGeom>
          <a:noFill/>
          <a:ln w="9525">
            <a:noFill/>
            <a:miter lim="800000"/>
            <a:headEnd/>
            <a:tailEnd/>
          </a:ln>
        </p:spPr>
      </p:pic>
      <p:sp>
        <p:nvSpPr>
          <p:cNvPr id="27651" name="Rectangle 3"/>
          <p:cNvSpPr>
            <a:spLocks noChangeArrowheads="1"/>
          </p:cNvSpPr>
          <p:nvPr/>
        </p:nvSpPr>
        <p:spPr bwMode="auto">
          <a:xfrm>
            <a:off x="2362200" y="5638800"/>
            <a:ext cx="5102679" cy="584775"/>
          </a:xfrm>
          <a:prstGeom prst="rect">
            <a:avLst/>
          </a:prstGeom>
          <a:noFill/>
          <a:ln w="9525">
            <a:noFill/>
            <a:miter lim="800000"/>
            <a:headEnd/>
            <a:tailEnd/>
          </a:ln>
        </p:spPr>
        <p:txBody>
          <a:bodyPr wrap="none">
            <a:spAutoFit/>
          </a:bodyPr>
          <a:lstStyle/>
          <a:p>
            <a:pPr eaLnBrk="1" hangingPunct="1"/>
            <a:r>
              <a:rPr lang="en-US" sz="3200" dirty="0"/>
              <a:t>Mount gasket on </a:t>
            </a:r>
            <a:r>
              <a:rPr lang="en-US" sz="3200" u="sng" dirty="0">
                <a:solidFill>
                  <a:srgbClr val="FF0000"/>
                </a:solidFill>
              </a:rPr>
              <a:t>dry</a:t>
            </a:r>
            <a:r>
              <a:rPr lang="en-US" sz="3200" dirty="0"/>
              <a:t> spigot</a:t>
            </a:r>
          </a:p>
        </p:txBody>
      </p:sp>
      <p:sp>
        <p:nvSpPr>
          <p:cNvPr id="5" name="Rectangle 4"/>
          <p:cNvSpPr>
            <a:spLocks noChangeArrowheads="1"/>
          </p:cNvSpPr>
          <p:nvPr/>
        </p:nvSpPr>
        <p:spPr bwMode="auto">
          <a:xfrm>
            <a:off x="533400" y="212725"/>
            <a:ext cx="7772400" cy="641350"/>
          </a:xfrm>
          <a:prstGeom prst="rect">
            <a:avLst/>
          </a:prstGeom>
          <a:noFill/>
          <a:ln w="9525">
            <a:noFill/>
            <a:miter lim="800000"/>
            <a:headEnd/>
            <a:tailEnd/>
          </a:ln>
        </p:spPr>
        <p:txBody>
          <a:bodyPr anchor="ctr">
            <a:spAutoFit/>
          </a:bodyPr>
          <a:lstStyle/>
          <a:p>
            <a:pPr algn="ctr" eaLnBrk="1" hangingPunct="1"/>
            <a:r>
              <a:rPr lang="en-US" sz="3600" b="1" dirty="0" smtClean="0">
                <a:solidFill>
                  <a:srgbClr val="F08F49"/>
                </a:solidFill>
              </a:rPr>
              <a:t>Gasket Installation – Step 2</a:t>
            </a:r>
            <a:endParaRPr lang="en-US" sz="3600" b="1" dirty="0">
              <a:solidFill>
                <a:srgbClr val="F08F49"/>
              </a:solidFill>
            </a:endParaRPr>
          </a:p>
        </p:txBody>
      </p:sp>
      <p:sp>
        <p:nvSpPr>
          <p:cNvPr id="7" name="Rectangle 6"/>
          <p:cNvSpPr/>
          <p:nvPr/>
        </p:nvSpPr>
        <p:spPr>
          <a:xfrm>
            <a:off x="381000" y="914400"/>
            <a:ext cx="423514" cy="4893647"/>
          </a:xfrm>
          <a:prstGeom prst="rect">
            <a:avLst/>
          </a:prstGeom>
        </p:spPr>
        <p:txBody>
          <a:bodyPr wrap="none">
            <a:spAutoFit/>
          </a:bodyPr>
          <a:lstStyle/>
          <a:p>
            <a:pPr algn="ctr"/>
            <a:r>
              <a:rPr lang="en-US" dirty="0" smtClean="0"/>
              <a:t>S</a:t>
            </a:r>
          </a:p>
          <a:p>
            <a:pPr algn="ctr"/>
            <a:r>
              <a:rPr lang="en-US" dirty="0" smtClean="0"/>
              <a:t>I</a:t>
            </a:r>
          </a:p>
          <a:p>
            <a:pPr algn="ctr"/>
            <a:r>
              <a:rPr lang="en-US" dirty="0" smtClean="0"/>
              <a:t>N</a:t>
            </a:r>
          </a:p>
          <a:p>
            <a:pPr algn="ctr"/>
            <a:r>
              <a:rPr lang="en-US" dirty="0" smtClean="0"/>
              <a:t>G</a:t>
            </a:r>
          </a:p>
          <a:p>
            <a:pPr algn="ctr"/>
            <a:r>
              <a:rPr lang="en-US" dirty="0" smtClean="0"/>
              <a:t>L</a:t>
            </a:r>
          </a:p>
          <a:p>
            <a:pPr algn="ctr"/>
            <a:r>
              <a:rPr lang="en-US" dirty="0" smtClean="0"/>
              <a:t>E</a:t>
            </a:r>
          </a:p>
          <a:p>
            <a:pPr algn="ctr"/>
            <a:endParaRPr lang="en-US" dirty="0" smtClean="0"/>
          </a:p>
          <a:p>
            <a:pPr algn="ctr"/>
            <a:r>
              <a:rPr lang="en-US" dirty="0" smtClean="0"/>
              <a:t>O</a:t>
            </a:r>
          </a:p>
          <a:p>
            <a:pPr algn="ctr"/>
            <a:r>
              <a:rPr lang="en-US" dirty="0" smtClean="0"/>
              <a:t>F</a:t>
            </a:r>
          </a:p>
          <a:p>
            <a:pPr algn="ctr"/>
            <a:r>
              <a:rPr lang="en-US" dirty="0" smtClean="0"/>
              <a:t>F</a:t>
            </a:r>
          </a:p>
          <a:p>
            <a:pPr algn="ctr"/>
            <a:r>
              <a:rPr lang="en-US" dirty="0" smtClean="0"/>
              <a:t>S</a:t>
            </a:r>
          </a:p>
          <a:p>
            <a:pPr algn="ctr"/>
            <a:r>
              <a:rPr lang="en-US" dirty="0" smtClean="0"/>
              <a:t>E</a:t>
            </a:r>
          </a:p>
          <a:p>
            <a:pPr algn="ctr"/>
            <a:r>
              <a:rPr lang="en-US" dirty="0" smtClean="0"/>
              <a:t>T</a:t>
            </a:r>
          </a:p>
        </p:txBody>
      </p:sp>
      <p:sp>
        <p:nvSpPr>
          <p:cNvPr id="6"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1143000"/>
          </a:xfrm>
        </p:spPr>
        <p:txBody>
          <a:bodyPr/>
          <a:lstStyle/>
          <a:p>
            <a:r>
              <a:rPr lang="en-US" dirty="0" smtClean="0"/>
              <a:t>Types of Joint Systems</a:t>
            </a:r>
            <a:endParaRPr lang="en-US" dirty="0"/>
          </a:p>
        </p:txBody>
      </p:sp>
      <p:sp>
        <p:nvSpPr>
          <p:cNvPr id="4" name="Footer Placeholder 3"/>
          <p:cNvSpPr>
            <a:spLocks noGrp="1"/>
          </p:cNvSpPr>
          <p:nvPr>
            <p:ph type="ftr" sz="quarter" idx="10"/>
          </p:nvPr>
        </p:nvSpPr>
        <p:spPr/>
        <p:txBody>
          <a:bodyPr/>
          <a:lstStyle/>
          <a:p>
            <a:pPr>
              <a:defRPr/>
            </a:pPr>
            <a:r>
              <a:rPr lang="en-US" dirty="0" err="1" smtClean="0"/>
              <a:t>www.concretepipe.org</a:t>
            </a:r>
            <a:endParaRPr lang="en-US" dirty="0"/>
          </a:p>
        </p:txBody>
      </p:sp>
      <p:sp>
        <p:nvSpPr>
          <p:cNvPr id="152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2577" name="Picture 4" descr="sk9853"/>
          <p:cNvPicPr>
            <a:picLocks noChangeAspect="1" noChangeArrowheads="1"/>
          </p:cNvPicPr>
          <p:nvPr/>
        </p:nvPicPr>
        <p:blipFill>
          <a:blip r:embed="rId3" cstate="print"/>
          <a:srcRect t="10412"/>
          <a:stretch>
            <a:fillRect/>
          </a:stretch>
        </p:blipFill>
        <p:spPr bwMode="auto">
          <a:xfrm>
            <a:off x="1594031" y="1371600"/>
            <a:ext cx="7512618" cy="4876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828800" y="5486400"/>
            <a:ext cx="6858000" cy="1077218"/>
          </a:xfrm>
          <a:prstGeom prst="rect">
            <a:avLst/>
          </a:prstGeom>
          <a:noFill/>
          <a:ln w="9525">
            <a:noFill/>
            <a:miter lim="800000"/>
            <a:headEnd/>
            <a:tailEnd/>
          </a:ln>
        </p:spPr>
        <p:txBody>
          <a:bodyPr wrap="square">
            <a:spAutoFit/>
          </a:bodyPr>
          <a:lstStyle/>
          <a:p>
            <a:pPr algn="ctr" eaLnBrk="1" hangingPunct="1"/>
            <a:r>
              <a:rPr lang="en-US" sz="3200" dirty="0"/>
              <a:t>Carefully align and draw or push spigot into bell</a:t>
            </a:r>
          </a:p>
        </p:txBody>
      </p:sp>
      <p:pic>
        <p:nvPicPr>
          <p:cNvPr id="5" name="Picture 4" descr="Laypipe5 copy"/>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1981200" y="1371600"/>
            <a:ext cx="6096000" cy="4027470"/>
          </a:xfrm>
          <a:prstGeom prst="rect">
            <a:avLst/>
          </a:prstGeom>
          <a:noFill/>
          <a:ln w="9525">
            <a:noFill/>
            <a:miter lim="800000"/>
            <a:headEnd/>
            <a:tailEnd/>
          </a:ln>
        </p:spPr>
      </p:pic>
      <p:sp>
        <p:nvSpPr>
          <p:cNvPr id="7" name="Rectangle 6"/>
          <p:cNvSpPr>
            <a:spLocks noChangeArrowheads="1"/>
          </p:cNvSpPr>
          <p:nvPr/>
        </p:nvSpPr>
        <p:spPr bwMode="auto">
          <a:xfrm>
            <a:off x="533400" y="212725"/>
            <a:ext cx="7772400" cy="641350"/>
          </a:xfrm>
          <a:prstGeom prst="rect">
            <a:avLst/>
          </a:prstGeom>
          <a:noFill/>
          <a:ln w="9525">
            <a:noFill/>
            <a:miter lim="800000"/>
            <a:headEnd/>
            <a:tailEnd/>
          </a:ln>
        </p:spPr>
        <p:txBody>
          <a:bodyPr anchor="ctr">
            <a:spAutoFit/>
          </a:bodyPr>
          <a:lstStyle/>
          <a:p>
            <a:pPr algn="ctr" eaLnBrk="1" hangingPunct="1"/>
            <a:r>
              <a:rPr lang="en-US" sz="3600" b="1" dirty="0" smtClean="0">
                <a:solidFill>
                  <a:srgbClr val="F08F49"/>
                </a:solidFill>
              </a:rPr>
              <a:t>Gasket Installation – Step 3</a:t>
            </a:r>
            <a:endParaRPr lang="en-US" sz="3600" b="1" dirty="0">
              <a:solidFill>
                <a:srgbClr val="F08F49"/>
              </a:solidFill>
            </a:endParaRPr>
          </a:p>
        </p:txBody>
      </p:sp>
      <p:sp>
        <p:nvSpPr>
          <p:cNvPr id="6" name="Rectangle 3"/>
          <p:cNvSpPr>
            <a:spLocks noChangeArrowheads="1"/>
          </p:cNvSpPr>
          <p:nvPr/>
        </p:nvSpPr>
        <p:spPr bwMode="auto">
          <a:xfrm>
            <a:off x="381000" y="381000"/>
            <a:ext cx="533400" cy="6124754"/>
          </a:xfrm>
          <a:prstGeom prst="rect">
            <a:avLst/>
          </a:prstGeom>
          <a:noFill/>
          <a:ln w="9525">
            <a:noFill/>
            <a:miter lim="800000"/>
            <a:headEnd/>
            <a:tailEnd/>
          </a:ln>
        </p:spPr>
        <p:txBody>
          <a:bodyPr wrap="square">
            <a:spAutoFit/>
          </a:bodyPr>
          <a:lstStyle/>
          <a:p>
            <a:pPr algn="ctr" eaLnBrk="1" hangingPunct="1"/>
            <a:r>
              <a:rPr lang="en-US" sz="2800" dirty="0" smtClean="0"/>
              <a:t>P</a:t>
            </a:r>
          </a:p>
          <a:p>
            <a:pPr algn="ctr" eaLnBrk="1" hangingPunct="1"/>
            <a:r>
              <a:rPr lang="en-US" sz="2800" dirty="0" smtClean="0"/>
              <a:t>R</a:t>
            </a:r>
          </a:p>
          <a:p>
            <a:pPr algn="ctr" eaLnBrk="1" hangingPunct="1"/>
            <a:r>
              <a:rPr lang="en-US" sz="2800" dirty="0" smtClean="0"/>
              <a:t>E</a:t>
            </a:r>
          </a:p>
          <a:p>
            <a:pPr algn="ctr" eaLnBrk="1" hangingPunct="1"/>
            <a:r>
              <a:rPr lang="en-US" sz="2800" dirty="0" smtClean="0"/>
              <a:t>-</a:t>
            </a:r>
          </a:p>
          <a:p>
            <a:pPr algn="ctr" eaLnBrk="1" hangingPunct="1"/>
            <a:r>
              <a:rPr lang="en-US" sz="2800" dirty="0" smtClean="0"/>
              <a:t>L</a:t>
            </a:r>
          </a:p>
          <a:p>
            <a:pPr algn="ctr" eaLnBrk="1" hangingPunct="1"/>
            <a:r>
              <a:rPr lang="en-US" sz="2800" dirty="0" smtClean="0"/>
              <a:t>U</a:t>
            </a:r>
          </a:p>
          <a:p>
            <a:pPr algn="ctr" eaLnBrk="1" hangingPunct="1"/>
            <a:r>
              <a:rPr lang="en-US" sz="2800" dirty="0" smtClean="0"/>
              <a:t>B</a:t>
            </a:r>
          </a:p>
          <a:p>
            <a:pPr algn="ctr" eaLnBrk="1" hangingPunct="1"/>
            <a:r>
              <a:rPr lang="en-US" sz="2800" dirty="0" smtClean="0"/>
              <a:t>R</a:t>
            </a:r>
          </a:p>
          <a:p>
            <a:pPr algn="ctr" eaLnBrk="1" hangingPunct="1"/>
            <a:r>
              <a:rPr lang="en-US" sz="2800" dirty="0" smtClean="0"/>
              <a:t>I</a:t>
            </a:r>
          </a:p>
          <a:p>
            <a:pPr algn="ctr" eaLnBrk="1" hangingPunct="1"/>
            <a:r>
              <a:rPr lang="en-US" sz="2800" dirty="0" smtClean="0"/>
              <a:t>C</a:t>
            </a:r>
          </a:p>
          <a:p>
            <a:pPr algn="ctr" eaLnBrk="1" hangingPunct="1"/>
            <a:r>
              <a:rPr lang="en-US" sz="2800" dirty="0" smtClean="0"/>
              <a:t>A</a:t>
            </a:r>
          </a:p>
          <a:p>
            <a:pPr algn="ctr" eaLnBrk="1" hangingPunct="1"/>
            <a:r>
              <a:rPr lang="en-US" sz="2800" dirty="0" smtClean="0"/>
              <a:t>T</a:t>
            </a:r>
          </a:p>
          <a:p>
            <a:pPr algn="ctr" eaLnBrk="1" hangingPunct="1"/>
            <a:r>
              <a:rPr lang="en-US" sz="2800" dirty="0" smtClean="0"/>
              <a:t>E</a:t>
            </a:r>
          </a:p>
          <a:p>
            <a:pPr algn="ctr" eaLnBrk="1" hangingPunct="1"/>
            <a:r>
              <a:rPr lang="en-US" sz="2800" dirty="0" smtClean="0"/>
              <a:t>D</a:t>
            </a:r>
          </a:p>
        </p:txBody>
      </p:sp>
      <p:sp>
        <p:nvSpPr>
          <p:cNvPr id="8"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447800" y="330200"/>
            <a:ext cx="7162800" cy="660400"/>
          </a:xfrm>
          <a:prstGeom prst="rect">
            <a:avLst/>
          </a:prstGeom>
          <a:noFill/>
          <a:ln w="9525">
            <a:noFill/>
            <a:miter lim="800000"/>
            <a:headEnd/>
            <a:tailEnd/>
          </a:ln>
        </p:spPr>
        <p:txBody>
          <a:bodyPr anchor="b"/>
          <a:lstStyle/>
          <a:p>
            <a:pPr eaLnBrk="1" hangingPunct="1"/>
            <a:r>
              <a:rPr lang="en-US" sz="3600" b="1">
                <a:solidFill>
                  <a:srgbClr val="F08F49"/>
                </a:solidFill>
              </a:rPr>
              <a:t>Summary – Joints Made Easy</a:t>
            </a:r>
          </a:p>
        </p:txBody>
      </p:sp>
      <p:sp>
        <p:nvSpPr>
          <p:cNvPr id="40963" name="Text Box 9"/>
          <p:cNvSpPr txBox="1">
            <a:spLocks noChangeArrowheads="1"/>
          </p:cNvSpPr>
          <p:nvPr/>
        </p:nvSpPr>
        <p:spPr bwMode="auto">
          <a:xfrm>
            <a:off x="1752600" y="1143000"/>
            <a:ext cx="6429004" cy="2185214"/>
          </a:xfrm>
          <a:prstGeom prst="rect">
            <a:avLst/>
          </a:prstGeom>
          <a:noFill/>
          <a:ln w="38100">
            <a:noFill/>
            <a:miter lim="800000"/>
            <a:headEnd/>
            <a:tailEnd/>
          </a:ln>
        </p:spPr>
        <p:txBody>
          <a:bodyPr wrap="square">
            <a:spAutoFit/>
          </a:bodyPr>
          <a:lstStyle/>
          <a:p>
            <a:pPr>
              <a:buFontTx/>
              <a:buChar char="•"/>
            </a:pPr>
            <a:r>
              <a:rPr lang="en-US" sz="2800" dirty="0" smtClean="0"/>
              <a:t>Inspect </a:t>
            </a:r>
            <a:r>
              <a:rPr lang="en-US" sz="2800" dirty="0"/>
              <a:t>Pipe at Delivery</a:t>
            </a:r>
          </a:p>
          <a:p>
            <a:pPr lvl="1"/>
            <a:r>
              <a:rPr lang="en-US" dirty="0"/>
              <a:t>Verify Meets Pipe and Joint Specifications</a:t>
            </a:r>
          </a:p>
          <a:p>
            <a:pPr>
              <a:buFontTx/>
              <a:buChar char="•"/>
            </a:pPr>
            <a:r>
              <a:rPr lang="en-US" dirty="0"/>
              <a:t>  </a:t>
            </a:r>
            <a:r>
              <a:rPr lang="en-US" sz="2800" dirty="0"/>
              <a:t>Visual Inspection Before Backfilling</a:t>
            </a:r>
          </a:p>
          <a:p>
            <a:pPr lvl="1"/>
            <a:r>
              <a:rPr lang="en-US" sz="2800" dirty="0"/>
              <a:t>Is Joint Homed Properly</a:t>
            </a:r>
          </a:p>
          <a:p>
            <a:pPr>
              <a:buFontTx/>
              <a:buChar char="•"/>
            </a:pPr>
            <a:r>
              <a:rPr lang="en-US" sz="2800" dirty="0"/>
              <a:t> Complete all Inspections</a:t>
            </a:r>
          </a:p>
        </p:txBody>
      </p:sp>
      <p:pic>
        <p:nvPicPr>
          <p:cNvPr id="40964" name="Picture 4" descr="TSS_Pipe_Round_Inst_2"/>
          <p:cNvPicPr>
            <a:picLocks noChangeAspect="1" noChangeArrowheads="1"/>
          </p:cNvPicPr>
          <p:nvPr/>
        </p:nvPicPr>
        <p:blipFill>
          <a:blip r:embed="rId2" cstate="print"/>
          <a:srcRect/>
          <a:stretch>
            <a:fillRect/>
          </a:stretch>
        </p:blipFill>
        <p:spPr bwMode="auto">
          <a:xfrm>
            <a:off x="4800601" y="3575667"/>
            <a:ext cx="4343400" cy="3282333"/>
          </a:xfrm>
          <a:prstGeom prst="rect">
            <a:avLst/>
          </a:prstGeom>
          <a:noFill/>
          <a:ln w="9525">
            <a:noFill/>
            <a:miter lim="800000"/>
            <a:headEnd/>
            <a:tailEnd/>
          </a:ln>
        </p:spPr>
      </p:pic>
      <p:sp>
        <p:nvSpPr>
          <p:cNvPr id="5"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5400" y="2209800"/>
            <a:ext cx="7543800" cy="1470025"/>
          </a:xfrm>
        </p:spPr>
        <p:txBody>
          <a:bodyPr/>
          <a:lstStyle/>
          <a:p>
            <a:pPr algn="ctr"/>
            <a:r>
              <a:rPr lang="en-US" dirty="0" smtClean="0"/>
              <a:t>Joint Testing</a:t>
            </a:r>
            <a:endParaRPr lang="en-US" dirty="0"/>
          </a:p>
        </p:txBody>
      </p:sp>
      <p:sp>
        <p:nvSpPr>
          <p:cNvPr id="4" name="Footer Placeholder 3"/>
          <p:cNvSpPr>
            <a:spLocks noGrp="1"/>
          </p:cNvSpPr>
          <p:nvPr>
            <p:ph type="ftr" sz="quarter" idx="10"/>
          </p:nvPr>
        </p:nvSpPr>
        <p:spPr/>
        <p:txBody>
          <a:bodyPr/>
          <a:lstStyle/>
          <a:p>
            <a:pPr>
              <a:defRPr/>
            </a:pPr>
            <a:r>
              <a:rPr lang="en-US" dirty="0" err="1" smtClean="0"/>
              <a:t>www.concretepipe.org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828800" y="5486400"/>
            <a:ext cx="6858000" cy="584775"/>
          </a:xfrm>
          <a:prstGeom prst="rect">
            <a:avLst/>
          </a:prstGeom>
          <a:noFill/>
          <a:ln w="9525">
            <a:noFill/>
            <a:miter lim="800000"/>
            <a:headEnd/>
            <a:tailEnd/>
          </a:ln>
        </p:spPr>
        <p:txBody>
          <a:bodyPr wrap="square">
            <a:spAutoFit/>
          </a:bodyPr>
          <a:lstStyle/>
          <a:p>
            <a:pPr algn="ctr" eaLnBrk="1" hangingPunct="1"/>
            <a:endParaRPr lang="en-US" sz="3200" dirty="0"/>
          </a:p>
        </p:txBody>
      </p:sp>
      <p:sp>
        <p:nvSpPr>
          <p:cNvPr id="7" name="Rectangle 6"/>
          <p:cNvSpPr>
            <a:spLocks noChangeArrowheads="1"/>
          </p:cNvSpPr>
          <p:nvPr/>
        </p:nvSpPr>
        <p:spPr bwMode="auto">
          <a:xfrm>
            <a:off x="1524000" y="-596444"/>
            <a:ext cx="7620000" cy="3046988"/>
          </a:xfrm>
          <a:prstGeom prst="rect">
            <a:avLst/>
          </a:prstGeom>
          <a:noFill/>
          <a:ln w="9525">
            <a:noFill/>
            <a:miter lim="800000"/>
            <a:headEnd/>
            <a:tailEnd/>
          </a:ln>
        </p:spPr>
        <p:txBody>
          <a:bodyPr wrap="square" anchor="ctr">
            <a:spAutoFit/>
          </a:bodyPr>
          <a:lstStyle/>
          <a:p>
            <a:r>
              <a:rPr lang="en-US" sz="3600" b="1" dirty="0" smtClean="0">
                <a:solidFill>
                  <a:srgbClr val="F08F49"/>
                </a:solidFill>
              </a:rPr>
              <a:t/>
            </a:r>
            <a:br>
              <a:rPr lang="en-US" sz="3600" b="1" dirty="0" smtClean="0">
                <a:solidFill>
                  <a:srgbClr val="F08F49"/>
                </a:solidFill>
              </a:rPr>
            </a:br>
            <a:r>
              <a:rPr lang="en-US" sz="3600" b="1" dirty="0" smtClean="0">
                <a:solidFill>
                  <a:srgbClr val="F08F49"/>
                </a:solidFill>
              </a:rPr>
              <a:t>Field Testing: ASTM C 1103 </a:t>
            </a:r>
          </a:p>
          <a:p>
            <a:pPr algn="ctr"/>
            <a:r>
              <a:rPr lang="en-US" sz="2800" dirty="0" smtClean="0"/>
              <a:t>Standard Practice for Joint Acceptance Testing of Installed Precast Concrete Pipe Sewer Lines</a:t>
            </a:r>
          </a:p>
          <a:p>
            <a:pPr algn="ctr" eaLnBrk="1" hangingPunct="1"/>
            <a:endParaRPr lang="en-US" sz="3600" b="1" dirty="0">
              <a:solidFill>
                <a:srgbClr val="F08F49"/>
              </a:solidFill>
            </a:endParaRPr>
          </a:p>
        </p:txBody>
      </p:sp>
      <p:pic>
        <p:nvPicPr>
          <p:cNvPr id="6" name="Picture 5" descr="2011-08-25_11-46-39_929"/>
          <p:cNvPicPr/>
          <p:nvPr/>
        </p:nvPicPr>
        <p:blipFill>
          <a:blip r:embed="rId3" cstate="print"/>
          <a:srcRect/>
          <a:stretch>
            <a:fillRect/>
          </a:stretch>
        </p:blipFill>
        <p:spPr bwMode="auto">
          <a:xfrm>
            <a:off x="0" y="1981200"/>
            <a:ext cx="4876800" cy="3352800"/>
          </a:xfrm>
          <a:prstGeom prst="rect">
            <a:avLst/>
          </a:prstGeom>
          <a:noFill/>
          <a:ln w="9525">
            <a:noFill/>
            <a:miter lim="800000"/>
            <a:headEnd/>
            <a:tailEnd/>
          </a:ln>
        </p:spPr>
      </p:pic>
      <p:pic>
        <p:nvPicPr>
          <p:cNvPr id="8" name="Picture 9" descr="cherneJointTester01.gif"/>
          <p:cNvPicPr>
            <a:picLocks noChangeAspect="1"/>
          </p:cNvPicPr>
          <p:nvPr/>
        </p:nvPicPr>
        <p:blipFill>
          <a:blip r:embed="rId4" cstate="print"/>
          <a:srcRect/>
          <a:stretch>
            <a:fillRect/>
          </a:stretch>
        </p:blipFill>
        <p:spPr bwMode="auto">
          <a:xfrm>
            <a:off x="4560887" y="1981200"/>
            <a:ext cx="4583113" cy="3352800"/>
          </a:xfrm>
          <a:prstGeom prst="rect">
            <a:avLst/>
          </a:prstGeom>
          <a:noFill/>
          <a:ln w="9525">
            <a:noFill/>
            <a:miter lim="800000"/>
            <a:headEnd/>
            <a:tailEnd/>
          </a:ln>
        </p:spPr>
      </p:pic>
      <p:sp>
        <p:nvSpPr>
          <p:cNvPr id="9"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828800" y="5486400"/>
            <a:ext cx="6858000" cy="584775"/>
          </a:xfrm>
          <a:prstGeom prst="rect">
            <a:avLst/>
          </a:prstGeom>
          <a:noFill/>
          <a:ln w="9525">
            <a:noFill/>
            <a:miter lim="800000"/>
            <a:headEnd/>
            <a:tailEnd/>
          </a:ln>
        </p:spPr>
        <p:txBody>
          <a:bodyPr wrap="square">
            <a:spAutoFit/>
          </a:bodyPr>
          <a:lstStyle/>
          <a:p>
            <a:pPr algn="ctr" eaLnBrk="1" hangingPunct="1"/>
            <a:endParaRPr lang="en-US" sz="3200" dirty="0"/>
          </a:p>
        </p:txBody>
      </p:sp>
      <p:sp>
        <p:nvSpPr>
          <p:cNvPr id="7" name="Rectangle 6"/>
          <p:cNvSpPr>
            <a:spLocks noChangeArrowheads="1"/>
          </p:cNvSpPr>
          <p:nvPr/>
        </p:nvSpPr>
        <p:spPr bwMode="auto">
          <a:xfrm>
            <a:off x="1371600" y="-596444"/>
            <a:ext cx="7772400" cy="3046988"/>
          </a:xfrm>
          <a:prstGeom prst="rect">
            <a:avLst/>
          </a:prstGeom>
          <a:noFill/>
          <a:ln w="9525">
            <a:noFill/>
            <a:miter lim="800000"/>
            <a:headEnd/>
            <a:tailEnd/>
          </a:ln>
        </p:spPr>
        <p:txBody>
          <a:bodyPr wrap="square" anchor="ctr">
            <a:spAutoFit/>
          </a:bodyPr>
          <a:lstStyle/>
          <a:p>
            <a:r>
              <a:rPr lang="en-US" sz="3600" b="1" dirty="0" smtClean="0">
                <a:solidFill>
                  <a:srgbClr val="F08F49"/>
                </a:solidFill>
              </a:rPr>
              <a:t/>
            </a:r>
            <a:br>
              <a:rPr lang="en-US" sz="3600" b="1" dirty="0" smtClean="0">
                <a:solidFill>
                  <a:srgbClr val="F08F49"/>
                </a:solidFill>
              </a:rPr>
            </a:br>
            <a:r>
              <a:rPr lang="en-US" sz="3600" b="1" dirty="0" smtClean="0">
                <a:solidFill>
                  <a:srgbClr val="F08F49"/>
                </a:solidFill>
              </a:rPr>
              <a:t>Field Testing: ASTM C 969 </a:t>
            </a:r>
          </a:p>
          <a:p>
            <a:pPr algn="ctr"/>
            <a:r>
              <a:rPr lang="en-US" sz="2800" dirty="0" smtClean="0"/>
              <a:t>Standard Practices for Infiltration and </a:t>
            </a:r>
            <a:r>
              <a:rPr lang="en-US" sz="2800" dirty="0" err="1" smtClean="0"/>
              <a:t>Exfiltration</a:t>
            </a:r>
            <a:r>
              <a:rPr lang="en-US" sz="2800" dirty="0" smtClean="0"/>
              <a:t> Testing of Installed Precast Concrete Pipe Sewer Lines</a:t>
            </a:r>
          </a:p>
          <a:p>
            <a:pPr algn="ctr" eaLnBrk="1" hangingPunct="1"/>
            <a:endParaRPr lang="en-US" sz="3600" b="1" dirty="0">
              <a:solidFill>
                <a:srgbClr val="F08F49"/>
              </a:solidFill>
            </a:endParaRPr>
          </a:p>
        </p:txBody>
      </p:sp>
      <p:pic>
        <p:nvPicPr>
          <p:cNvPr id="6" name="Picture 2"/>
          <p:cNvPicPr>
            <a:picLocks noChangeAspect="1" noChangeArrowheads="1"/>
          </p:cNvPicPr>
          <p:nvPr/>
        </p:nvPicPr>
        <p:blipFill>
          <a:blip r:embed="rId3" cstate="print"/>
          <a:srcRect/>
          <a:stretch>
            <a:fillRect/>
          </a:stretch>
        </p:blipFill>
        <p:spPr bwMode="auto">
          <a:xfrm rot="5400000">
            <a:off x="2480649" y="414950"/>
            <a:ext cx="4572000" cy="831409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www.concrete-pipe.org</a:t>
            </a:r>
            <a:endParaRPr lang="en-US"/>
          </a:p>
        </p:txBody>
      </p:sp>
      <p:pic>
        <p:nvPicPr>
          <p:cNvPr id="1027" name="Picture 3"/>
          <p:cNvPicPr>
            <a:picLocks noChangeAspect="1" noChangeArrowheads="1"/>
          </p:cNvPicPr>
          <p:nvPr/>
        </p:nvPicPr>
        <p:blipFill>
          <a:blip r:embed="rId3" cstate="print"/>
          <a:srcRect/>
          <a:stretch>
            <a:fillRect/>
          </a:stretch>
        </p:blipFill>
        <p:spPr bwMode="auto">
          <a:xfrm rot="5400000">
            <a:off x="2511510" y="225509"/>
            <a:ext cx="4654379" cy="8610602"/>
          </a:xfrm>
          <a:prstGeom prst="rect">
            <a:avLst/>
          </a:prstGeom>
          <a:noFill/>
          <a:ln w="9525">
            <a:noFill/>
            <a:miter lim="800000"/>
            <a:headEnd/>
            <a:tailEnd/>
          </a:ln>
        </p:spPr>
      </p:pic>
      <p:sp>
        <p:nvSpPr>
          <p:cNvPr id="5" name="Rectangle 4"/>
          <p:cNvSpPr>
            <a:spLocks noChangeArrowheads="1"/>
          </p:cNvSpPr>
          <p:nvPr/>
        </p:nvSpPr>
        <p:spPr bwMode="auto">
          <a:xfrm>
            <a:off x="1371600" y="-596444"/>
            <a:ext cx="7772400" cy="3046988"/>
          </a:xfrm>
          <a:prstGeom prst="rect">
            <a:avLst/>
          </a:prstGeom>
          <a:noFill/>
          <a:ln w="9525">
            <a:noFill/>
            <a:miter lim="800000"/>
            <a:headEnd/>
            <a:tailEnd/>
          </a:ln>
        </p:spPr>
        <p:txBody>
          <a:bodyPr wrap="square" anchor="ctr">
            <a:spAutoFit/>
          </a:bodyPr>
          <a:lstStyle/>
          <a:p>
            <a:r>
              <a:rPr lang="en-US" sz="3600" b="1" dirty="0" smtClean="0">
                <a:solidFill>
                  <a:srgbClr val="F08F49"/>
                </a:solidFill>
              </a:rPr>
              <a:t/>
            </a:r>
            <a:br>
              <a:rPr lang="en-US" sz="3600" b="1" dirty="0" smtClean="0">
                <a:solidFill>
                  <a:srgbClr val="F08F49"/>
                </a:solidFill>
              </a:rPr>
            </a:br>
            <a:r>
              <a:rPr lang="en-US" sz="3600" b="1" dirty="0" smtClean="0">
                <a:solidFill>
                  <a:srgbClr val="F08F49"/>
                </a:solidFill>
              </a:rPr>
              <a:t>Field Testing: ASTM C 969 </a:t>
            </a:r>
          </a:p>
          <a:p>
            <a:pPr algn="ctr"/>
            <a:r>
              <a:rPr lang="en-US" sz="2800" dirty="0" smtClean="0"/>
              <a:t>Standard Practices for Infiltration and </a:t>
            </a:r>
            <a:r>
              <a:rPr lang="en-US" sz="2800" dirty="0" err="1" smtClean="0"/>
              <a:t>Exfiltration</a:t>
            </a:r>
            <a:r>
              <a:rPr lang="en-US" sz="2800" dirty="0" smtClean="0"/>
              <a:t> Testing of Installed Precast Concrete Pipe Sewer Lines</a:t>
            </a:r>
          </a:p>
          <a:p>
            <a:pPr algn="ctr" eaLnBrk="1" hangingPunct="1"/>
            <a:endParaRPr lang="en-US" sz="3600" b="1" dirty="0">
              <a:solidFill>
                <a:srgbClr val="F08F4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1141413"/>
            <a:ext cx="7543800" cy="1470025"/>
          </a:xfrm>
        </p:spPr>
        <p:txBody>
          <a:bodyPr/>
          <a:lstStyle/>
          <a:p>
            <a:pPr algn="ctr"/>
            <a:r>
              <a:rPr lang="en-US" dirty="0" smtClean="0"/>
              <a:t>How to Protect your Interest with Inspection</a:t>
            </a:r>
            <a:endParaRPr lang="en-US" dirty="0"/>
          </a:p>
        </p:txBody>
      </p:sp>
      <p:sp>
        <p:nvSpPr>
          <p:cNvPr id="4" name="Footer Placeholder 3"/>
          <p:cNvSpPr>
            <a:spLocks noGrp="1"/>
          </p:cNvSpPr>
          <p:nvPr>
            <p:ph type="ftr" sz="quarter" idx="10"/>
          </p:nvPr>
        </p:nvSpPr>
        <p:spPr/>
        <p:txBody>
          <a:bodyPr/>
          <a:lstStyle/>
          <a:p>
            <a:pPr>
              <a:defRPr/>
            </a:pPr>
            <a:r>
              <a:rPr lang="en-US" dirty="0" err="1" smtClean="0"/>
              <a:t>www.concretepipe.org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1143000"/>
          </a:xfrm>
        </p:spPr>
        <p:txBody>
          <a:bodyPr/>
          <a:lstStyle/>
          <a:p>
            <a:r>
              <a:rPr lang="en-US" dirty="0" smtClean="0"/>
              <a:t>Types of Sealant</a:t>
            </a:r>
            <a:endParaRPr lang="en-US" dirty="0"/>
          </a:p>
        </p:txBody>
      </p:sp>
      <p:sp>
        <p:nvSpPr>
          <p:cNvPr id="4" name="Footer Placeholder 3"/>
          <p:cNvSpPr>
            <a:spLocks noGrp="1"/>
          </p:cNvSpPr>
          <p:nvPr>
            <p:ph type="ftr" sz="quarter" idx="10"/>
          </p:nvPr>
        </p:nvSpPr>
        <p:spPr/>
        <p:txBody>
          <a:bodyPr/>
          <a:lstStyle/>
          <a:p>
            <a:pPr>
              <a:defRPr/>
            </a:pPr>
            <a:r>
              <a:rPr lang="en-US" smtClean="0"/>
              <a:t>www.concrete-pipe.org</a:t>
            </a:r>
            <a:endParaRPr lang="en-US"/>
          </a:p>
        </p:txBody>
      </p:sp>
      <p:sp>
        <p:nvSpPr>
          <p:cNvPr id="5" name="Rectangle 2"/>
          <p:cNvSpPr txBox="1">
            <a:spLocks noChangeArrowheads="1"/>
          </p:cNvSpPr>
          <p:nvPr/>
        </p:nvSpPr>
        <p:spPr bwMode="auto">
          <a:xfrm>
            <a:off x="1676400" y="990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effectLst/>
                <a:uLnTx/>
                <a:uFillTx/>
                <a:latin typeface="+mj-lt"/>
                <a:ea typeface="+mj-ea"/>
                <a:cs typeface="+mj-cs"/>
              </a:rPr>
              <a:t>Mastic</a:t>
            </a:r>
          </a:p>
        </p:txBody>
      </p:sp>
      <p:sp>
        <p:nvSpPr>
          <p:cNvPr id="6" name="Rectangle 3"/>
          <p:cNvSpPr txBox="1">
            <a:spLocks noChangeArrowheads="1"/>
          </p:cNvSpPr>
          <p:nvPr/>
        </p:nvSpPr>
        <p:spPr bwMode="auto">
          <a:xfrm>
            <a:off x="1981200" y="2057400"/>
            <a:ext cx="396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0"/>
              </a:spcBef>
              <a:spcAft>
                <a:spcPct val="2500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Ram-Nek</a:t>
            </a:r>
          </a:p>
          <a:p>
            <a:pPr marL="342900" marR="0" lvl="0" indent="-342900" algn="l" defTabSz="914400" rtl="0" eaLnBrk="1" fontAlgn="base" latinLnBrk="0" hangingPunct="1">
              <a:lnSpc>
                <a:spcPct val="90000"/>
              </a:lnSpc>
              <a:spcBef>
                <a:spcPct val="0"/>
              </a:spcBef>
              <a:spcAft>
                <a:spcPct val="2500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Rubr</a:t>
            </a:r>
            <a:r>
              <a:rPr kumimoji="0" lang="en-US" sz="3200" b="0" i="0" u="none" strike="noStrike" kern="0" cap="none" spc="0" normalizeH="0" baseline="0" noProof="0" dirty="0" smtClean="0">
                <a:ln>
                  <a:noFill/>
                </a:ln>
                <a:solidFill>
                  <a:schemeClr val="tx1"/>
                </a:solidFill>
                <a:effectLst/>
                <a:uLnTx/>
                <a:uFillTx/>
                <a:latin typeface="+mn-lt"/>
                <a:ea typeface="+mn-ea"/>
                <a:cs typeface="+mn-cs"/>
              </a:rPr>
              <a:t>-Nek</a:t>
            </a:r>
          </a:p>
          <a:p>
            <a:pPr marL="342900" marR="0" lvl="0" indent="-342900" algn="l" defTabSz="914400" rtl="0" eaLnBrk="1" fontAlgn="base" latinLnBrk="0" hangingPunct="1">
              <a:lnSpc>
                <a:spcPct val="90000"/>
              </a:lnSpc>
              <a:spcBef>
                <a:spcPct val="0"/>
              </a:spcBef>
              <a:spcAft>
                <a:spcPct val="2500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0"/>
              </a:spcBef>
              <a:spcAft>
                <a:spcPct val="2500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4" descr="ramnek3"/>
          <p:cNvPicPr>
            <a:picLocks noChangeAspect="1" noChangeArrowheads="1"/>
          </p:cNvPicPr>
          <p:nvPr/>
        </p:nvPicPr>
        <p:blipFill>
          <a:blip r:embed="rId3" cstate="print"/>
          <a:srcRect/>
          <a:stretch>
            <a:fillRect/>
          </a:stretch>
        </p:blipFill>
        <p:spPr bwMode="auto">
          <a:xfrm>
            <a:off x="4754563" y="4732338"/>
            <a:ext cx="4389437" cy="2125662"/>
          </a:xfrm>
          <a:prstGeom prst="rect">
            <a:avLst/>
          </a:prstGeom>
          <a:noFill/>
          <a:ln w="9525">
            <a:noFill/>
            <a:miter lim="800000"/>
            <a:headEnd/>
            <a:tailEnd/>
          </a:ln>
        </p:spPr>
      </p:pic>
      <p:pic>
        <p:nvPicPr>
          <p:cNvPr id="8" name="Picture 5" descr="butyl"/>
          <p:cNvPicPr>
            <a:picLocks noChangeAspect="1" noChangeArrowheads="1"/>
          </p:cNvPicPr>
          <p:nvPr/>
        </p:nvPicPr>
        <p:blipFill>
          <a:blip r:embed="rId4" cstate="print"/>
          <a:srcRect/>
          <a:stretch>
            <a:fillRect/>
          </a:stretch>
        </p:blipFill>
        <p:spPr bwMode="auto">
          <a:xfrm>
            <a:off x="5892800" y="1447800"/>
            <a:ext cx="3251200" cy="3429000"/>
          </a:xfrm>
          <a:prstGeom prst="rect">
            <a:avLst/>
          </a:prstGeom>
          <a:noFill/>
          <a:ln w="9525">
            <a:noFill/>
            <a:miter lim="800000"/>
            <a:headEnd/>
            <a:tailEnd/>
          </a:ln>
        </p:spPr>
      </p:pic>
      <p:pic>
        <p:nvPicPr>
          <p:cNvPr id="9" name="Picture 6" descr="ezstik"/>
          <p:cNvPicPr>
            <a:picLocks noChangeAspect="1" noChangeArrowheads="1"/>
          </p:cNvPicPr>
          <p:nvPr/>
        </p:nvPicPr>
        <p:blipFill>
          <a:blip r:embed="rId5" cstate="print"/>
          <a:srcRect/>
          <a:stretch>
            <a:fillRect/>
          </a:stretch>
        </p:blipFill>
        <p:spPr bwMode="auto">
          <a:xfrm>
            <a:off x="1828800" y="4605338"/>
            <a:ext cx="3429000" cy="225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1143000"/>
          </a:xfrm>
        </p:spPr>
        <p:txBody>
          <a:bodyPr/>
          <a:lstStyle/>
          <a:p>
            <a:r>
              <a:rPr lang="en-US" dirty="0" smtClean="0"/>
              <a:t>Types of Joints Systems</a:t>
            </a:r>
            <a:endParaRPr lang="en-US" dirty="0"/>
          </a:p>
        </p:txBody>
      </p:sp>
      <p:pic>
        <p:nvPicPr>
          <p:cNvPr id="114690" name="Picture 2"/>
          <p:cNvPicPr>
            <a:picLocks noGrp="1" noChangeAspect="1" noChangeArrowheads="1"/>
          </p:cNvPicPr>
          <p:nvPr>
            <p:ph idx="1"/>
          </p:nvPr>
        </p:nvPicPr>
        <p:blipFill>
          <a:blip r:embed="rId3" cstate="print"/>
          <a:srcRect/>
          <a:stretch>
            <a:fillRect/>
          </a:stretch>
        </p:blipFill>
        <p:spPr bwMode="auto">
          <a:xfrm>
            <a:off x="2667000" y="2148453"/>
            <a:ext cx="4495800" cy="4709547"/>
          </a:xfrm>
          <a:prstGeom prst="rect">
            <a:avLst/>
          </a:prstGeom>
          <a:noFill/>
          <a:ln w="9525">
            <a:noFill/>
            <a:miter lim="800000"/>
            <a:headEnd/>
            <a:tailEnd/>
          </a:ln>
        </p:spPr>
      </p:pic>
      <p:sp>
        <p:nvSpPr>
          <p:cNvPr id="7" name="TextBox 6"/>
          <p:cNvSpPr txBox="1"/>
          <p:nvPr/>
        </p:nvSpPr>
        <p:spPr>
          <a:xfrm>
            <a:off x="2667000" y="1524000"/>
            <a:ext cx="4800600" cy="461665"/>
          </a:xfrm>
          <a:prstGeom prst="rect">
            <a:avLst/>
          </a:prstGeom>
          <a:noFill/>
        </p:spPr>
        <p:txBody>
          <a:bodyPr wrap="square" rtlCol="0">
            <a:spAutoFit/>
          </a:bodyPr>
          <a:lstStyle/>
          <a:p>
            <a:r>
              <a:rPr lang="en-US" dirty="0" smtClean="0"/>
              <a:t>External Bands and Filter Fabric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Sealants</a:t>
            </a:r>
            <a:endParaRPr lang="en-US" dirty="0"/>
          </a:p>
        </p:txBody>
      </p:sp>
      <p:sp>
        <p:nvSpPr>
          <p:cNvPr id="153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601" name="Picture 2" descr="3"/>
          <p:cNvPicPr>
            <a:picLocks noChangeAspect="1" noChangeArrowheads="1"/>
          </p:cNvPicPr>
          <p:nvPr/>
        </p:nvPicPr>
        <p:blipFill>
          <a:blip r:embed="rId3" cstate="print"/>
          <a:srcRect l="-2861"/>
          <a:stretch>
            <a:fillRect/>
          </a:stretch>
        </p:blipFill>
        <p:spPr bwMode="auto">
          <a:xfrm>
            <a:off x="1683834" y="2362200"/>
            <a:ext cx="7455752" cy="3041650"/>
          </a:xfrm>
          <a:prstGeom prst="rect">
            <a:avLst/>
          </a:prstGeom>
          <a:noFill/>
          <a:ln w="9525">
            <a:solidFill>
              <a:srgbClr val="003300"/>
            </a:solidFill>
            <a:miter lim="800000"/>
            <a:headEnd/>
            <a:tailEnd/>
          </a:ln>
        </p:spPr>
      </p:pic>
      <p:sp>
        <p:nvSpPr>
          <p:cNvPr id="10"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153400" cy="685800"/>
          </a:xfrm>
        </p:spPr>
        <p:txBody>
          <a:bodyPr/>
          <a:lstStyle/>
          <a:p>
            <a:r>
              <a:rPr lang="en-US" dirty="0" smtClean="0"/>
              <a:t>Types of Sealants: Profile Gaskets</a:t>
            </a:r>
            <a:endParaRPr lang="en-US" dirty="0"/>
          </a:p>
        </p:txBody>
      </p:sp>
      <p:sp>
        <p:nvSpPr>
          <p:cNvPr id="3" name="Content Placeholder 2"/>
          <p:cNvSpPr>
            <a:spLocks noGrp="1"/>
          </p:cNvSpPr>
          <p:nvPr>
            <p:ph idx="1"/>
          </p:nvPr>
        </p:nvSpPr>
        <p:spPr>
          <a:xfrm>
            <a:off x="1828800" y="990600"/>
            <a:ext cx="7315200" cy="3611563"/>
          </a:xfrm>
        </p:spPr>
        <p:txBody>
          <a:bodyPr/>
          <a:lstStyle/>
          <a:p>
            <a:pPr algn="ctr"/>
            <a:r>
              <a:rPr lang="en-US" u="sng" dirty="0" smtClean="0"/>
              <a:t>Symmetrical</a:t>
            </a:r>
          </a:p>
          <a:p>
            <a:pPr algn="ctr"/>
            <a:endParaRPr lang="en-US" dirty="0" smtClean="0"/>
          </a:p>
          <a:p>
            <a:pPr algn="ctr"/>
            <a:endParaRPr lang="en-US" dirty="0" smtClean="0"/>
          </a:p>
          <a:p>
            <a:pPr algn="ctr"/>
            <a:r>
              <a:rPr lang="en-US" u="sng" dirty="0" smtClean="0"/>
              <a:t>Non-Symmetrical</a:t>
            </a:r>
          </a:p>
          <a:p>
            <a:pPr algn="ctr"/>
            <a:endParaRPr lang="en-US" dirty="0" smtClean="0"/>
          </a:p>
          <a:p>
            <a:pPr algn="ctr"/>
            <a:endParaRPr lang="en-US" dirty="0" smtClean="0"/>
          </a:p>
          <a:p>
            <a:pPr algn="ctr"/>
            <a:r>
              <a:rPr lang="en-US" u="sng" dirty="0" smtClean="0"/>
              <a:t>Pocket Type</a:t>
            </a:r>
          </a:p>
          <a:p>
            <a:pPr algn="ctr"/>
            <a:endParaRPr lang="en-US" dirty="0"/>
          </a:p>
        </p:txBody>
      </p:sp>
      <p:sp>
        <p:nvSpPr>
          <p:cNvPr id="160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0769" name="Picture 2" descr="2"/>
          <p:cNvPicPr>
            <a:picLocks noChangeAspect="1" noChangeArrowheads="1"/>
          </p:cNvPicPr>
          <p:nvPr/>
        </p:nvPicPr>
        <p:blipFill>
          <a:blip r:embed="rId3" cstate="print"/>
          <a:srcRect/>
          <a:stretch>
            <a:fillRect/>
          </a:stretch>
        </p:blipFill>
        <p:spPr bwMode="auto">
          <a:xfrm>
            <a:off x="3429000" y="1447800"/>
            <a:ext cx="1714499" cy="1132114"/>
          </a:xfrm>
          <a:prstGeom prst="rect">
            <a:avLst/>
          </a:prstGeom>
          <a:noFill/>
          <a:ln w="9525">
            <a:noFill/>
            <a:miter lim="800000"/>
            <a:headEnd/>
            <a:tailEnd/>
          </a:ln>
        </p:spPr>
      </p:pic>
      <p:pic>
        <p:nvPicPr>
          <p:cNvPr id="7" name="Picture 13" descr="new_pa2"/>
          <p:cNvPicPr>
            <a:picLocks noChangeAspect="1" noChangeArrowheads="1"/>
          </p:cNvPicPr>
          <p:nvPr/>
        </p:nvPicPr>
        <p:blipFill>
          <a:blip r:embed="rId4" cstate="print"/>
          <a:srcRect/>
          <a:stretch>
            <a:fillRect/>
          </a:stretch>
        </p:blipFill>
        <p:spPr bwMode="auto">
          <a:xfrm>
            <a:off x="5410200" y="1524000"/>
            <a:ext cx="1676400" cy="1077217"/>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6096000" y="3200400"/>
            <a:ext cx="1556558" cy="1092139"/>
          </a:xfrm>
          <a:prstGeom prst="rect">
            <a:avLst/>
          </a:prstGeom>
          <a:noFill/>
          <a:ln w="9525">
            <a:noFill/>
            <a:miter lim="800000"/>
            <a:headEnd/>
            <a:tailEnd/>
          </a:ln>
        </p:spPr>
      </p:pic>
      <p:pic>
        <p:nvPicPr>
          <p:cNvPr id="10" name="Picture 5"/>
          <p:cNvPicPr>
            <a:picLocks noChangeAspect="1" noChangeArrowheads="1"/>
          </p:cNvPicPr>
          <p:nvPr/>
        </p:nvPicPr>
        <p:blipFill>
          <a:blip r:embed="rId6" cstate="print"/>
          <a:srcRect/>
          <a:stretch>
            <a:fillRect/>
          </a:stretch>
        </p:blipFill>
        <p:spPr bwMode="auto">
          <a:xfrm>
            <a:off x="3429000" y="3276600"/>
            <a:ext cx="1223011" cy="1131516"/>
          </a:xfrm>
          <a:prstGeom prst="rect">
            <a:avLst/>
          </a:prstGeom>
          <a:noFill/>
          <a:ln w="9525">
            <a:noFill/>
            <a:miter lim="800000"/>
            <a:headEnd/>
            <a:tailEnd/>
          </a:ln>
        </p:spPr>
      </p:pic>
      <p:pic>
        <p:nvPicPr>
          <p:cNvPr id="12" name="Picture 8" descr="products_seal">
            <a:hlinkClick r:id="rId7"/>
          </p:cNvPr>
          <p:cNvPicPr>
            <a:picLocks noChangeAspect="1" noChangeArrowheads="1"/>
          </p:cNvPicPr>
          <p:nvPr/>
        </p:nvPicPr>
        <p:blipFill>
          <a:blip r:embed="rId8" cstate="print"/>
          <a:srcRect/>
          <a:stretch>
            <a:fillRect/>
          </a:stretch>
        </p:blipFill>
        <p:spPr bwMode="auto">
          <a:xfrm>
            <a:off x="4572000" y="3276600"/>
            <a:ext cx="1556558" cy="1057394"/>
          </a:xfrm>
          <a:prstGeom prst="rect">
            <a:avLst/>
          </a:prstGeom>
          <a:noFill/>
          <a:ln w="9525">
            <a:noFill/>
            <a:miter lim="800000"/>
            <a:headEnd/>
            <a:tailEnd/>
          </a:ln>
        </p:spPr>
      </p:pic>
      <p:pic>
        <p:nvPicPr>
          <p:cNvPr id="14" name="Picture 9" descr="products_tylox_C_gasket"/>
          <p:cNvPicPr>
            <a:picLocks noChangeAspect="1" noChangeArrowheads="1"/>
          </p:cNvPicPr>
          <p:nvPr/>
        </p:nvPicPr>
        <p:blipFill>
          <a:blip r:embed="rId9" cstate="print"/>
          <a:srcRect/>
          <a:stretch>
            <a:fillRect/>
          </a:stretch>
        </p:blipFill>
        <p:spPr bwMode="auto">
          <a:xfrm>
            <a:off x="5410200" y="5029200"/>
            <a:ext cx="2209800" cy="1046677"/>
          </a:xfrm>
          <a:prstGeom prst="rect">
            <a:avLst/>
          </a:prstGeom>
          <a:noFill/>
          <a:ln w="9525">
            <a:noFill/>
            <a:miter lim="800000"/>
            <a:headEnd/>
            <a:tailEnd/>
          </a:ln>
        </p:spPr>
      </p:pic>
      <p:pic>
        <p:nvPicPr>
          <p:cNvPr id="15" name="Picture 10" descr="products_tylox_CR_gasket"/>
          <p:cNvPicPr>
            <a:picLocks noChangeAspect="1" noChangeArrowheads="1"/>
          </p:cNvPicPr>
          <p:nvPr/>
        </p:nvPicPr>
        <p:blipFill>
          <a:blip r:embed="rId10" cstate="print"/>
          <a:srcRect/>
          <a:stretch>
            <a:fillRect/>
          </a:stretch>
        </p:blipFill>
        <p:spPr bwMode="auto">
          <a:xfrm>
            <a:off x="2590800" y="4953000"/>
            <a:ext cx="2667000" cy="1155415"/>
          </a:xfrm>
          <a:prstGeom prst="rect">
            <a:avLst/>
          </a:prstGeom>
          <a:noFill/>
          <a:ln w="9525">
            <a:noFill/>
            <a:miter lim="800000"/>
            <a:headEnd/>
            <a:tailEnd/>
          </a:ln>
        </p:spPr>
      </p:pic>
      <p:sp>
        <p:nvSpPr>
          <p:cNvPr id="160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1828800" y="0"/>
            <a:ext cx="7315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0"/>
              </a:spcBef>
              <a:spcAft>
                <a:spcPct val="25000"/>
              </a:spcAft>
              <a:buClrTx/>
              <a:buSzTx/>
              <a:buFontTx/>
              <a:buNone/>
              <a:tabLst/>
              <a:defRPr/>
            </a:pPr>
            <a:r>
              <a:rPr kumimoji="0" lang="en-US" sz="3600" b="1" i="0" u="none" strike="noStrike" kern="0" cap="none" spc="0" normalizeH="0" baseline="0" noProof="0" dirty="0" smtClean="0">
                <a:ln>
                  <a:noFill/>
                </a:ln>
                <a:solidFill>
                  <a:srgbClr val="F08F49"/>
                </a:solidFill>
                <a:effectLst/>
                <a:uLnTx/>
                <a:uFillTx/>
                <a:latin typeface="+mn-lt"/>
                <a:ea typeface="+mn-ea"/>
                <a:cs typeface="+mn-cs"/>
              </a:rPr>
              <a:t>Types of Sealants: </a:t>
            </a:r>
          </a:p>
          <a:p>
            <a:pPr marL="342900" marR="0" lvl="0" indent="-342900" algn="l" defTabSz="914400" rtl="0" eaLnBrk="0" fontAlgn="base" latinLnBrk="0" hangingPunct="0">
              <a:lnSpc>
                <a:spcPct val="90000"/>
              </a:lnSpc>
              <a:spcBef>
                <a:spcPct val="0"/>
              </a:spcBef>
              <a:spcAft>
                <a:spcPct val="25000"/>
              </a:spcAft>
              <a:buClrTx/>
              <a:buSzTx/>
              <a:buFontTx/>
              <a:buNone/>
              <a:tabLst/>
              <a:defRPr/>
            </a:pPr>
            <a:r>
              <a:rPr lang="en-US" sz="3600" b="1" kern="0" dirty="0" smtClean="0">
                <a:solidFill>
                  <a:srgbClr val="F08F49"/>
                </a:solidFill>
                <a:latin typeface="+mn-lt"/>
              </a:rPr>
              <a:t>Pre-lubricated </a:t>
            </a:r>
            <a:r>
              <a:rPr kumimoji="0" lang="en-US" sz="3600" b="1" i="0" u="none" strike="noStrike" kern="0" cap="none" spc="0" normalizeH="0" baseline="0" noProof="0" dirty="0" smtClean="0">
                <a:ln>
                  <a:noFill/>
                </a:ln>
                <a:solidFill>
                  <a:srgbClr val="F08F49"/>
                </a:solidFill>
                <a:effectLst/>
                <a:uLnTx/>
                <a:uFillTx/>
                <a:latin typeface="+mn-lt"/>
                <a:ea typeface="+mn-ea"/>
                <a:cs typeface="+mn-cs"/>
              </a:rPr>
              <a:t>Profile Gaskets</a:t>
            </a:r>
            <a:endParaRPr kumimoji="0" lang="en-US" sz="3600" b="1" i="0" u="none" strike="noStrike" kern="0" cap="none" spc="0" normalizeH="0" baseline="0" noProof="0" dirty="0">
              <a:ln>
                <a:noFill/>
              </a:ln>
              <a:solidFill>
                <a:srgbClr val="F08F49"/>
              </a:solidFill>
              <a:effectLst/>
              <a:uLnTx/>
              <a:uFillTx/>
              <a:latin typeface="+mn-lt"/>
              <a:ea typeface="+mn-ea"/>
              <a:cs typeface="+mn-cs"/>
            </a:endParaRP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0" y="1219200"/>
            <a:ext cx="9144000" cy="6248400"/>
            <a:chOff x="0" y="1219200"/>
            <a:chExt cx="9144000" cy="6248400"/>
          </a:xfrm>
        </p:grpSpPr>
        <p:grpSp>
          <p:nvGrpSpPr>
            <p:cNvPr id="23" name="Group 11"/>
            <p:cNvGrpSpPr>
              <a:grpSpLocks/>
            </p:cNvGrpSpPr>
            <p:nvPr/>
          </p:nvGrpSpPr>
          <p:grpSpPr bwMode="auto">
            <a:xfrm>
              <a:off x="2514600" y="4343400"/>
              <a:ext cx="4276725" cy="3124200"/>
              <a:chOff x="1584" y="2112"/>
              <a:chExt cx="2694" cy="1968"/>
            </a:xfrm>
          </p:grpSpPr>
          <p:pic>
            <p:nvPicPr>
              <p:cNvPr id="24" name="Picture 6" descr="pre lube 3"/>
              <p:cNvPicPr>
                <a:picLocks noChangeAspect="1" noChangeArrowheads="1"/>
              </p:cNvPicPr>
              <p:nvPr/>
            </p:nvPicPr>
            <p:blipFill>
              <a:blip r:embed="rId3" cstate="print">
                <a:extLst>
                  <a:ext uri="{28A0092B-C50C-407E-A947-70E740481C1C}">
                    <a14:useLocalDpi xmlns:a14="http://schemas.microsoft.com/office/drawing/2010/main" val="0"/>
                  </a:ext>
                </a:extLst>
              </a:blip>
              <a:srcRect b="28615"/>
              <a:stretch>
                <a:fillRect/>
              </a:stretch>
            </p:blipFill>
            <p:spPr bwMode="auto">
              <a:xfrm>
                <a:off x="1584" y="2112"/>
                <a:ext cx="2694" cy="139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0"/>
              <p:cNvSpPr>
                <a:spLocks noChangeArrowheads="1"/>
              </p:cNvSpPr>
              <p:nvPr/>
            </p:nvSpPr>
            <p:spPr bwMode="auto">
              <a:xfrm>
                <a:off x="1584" y="3984"/>
                <a:ext cx="2688" cy="9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13"/>
            <p:cNvGrpSpPr>
              <a:grpSpLocks/>
            </p:cNvGrpSpPr>
            <p:nvPr/>
          </p:nvGrpSpPr>
          <p:grpSpPr bwMode="auto">
            <a:xfrm>
              <a:off x="0" y="1371600"/>
              <a:ext cx="4572000" cy="3124200"/>
              <a:chOff x="0" y="96"/>
              <a:chExt cx="2880" cy="1968"/>
            </a:xfrm>
          </p:grpSpPr>
          <p:pic>
            <p:nvPicPr>
              <p:cNvPr id="18" name="Picture 4" descr="pre lub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6"/>
                <a:ext cx="2868" cy="19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7"/>
              <p:cNvSpPr>
                <a:spLocks noChangeArrowheads="1"/>
              </p:cNvSpPr>
              <p:nvPr/>
            </p:nvSpPr>
            <p:spPr bwMode="auto">
              <a:xfrm>
                <a:off x="0" y="1968"/>
                <a:ext cx="2880" cy="9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 name="Group 12"/>
            <p:cNvGrpSpPr>
              <a:grpSpLocks/>
            </p:cNvGrpSpPr>
            <p:nvPr/>
          </p:nvGrpSpPr>
          <p:grpSpPr bwMode="auto">
            <a:xfrm>
              <a:off x="4705350" y="1219200"/>
              <a:ext cx="4438650" cy="3124200"/>
              <a:chOff x="2964" y="0"/>
              <a:chExt cx="2796" cy="1968"/>
            </a:xfrm>
          </p:grpSpPr>
          <p:pic>
            <p:nvPicPr>
              <p:cNvPr id="21" name="Picture 5" descr="Pre lub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4" y="0"/>
                <a:ext cx="2796" cy="196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9"/>
              <p:cNvSpPr>
                <a:spLocks noChangeArrowheads="1"/>
              </p:cNvSpPr>
              <p:nvPr/>
            </p:nvSpPr>
            <p:spPr bwMode="auto">
              <a:xfrm>
                <a:off x="2976" y="1872"/>
                <a:ext cx="2784" cy="9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62000"/>
          </a:xfrm>
        </p:spPr>
        <p:txBody>
          <a:bodyPr/>
          <a:lstStyle/>
          <a:p>
            <a:r>
              <a:rPr lang="en-US" dirty="0" smtClean="0"/>
              <a:t>Types of Joint Systems</a:t>
            </a:r>
            <a:endParaRPr lang="en-US" dirty="0"/>
          </a:p>
        </p:txBody>
      </p:sp>
      <p:graphicFrame>
        <p:nvGraphicFramePr>
          <p:cNvPr id="5" name="Content Placeholder 4"/>
          <p:cNvGraphicFramePr>
            <a:graphicFrameLocks noGrp="1"/>
          </p:cNvGraphicFramePr>
          <p:nvPr>
            <p:ph idx="1"/>
          </p:nvPr>
        </p:nvGraphicFramePr>
        <p:xfrm>
          <a:off x="1828800" y="871538"/>
          <a:ext cx="5257800" cy="5529261"/>
        </p:xfrm>
        <a:graphic>
          <a:graphicData uri="http://schemas.openxmlformats.org/drawingml/2006/table">
            <a:tbl>
              <a:tblPr/>
              <a:tblGrid>
                <a:gridCol w="2018147"/>
                <a:gridCol w="3239653"/>
              </a:tblGrid>
              <a:tr h="1238792">
                <a:tc>
                  <a:txBody>
                    <a:bodyPr/>
                    <a:lstStyle/>
                    <a:p>
                      <a:pPr marL="0" marR="0" algn="ctr">
                        <a:spcBef>
                          <a:spcPts val="0"/>
                        </a:spcBef>
                        <a:spcAft>
                          <a:spcPts val="0"/>
                        </a:spcAft>
                      </a:pPr>
                      <a:r>
                        <a:rPr lang="en-US" sz="1800" b="1" kern="1400" dirty="0" smtClean="0">
                          <a:solidFill>
                            <a:srgbClr val="000000"/>
                          </a:solidFill>
                          <a:latin typeface="Arial"/>
                          <a:ea typeface="Times New Roman"/>
                          <a:cs typeface="Times New Roman"/>
                        </a:rPr>
                        <a:t>Performance </a:t>
                      </a:r>
                      <a:r>
                        <a:rPr lang="en-US" sz="1800" b="1" kern="1400" dirty="0">
                          <a:solidFill>
                            <a:srgbClr val="000000"/>
                          </a:solidFill>
                          <a:latin typeface="Arial"/>
                          <a:ea typeface="Times New Roman"/>
                          <a:cs typeface="Times New Roman"/>
                        </a:rPr>
                        <a:t>Type</a:t>
                      </a:r>
                      <a:endParaRPr lang="en-US" sz="1800" kern="1400" dirty="0">
                        <a:solidFill>
                          <a:srgbClr val="000000"/>
                        </a:solidFill>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kern="1400" dirty="0" smtClean="0">
                          <a:solidFill>
                            <a:srgbClr val="000000"/>
                          </a:solidFill>
                          <a:latin typeface="Arial"/>
                          <a:ea typeface="Times New Roman"/>
                          <a:cs typeface="Times New Roman"/>
                        </a:rPr>
                        <a:t>Sealant</a:t>
                      </a:r>
                      <a:endParaRPr lang="en-US" sz="1800" kern="1400" dirty="0">
                        <a:solidFill>
                          <a:srgbClr val="000000"/>
                        </a:solidFill>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1640832">
                <a:tc>
                  <a:txBody>
                    <a:bodyPr/>
                    <a:lstStyle/>
                    <a:p>
                      <a:pPr marL="0" marR="0">
                        <a:spcBef>
                          <a:spcPts val="0"/>
                        </a:spcBef>
                        <a:spcAft>
                          <a:spcPts val="0"/>
                        </a:spcAft>
                      </a:pPr>
                      <a:endParaRPr lang="en-US" sz="1800" kern="1400">
                        <a:solidFill>
                          <a:srgbClr val="000000"/>
                        </a:solidFill>
                        <a:latin typeface="Arial"/>
                        <a:ea typeface="Times New Roman"/>
                        <a:cs typeface="Times New Roman"/>
                      </a:endParaRPr>
                    </a:p>
                    <a:p>
                      <a:pPr marL="0" marR="0">
                        <a:spcBef>
                          <a:spcPts val="0"/>
                        </a:spcBef>
                        <a:spcAft>
                          <a:spcPts val="0"/>
                        </a:spcAft>
                      </a:pPr>
                      <a:r>
                        <a:rPr lang="en-US" sz="1800" kern="1400">
                          <a:solidFill>
                            <a:srgbClr val="000000"/>
                          </a:solidFill>
                          <a:latin typeface="Arial"/>
                          <a:ea typeface="Times New Roman"/>
                          <a:cs typeface="Times New Roman"/>
                        </a:rPr>
                        <a:t>Soil Tight</a:t>
                      </a:r>
                      <a:endParaRPr lang="en-US" sz="1800" kern="1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kern="1400" dirty="0">
                        <a:solidFill>
                          <a:srgbClr val="000000"/>
                        </a:solidFill>
                        <a:latin typeface="Arial"/>
                        <a:ea typeface="Times New Roman"/>
                        <a:cs typeface="Times New Roman"/>
                      </a:endParaRPr>
                    </a:p>
                    <a:p>
                      <a:pPr marL="0" marR="0">
                        <a:spcBef>
                          <a:spcPts val="0"/>
                        </a:spcBef>
                        <a:spcAft>
                          <a:spcPts val="0"/>
                        </a:spcAft>
                      </a:pPr>
                      <a:r>
                        <a:rPr lang="en-US" sz="1800" kern="1400" dirty="0">
                          <a:solidFill>
                            <a:srgbClr val="000000"/>
                          </a:solidFill>
                          <a:latin typeface="Arial"/>
                          <a:ea typeface="Times New Roman"/>
                          <a:cs typeface="Times New Roman"/>
                        </a:rPr>
                        <a:t>Mastic filler</a:t>
                      </a:r>
                      <a:endParaRPr lang="en-US" sz="1800" kern="1400" dirty="0">
                        <a:solidFill>
                          <a:srgbClr val="000000"/>
                        </a:solidFill>
                        <a:latin typeface="Times New Roman"/>
                        <a:ea typeface="Times New Roman"/>
                        <a:cs typeface="Times New Roman"/>
                      </a:endParaRPr>
                    </a:p>
                    <a:p>
                      <a:pPr marL="0" marR="0">
                        <a:spcBef>
                          <a:spcPts val="0"/>
                        </a:spcBef>
                        <a:spcAft>
                          <a:spcPts val="0"/>
                        </a:spcAft>
                      </a:pPr>
                      <a:r>
                        <a:rPr lang="en-US" sz="1800" kern="1400" dirty="0">
                          <a:solidFill>
                            <a:srgbClr val="000000"/>
                          </a:solidFill>
                          <a:latin typeface="Arial"/>
                          <a:ea typeface="Times New Roman"/>
                          <a:cs typeface="Times New Roman"/>
                        </a:rPr>
                        <a:t>External </a:t>
                      </a:r>
                      <a:r>
                        <a:rPr lang="en-US" sz="1800" kern="1400" dirty="0" err="1">
                          <a:solidFill>
                            <a:srgbClr val="000000"/>
                          </a:solidFill>
                          <a:latin typeface="Arial"/>
                          <a:ea typeface="Times New Roman"/>
                          <a:cs typeface="Times New Roman"/>
                        </a:rPr>
                        <a:t>Geotextile</a:t>
                      </a:r>
                      <a:r>
                        <a:rPr lang="en-US" sz="1800" kern="1400" dirty="0">
                          <a:solidFill>
                            <a:srgbClr val="000000"/>
                          </a:solidFill>
                          <a:latin typeface="Arial"/>
                          <a:ea typeface="Times New Roman"/>
                          <a:cs typeface="Times New Roman"/>
                        </a:rPr>
                        <a:t> Wrap</a:t>
                      </a:r>
                      <a:endParaRPr lang="en-US" sz="1800" kern="1400" dirty="0">
                        <a:solidFill>
                          <a:srgbClr val="000000"/>
                        </a:solidFill>
                        <a:latin typeface="Times New Roman"/>
                        <a:ea typeface="Times New Roman"/>
                        <a:cs typeface="Times New Roman"/>
                      </a:endParaRPr>
                    </a:p>
                    <a:p>
                      <a:pPr marL="0" marR="0">
                        <a:spcBef>
                          <a:spcPts val="0"/>
                        </a:spcBef>
                        <a:spcAft>
                          <a:spcPts val="0"/>
                        </a:spcAft>
                      </a:pPr>
                      <a:r>
                        <a:rPr lang="en-US" sz="1800" kern="1400" dirty="0">
                          <a:solidFill>
                            <a:srgbClr val="000000"/>
                          </a:solidFill>
                          <a:latin typeface="Arial"/>
                          <a:ea typeface="Times New Roman"/>
                          <a:cs typeface="Times New Roman"/>
                        </a:rPr>
                        <a:t>External Sealing Bands</a:t>
                      </a:r>
                      <a:endParaRPr lang="en-US" sz="1800" kern="1400" dirty="0">
                        <a:solidFill>
                          <a:srgbClr val="000000"/>
                        </a:solidFill>
                        <a:latin typeface="Times New Roman"/>
                        <a:ea typeface="Times New Roman"/>
                        <a:cs typeface="Times New Roman"/>
                      </a:endParaRPr>
                    </a:p>
                    <a:p>
                      <a:pPr marL="0" marR="0">
                        <a:spcBef>
                          <a:spcPts val="0"/>
                        </a:spcBef>
                        <a:spcAft>
                          <a:spcPts val="0"/>
                        </a:spcAft>
                      </a:pPr>
                      <a:r>
                        <a:rPr lang="en-US" sz="1800" kern="1400" dirty="0">
                          <a:solidFill>
                            <a:srgbClr val="000000"/>
                          </a:solidFill>
                          <a:latin typeface="Arial"/>
                          <a:ea typeface="Times New Roman"/>
                          <a:cs typeface="Times New Roman"/>
                        </a:rPr>
                        <a:t>Rubber Gasket</a:t>
                      </a:r>
                      <a:endParaRPr lang="en-US" sz="1800" kern="14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489">
                <a:tc>
                  <a:txBody>
                    <a:bodyPr/>
                    <a:lstStyle/>
                    <a:p>
                      <a:pPr marL="0" marR="0">
                        <a:spcBef>
                          <a:spcPts val="0"/>
                        </a:spcBef>
                        <a:spcAft>
                          <a:spcPts val="0"/>
                        </a:spcAft>
                      </a:pPr>
                      <a:endParaRPr lang="en-US" sz="1800" kern="1400">
                        <a:solidFill>
                          <a:srgbClr val="000000"/>
                        </a:solidFill>
                        <a:latin typeface="Arial"/>
                        <a:ea typeface="Times New Roman"/>
                        <a:cs typeface="Times New Roman"/>
                      </a:endParaRPr>
                    </a:p>
                    <a:p>
                      <a:pPr marL="0" marR="0">
                        <a:spcBef>
                          <a:spcPts val="0"/>
                        </a:spcBef>
                        <a:spcAft>
                          <a:spcPts val="0"/>
                        </a:spcAft>
                      </a:pPr>
                      <a:r>
                        <a:rPr lang="en-US" sz="1800" kern="1400">
                          <a:solidFill>
                            <a:srgbClr val="000000"/>
                          </a:solidFill>
                          <a:latin typeface="Arial"/>
                          <a:ea typeface="Times New Roman"/>
                          <a:cs typeface="Times New Roman"/>
                        </a:rPr>
                        <a:t>Silt Tight</a:t>
                      </a:r>
                      <a:endParaRPr lang="en-US" sz="1800" kern="1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kern="1400">
                        <a:solidFill>
                          <a:srgbClr val="000000"/>
                        </a:solidFill>
                        <a:latin typeface="Arial"/>
                        <a:ea typeface="Times New Roman"/>
                        <a:cs typeface="Times New Roman"/>
                      </a:endParaRPr>
                    </a:p>
                    <a:p>
                      <a:pPr marL="0" marR="0">
                        <a:spcBef>
                          <a:spcPts val="0"/>
                        </a:spcBef>
                        <a:spcAft>
                          <a:spcPts val="0"/>
                        </a:spcAft>
                      </a:pPr>
                      <a:r>
                        <a:rPr lang="en-US" sz="1800" kern="1400">
                          <a:solidFill>
                            <a:srgbClr val="000000"/>
                          </a:solidFill>
                          <a:latin typeface="Arial"/>
                          <a:ea typeface="Times New Roman"/>
                          <a:cs typeface="Times New Roman"/>
                        </a:rPr>
                        <a:t>Mastic Filler</a:t>
                      </a:r>
                      <a:endParaRPr lang="en-US" sz="1800" kern="1400">
                        <a:solidFill>
                          <a:srgbClr val="000000"/>
                        </a:solidFill>
                        <a:latin typeface="Times New Roman"/>
                        <a:ea typeface="Times New Roman"/>
                        <a:cs typeface="Times New Roman"/>
                      </a:endParaRPr>
                    </a:p>
                    <a:p>
                      <a:pPr marL="0" marR="0">
                        <a:spcBef>
                          <a:spcPts val="0"/>
                        </a:spcBef>
                        <a:spcAft>
                          <a:spcPts val="0"/>
                        </a:spcAft>
                      </a:pPr>
                      <a:r>
                        <a:rPr lang="en-US" sz="1800" kern="1400">
                          <a:solidFill>
                            <a:srgbClr val="000000"/>
                          </a:solidFill>
                          <a:latin typeface="Arial"/>
                          <a:ea typeface="Times New Roman"/>
                          <a:cs typeface="Times New Roman"/>
                        </a:rPr>
                        <a:t>External Sealing Bands</a:t>
                      </a:r>
                      <a:endParaRPr lang="en-US" sz="1800" kern="1400">
                        <a:solidFill>
                          <a:srgbClr val="000000"/>
                        </a:solidFill>
                        <a:latin typeface="Times New Roman"/>
                        <a:ea typeface="Times New Roman"/>
                        <a:cs typeface="Times New Roman"/>
                      </a:endParaRPr>
                    </a:p>
                    <a:p>
                      <a:pPr marL="0" marR="0">
                        <a:spcBef>
                          <a:spcPts val="0"/>
                        </a:spcBef>
                        <a:spcAft>
                          <a:spcPts val="0"/>
                        </a:spcAft>
                      </a:pPr>
                      <a:r>
                        <a:rPr lang="en-US" sz="1800" kern="1400">
                          <a:solidFill>
                            <a:srgbClr val="000000"/>
                          </a:solidFill>
                          <a:latin typeface="Arial"/>
                          <a:ea typeface="Times New Roman"/>
                          <a:cs typeface="Times New Roman"/>
                        </a:rPr>
                        <a:t>Rubber Gasket</a:t>
                      </a:r>
                      <a:endParaRPr lang="en-US" sz="1800" kern="1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1148">
                <a:tc>
                  <a:txBody>
                    <a:bodyPr/>
                    <a:lstStyle/>
                    <a:p>
                      <a:pPr marL="0" marR="0">
                        <a:spcBef>
                          <a:spcPts val="0"/>
                        </a:spcBef>
                        <a:spcAft>
                          <a:spcPts val="0"/>
                        </a:spcAft>
                      </a:pPr>
                      <a:r>
                        <a:rPr lang="en-US" sz="1800" kern="1400">
                          <a:solidFill>
                            <a:srgbClr val="000000"/>
                          </a:solidFill>
                          <a:latin typeface="Arial"/>
                          <a:ea typeface="Times New Roman"/>
                          <a:cs typeface="Times New Roman"/>
                        </a:rPr>
                        <a:t>Leak Resistant</a:t>
                      </a:r>
                      <a:endParaRPr lang="en-US" sz="1800" kern="1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400" dirty="0" smtClean="0">
                          <a:solidFill>
                            <a:srgbClr val="000000"/>
                          </a:solidFill>
                          <a:latin typeface="Arial"/>
                          <a:ea typeface="Times New Roman"/>
                          <a:cs typeface="Times New Roman"/>
                        </a:rPr>
                        <a:t>Rubber </a:t>
                      </a:r>
                      <a:r>
                        <a:rPr lang="en-US" sz="1800" kern="1400" dirty="0">
                          <a:solidFill>
                            <a:srgbClr val="000000"/>
                          </a:solidFill>
                          <a:latin typeface="Arial"/>
                          <a:ea typeface="Times New Roman"/>
                          <a:cs typeface="Times New Roman"/>
                        </a:rPr>
                        <a:t>Gasket</a:t>
                      </a:r>
                      <a:endParaRPr lang="en-US" sz="1800" kern="14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Footer Placeholder 3"/>
          <p:cNvSpPr>
            <a:spLocks noGrp="1"/>
          </p:cNvSpPr>
          <p:nvPr/>
        </p:nvSpPr>
        <p:spPr bwMode="auto">
          <a:xfrm>
            <a:off x="1716491" y="63599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F08F49"/>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dirty="0" err="1" smtClean="0"/>
              <a:t>www.concretepipe.org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CPA Master Title">
  <a:themeElements>
    <a:clrScheme name="ACPA Master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PA Master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CPA Master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PA Master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PA Master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PA Master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PA Master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PA Master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PA Master Tit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PA Master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PA Master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PA Master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PA Master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PA Master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CPA Subsection Master">
  <a:themeElements>
    <a:clrScheme name="1_ACPA Subsectio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CPA Subsection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ACPA Subsectio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CPA Subsection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CPA Subsection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CPA Subsection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CPA Subsection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CPA Subsection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CPA Subsection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CPA Subsection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CPA Subsection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CPA Subsection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CPA Subsection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CPA Subsection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CPA Alternate Image Master">
  <a:themeElements>
    <a:clrScheme name="ACPA Alternate Imag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PA Alternate Imag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CPA Alternate Imag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PA Alternate Imag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PA Alternate Imag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PA Alternate Imag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PA Alternate Imag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PA Alternate Imag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PA Alternate Imag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PA Alternate Imag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PA Alternate Imag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PA Alternate Imag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PA Alternate Imag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PA Alternate Imag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CPA Subsection Master">
  <a:themeElements>
    <a:clrScheme name="2_ACPA Subsectio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CPA Subsection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ACPA Subsectio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CPA Subsection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CPA Subsection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CPA Subsection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CPA Subsection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CPA Subsection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CPA Subsection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CPA Subsection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CPA Subsection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CPA Subsection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CPA Subsection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CPA Subsection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90907</TotalTime>
  <Words>2649</Words>
  <Application>Microsoft Macintosh PowerPoint</Application>
  <PresentationFormat>On-screen Show (4:3)</PresentationFormat>
  <Paragraphs>383</Paragraphs>
  <Slides>36</Slides>
  <Notes>32</Notes>
  <HiddenSlides>0</HiddenSlides>
  <MMClips>1</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36</vt:i4>
      </vt:variant>
    </vt:vector>
  </HeadingPairs>
  <TitlesOfParts>
    <vt:vector size="45" baseType="lpstr">
      <vt:lpstr>Times New Roman</vt:lpstr>
      <vt:lpstr>Verdana</vt:lpstr>
      <vt:lpstr>Wingdings</vt:lpstr>
      <vt:lpstr>Arial</vt:lpstr>
      <vt:lpstr>ACPA Master Title</vt:lpstr>
      <vt:lpstr>1_ACPA Subsection Master</vt:lpstr>
      <vt:lpstr>ACPA Alternate Image Master</vt:lpstr>
      <vt:lpstr>2_ACPA Subsection Master</vt:lpstr>
      <vt:lpstr>3_Default Design</vt:lpstr>
      <vt:lpstr>Installation and Inspection of Concrete Pipe  Joining / Joints</vt:lpstr>
      <vt:lpstr>Types of Joints and Sealants</vt:lpstr>
      <vt:lpstr>Types of Joint Systems</vt:lpstr>
      <vt:lpstr>Types of Sealant</vt:lpstr>
      <vt:lpstr>Types of Joints Systems</vt:lpstr>
      <vt:lpstr>Types of Sealants</vt:lpstr>
      <vt:lpstr>Types of Sealants: Profile Gaskets</vt:lpstr>
      <vt:lpstr>PowerPoint Presentation</vt:lpstr>
      <vt:lpstr>Types of Joint Systems</vt:lpstr>
      <vt:lpstr>Joint and Gasket Inspection</vt:lpstr>
      <vt:lpstr>Defect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Gasket Storage</vt:lpstr>
      <vt:lpstr>Proper Methods of Joining Pipe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Joint Testing</vt:lpstr>
      <vt:lpstr>PowerPoint Presentation</vt:lpstr>
      <vt:lpstr>PowerPoint Presentation</vt:lpstr>
      <vt:lpstr>PowerPoint Presentation</vt:lpstr>
      <vt:lpstr>How to Protect your Interest with Inspection</vt:lpstr>
    </vt:vector>
  </TitlesOfParts>
  <Company>MB</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user</dc:creator>
  <cp:lastModifiedBy>Microsoft Office User</cp:lastModifiedBy>
  <cp:revision>3413</cp:revision>
  <cp:lastPrinted>2008-07-23T20:44:34Z</cp:lastPrinted>
  <dcterms:created xsi:type="dcterms:W3CDTF">2008-07-23T19:29:46Z</dcterms:created>
  <dcterms:modified xsi:type="dcterms:W3CDTF">2016-09-21T18:19:02Z</dcterms:modified>
</cp:coreProperties>
</file>