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0" r:id="rId2"/>
    <p:sldMasterId id="2147484079" r:id="rId3"/>
  </p:sldMasterIdLst>
  <p:notesMasterIdLst>
    <p:notesMasterId r:id="rId52"/>
  </p:notesMasterIdLst>
  <p:handoutMasterIdLst>
    <p:handoutMasterId r:id="rId53"/>
  </p:handoutMasterIdLst>
  <p:sldIdLst>
    <p:sldId id="430" r:id="rId4"/>
    <p:sldId id="544" r:id="rId5"/>
    <p:sldId id="529" r:id="rId6"/>
    <p:sldId id="421" r:id="rId7"/>
    <p:sldId id="269" r:id="rId8"/>
    <p:sldId id="545" r:id="rId9"/>
    <p:sldId id="447" r:id="rId10"/>
    <p:sldId id="448" r:id="rId11"/>
    <p:sldId id="449" r:id="rId12"/>
    <p:sldId id="462" r:id="rId13"/>
    <p:sldId id="470" r:id="rId14"/>
    <p:sldId id="530" r:id="rId15"/>
    <p:sldId id="531" r:id="rId16"/>
    <p:sldId id="532" r:id="rId17"/>
    <p:sldId id="533" r:id="rId18"/>
    <p:sldId id="535" r:id="rId19"/>
    <p:sldId id="536" r:id="rId20"/>
    <p:sldId id="538" r:id="rId21"/>
    <p:sldId id="539" r:id="rId22"/>
    <p:sldId id="549" r:id="rId23"/>
    <p:sldId id="474" r:id="rId24"/>
    <p:sldId id="473" r:id="rId25"/>
    <p:sldId id="475" r:id="rId26"/>
    <p:sldId id="540" r:id="rId27"/>
    <p:sldId id="556" r:id="rId28"/>
    <p:sldId id="562" r:id="rId29"/>
    <p:sldId id="563" r:id="rId30"/>
    <p:sldId id="557" r:id="rId31"/>
    <p:sldId id="564" r:id="rId32"/>
    <p:sldId id="565" r:id="rId33"/>
    <p:sldId id="560" r:id="rId34"/>
    <p:sldId id="566" r:id="rId35"/>
    <p:sldId id="551" r:id="rId36"/>
    <p:sldId id="504" r:id="rId37"/>
    <p:sldId id="547" r:id="rId38"/>
    <p:sldId id="569" r:id="rId39"/>
    <p:sldId id="554" r:id="rId40"/>
    <p:sldId id="568" r:id="rId41"/>
    <p:sldId id="342" r:id="rId42"/>
    <p:sldId id="443" r:id="rId43"/>
    <p:sldId id="445" r:id="rId44"/>
    <p:sldId id="343" r:id="rId45"/>
    <p:sldId id="346" r:id="rId46"/>
    <p:sldId id="368" r:id="rId47"/>
    <p:sldId id="370" r:id="rId48"/>
    <p:sldId id="425" r:id="rId49"/>
    <p:sldId id="546" r:id="rId50"/>
    <p:sldId id="440" r:id="rId5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314">
          <p15:clr>
            <a:srgbClr val="A4A3A4"/>
          </p15:clr>
        </p15:guide>
        <p15:guide id="2" pos="11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8F49"/>
    <a:srgbClr val="8B7B6D"/>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7" autoAdjust="0"/>
    <p:restoredTop sz="75318" autoAdjust="0"/>
  </p:normalViewPr>
  <p:slideViewPr>
    <p:cSldViewPr>
      <p:cViewPr varScale="1">
        <p:scale>
          <a:sx n="124" d="100"/>
          <a:sy n="124" d="100"/>
        </p:scale>
        <p:origin x="1784" y="168"/>
      </p:cViewPr>
      <p:guideLst>
        <p:guide orient="horz" pos="3314"/>
        <p:guide pos="11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90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24BECB9-C7AE-441C-B378-4CA1CF084942}" type="datetimeFigureOut">
              <a:rPr lang="en-US"/>
              <a:pPr>
                <a:defRPr/>
              </a:pPr>
              <a:t>9/21/16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EDD2EB3-F460-480F-9E1F-AA4AFAFADDC0}" type="slidenum">
              <a:rPr lang="en-US"/>
              <a:pPr>
                <a:defRPr/>
              </a:pPr>
              <a:t>‹#›</a:t>
            </a:fld>
            <a:endParaRPr lang="en-US" dirty="0"/>
          </a:p>
        </p:txBody>
      </p:sp>
    </p:spTree>
    <p:extLst>
      <p:ext uri="{BB962C8B-B14F-4D97-AF65-F5344CB8AC3E}">
        <p14:creationId xmlns:p14="http://schemas.microsoft.com/office/powerpoint/2010/main" val="887611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9E1605C8-6320-4A5B-8A35-84BECAF9DB60}" type="slidenum">
              <a:rPr lang="en-US"/>
              <a:pPr>
                <a:defRPr/>
              </a:pPr>
              <a:t>‹#›</a:t>
            </a:fld>
            <a:endParaRPr lang="en-US" dirty="0"/>
          </a:p>
        </p:txBody>
      </p:sp>
    </p:spTree>
    <p:extLst>
      <p:ext uri="{BB962C8B-B14F-4D97-AF65-F5344CB8AC3E}">
        <p14:creationId xmlns:p14="http://schemas.microsoft.com/office/powerpoint/2010/main" val="16743088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lvl="1"/>
            <a:r>
              <a:rPr lang="en-US" sz="1000" dirty="0" smtClean="0"/>
              <a:t>Our discussions so far have focused on proper installation and important inspection milestones during the installation phase for RCP. My topic as you can see concerns the evaluation of RCP after the installation has been completed. The post installation evaluation phase may be right after installation and before acceptance of the installed pipe into the public system or may be completed many years after the initial installation.  When ever the installed pipe is inspected and for what ever reason it is important that the evaluation criteria be correct and consistent to allow for proper decisions and actions to be taken.</a:t>
            </a:r>
          </a:p>
          <a:p>
            <a:pPr lvl="1"/>
            <a:r>
              <a:rPr lang="en-US" sz="1000" dirty="0" smtClean="0"/>
              <a:t>I have shared what we feel are important attributes of RCP to DOT and Municipal Engineers, inspectors, contractors, many times over the past 15 years and on many of those occasions I ended my story  with a challenge to the audience to simply go stick their head into some pipe. I explained there is no better way understand how the products they were specifying are performing than to see some actual pipe installations in operation. I was confident if they looked into RCP they would witness firsthand the strength, durability, and the toughness of RCP. Once they saw how RCP worked in real life situations they would be confident enough in our product continue to specify and or use RCP. I still believe these true life lessons are powerful and provide much better proof of product performance than some computer generated model or complicated formula to predict performance or service life.  </a:t>
            </a:r>
          </a:p>
          <a:p>
            <a:pPr lvl="1"/>
            <a:r>
              <a:rPr lang="en-US" sz="1000" dirty="0" smtClean="0"/>
              <a:t>For many years I thought my encouragements to engineers/inspectors to look at how installed pipe is performing was falling on deaf ears, all of a sudden in the past few years I am getting almost weekly request to help engineers or inspectors understand some of the issues they are seeing as they inspect installed pipelines. This give us an excellent opportunity to be a resource to our clients….</a:t>
            </a:r>
          </a:p>
        </p:txBody>
      </p:sp>
      <p:sp>
        <p:nvSpPr>
          <p:cNvPr id="56324" name="Slide Number Placeholder 3"/>
          <p:cNvSpPr>
            <a:spLocks noGrp="1"/>
          </p:cNvSpPr>
          <p:nvPr>
            <p:ph type="sldNum" sz="quarter" idx="5"/>
          </p:nvPr>
        </p:nvSpPr>
        <p:spPr>
          <a:noFill/>
        </p:spPr>
        <p:txBody>
          <a:bodyPr/>
          <a:lstStyle/>
          <a:p>
            <a:fld id="{56B048B3-6ED4-49FD-82C5-A3427AF4DB13}" type="slidenum">
              <a:rPr lang="en-US" smtClean="0"/>
              <a:pPr/>
              <a:t>1</a:t>
            </a:fld>
            <a:endParaRPr lang="en-US" smtClean="0"/>
          </a:p>
        </p:txBody>
      </p:sp>
    </p:spTree>
    <p:extLst>
      <p:ext uri="{BB962C8B-B14F-4D97-AF65-F5344CB8AC3E}">
        <p14:creationId xmlns:p14="http://schemas.microsoft.com/office/powerpoint/2010/main" val="1630564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US" smtClean="0"/>
              <a:t>Reinforcement plays an important role in RCP with respect to cracking:</a:t>
            </a:r>
          </a:p>
          <a:p>
            <a:endParaRPr lang="en-US" smtClean="0"/>
          </a:p>
          <a:p>
            <a:r>
              <a:rPr lang="en-US" smtClean="0"/>
              <a:t>Our steel is strategically placed in the tension zones o accommodate the tension stresses and in doing so the steel helps the pipe resist the load without allowing the crack to extend through the pipe wall.   </a:t>
            </a:r>
          </a:p>
          <a:p>
            <a:endParaRPr lang="en-US" smtClean="0"/>
          </a:p>
          <a:p>
            <a:pPr>
              <a:lnSpc>
                <a:spcPct val="110000"/>
              </a:lnSpc>
            </a:pPr>
            <a:r>
              <a:rPr kumimoji="1" lang="en-US" smtClean="0"/>
              <a:t>We expect to see some cracking in installed pipe and so should you…history has proven that most cracks in RCP will not impact the ability to transport runoff, will not impact the ability of the pipe to carry the soil and traffic loads, nor significantly reduce the anticipated service life of the installed pipe. </a:t>
            </a:r>
          </a:p>
          <a:p>
            <a:pPr>
              <a:lnSpc>
                <a:spcPct val="110000"/>
              </a:lnSpc>
            </a:pPr>
            <a:endParaRPr kumimoji="1" lang="en-US" smtClean="0"/>
          </a:p>
          <a:p>
            <a:pPr>
              <a:lnSpc>
                <a:spcPct val="110000"/>
              </a:lnSpc>
            </a:pPr>
            <a:r>
              <a:rPr kumimoji="1" lang="en-US" smtClean="0"/>
              <a:t>However, as stated earlier there are some cracks that can be of concern and we certainly want you to be able to recognize those when they present themselves…</a:t>
            </a:r>
          </a:p>
          <a:p>
            <a:pPr>
              <a:lnSpc>
                <a:spcPct val="110000"/>
              </a:lnSpc>
            </a:pPr>
            <a:endParaRPr kumimoji="1" lang="en-US" smtClean="0"/>
          </a:p>
          <a:p>
            <a:pPr>
              <a:lnSpc>
                <a:spcPct val="110000"/>
              </a:lnSpc>
            </a:pPr>
            <a:r>
              <a:rPr kumimoji="1" lang="en-US" smtClean="0"/>
              <a:t>So lets talk about how you can go about determining the severity of a crack found in an installed RCP .</a:t>
            </a:r>
          </a:p>
          <a:p>
            <a:pPr>
              <a:lnSpc>
                <a:spcPct val="110000"/>
              </a:lnSpc>
            </a:pPr>
            <a:endParaRPr kumimoji="1" lang="en-US" smtClean="0"/>
          </a:p>
        </p:txBody>
      </p:sp>
      <p:sp>
        <p:nvSpPr>
          <p:cNvPr id="65540" name="Slide Number Placeholder 3"/>
          <p:cNvSpPr>
            <a:spLocks noGrp="1"/>
          </p:cNvSpPr>
          <p:nvPr>
            <p:ph type="sldNum" sz="quarter" idx="5"/>
          </p:nvPr>
        </p:nvSpPr>
        <p:spPr>
          <a:noFill/>
        </p:spPr>
        <p:txBody>
          <a:bodyPr/>
          <a:lstStyle/>
          <a:p>
            <a:fld id="{177F59AE-DDB9-4C88-9981-4761D6DDE037}" type="slidenum">
              <a:rPr lang="en-US" smtClean="0"/>
              <a:pPr/>
              <a:t>10</a:t>
            </a:fld>
            <a:endParaRPr lang="en-US" smtClean="0"/>
          </a:p>
        </p:txBody>
      </p:sp>
    </p:spTree>
    <p:extLst>
      <p:ext uri="{BB962C8B-B14F-4D97-AF65-F5344CB8AC3E}">
        <p14:creationId xmlns:p14="http://schemas.microsoft.com/office/powerpoint/2010/main" val="395461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smtClean="0"/>
          </a:p>
          <a:p>
            <a:r>
              <a:rPr lang="en-US" smtClean="0"/>
              <a:t>Proper evaluation begins with being able to recognize certain common crack patterns, and then combining your knowledge about the pattern presenting itself  with other signs of the extent of distress such as specific location of the crack and the width and length of the crack.</a:t>
            </a:r>
          </a:p>
          <a:p>
            <a:endParaRPr lang="en-US" smtClean="0"/>
          </a:p>
          <a:p>
            <a:r>
              <a:rPr lang="en-US" smtClean="0"/>
              <a:t>So lets begin with crack patterns….</a:t>
            </a:r>
          </a:p>
        </p:txBody>
      </p:sp>
      <p:sp>
        <p:nvSpPr>
          <p:cNvPr id="66564" name="Slide Number Placeholder 3"/>
          <p:cNvSpPr>
            <a:spLocks noGrp="1"/>
          </p:cNvSpPr>
          <p:nvPr>
            <p:ph type="sldNum" sz="quarter" idx="5"/>
          </p:nvPr>
        </p:nvSpPr>
        <p:spPr>
          <a:noFill/>
        </p:spPr>
        <p:txBody>
          <a:bodyPr/>
          <a:lstStyle/>
          <a:p>
            <a:fld id="{0CF8ABE8-9D71-4A18-AF3B-F4E8393ECF43}" type="slidenum">
              <a:rPr lang="en-US" smtClean="0"/>
              <a:pPr/>
              <a:t>11</a:t>
            </a:fld>
            <a:endParaRPr lang="en-US" smtClean="0"/>
          </a:p>
        </p:txBody>
      </p:sp>
    </p:spTree>
    <p:extLst>
      <p:ext uri="{BB962C8B-B14F-4D97-AF65-F5344CB8AC3E}">
        <p14:creationId xmlns:p14="http://schemas.microsoft.com/office/powerpoint/2010/main" val="64467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r>
              <a:rPr lang="en-US" smtClean="0"/>
              <a:t>Listed before you are common crack Patterns you need to understand when these are noted in the inspection documents or in your inspection notes.</a:t>
            </a:r>
          </a:p>
          <a:p>
            <a:endParaRPr lang="en-US" smtClean="0"/>
          </a:p>
          <a:p>
            <a:r>
              <a:rPr lang="en-US" smtClean="0"/>
              <a:t>Using the flip chart lets better define or explain how to identify each of the crack patterns….</a:t>
            </a:r>
          </a:p>
          <a:p>
            <a:r>
              <a:rPr lang="en-US" smtClean="0"/>
              <a:t>	Speaker use Flip Chart draw pipe and show and explain example of each crack pattern </a:t>
            </a:r>
          </a:p>
          <a:p>
            <a:endParaRPr lang="en-US" smtClean="0"/>
          </a:p>
          <a:p>
            <a:r>
              <a:rPr lang="en-US" smtClean="0"/>
              <a:t>We will discuss each typical crack pattern and note the general severity of the pattern, locations of concern with the pattern being discussed, and discuss acceptable crack sizes V  crack sizes of concern that would lead for the need for remediation or further investigation.</a:t>
            </a:r>
          </a:p>
        </p:txBody>
      </p:sp>
      <p:sp>
        <p:nvSpPr>
          <p:cNvPr id="67588" name="Slide Number Placeholder 3"/>
          <p:cNvSpPr>
            <a:spLocks noGrp="1"/>
          </p:cNvSpPr>
          <p:nvPr>
            <p:ph type="sldNum" sz="quarter" idx="5"/>
          </p:nvPr>
        </p:nvSpPr>
        <p:spPr>
          <a:noFill/>
        </p:spPr>
        <p:txBody>
          <a:bodyPr/>
          <a:lstStyle/>
          <a:p>
            <a:fld id="{031C30E2-A99E-4B14-A35B-591505CA7F0C}" type="slidenum">
              <a:rPr lang="en-US" smtClean="0"/>
              <a:pPr/>
              <a:t>12</a:t>
            </a:fld>
            <a:endParaRPr lang="en-US" smtClean="0"/>
          </a:p>
        </p:txBody>
      </p:sp>
    </p:spTree>
    <p:extLst>
      <p:ext uri="{BB962C8B-B14F-4D97-AF65-F5344CB8AC3E}">
        <p14:creationId xmlns:p14="http://schemas.microsoft.com/office/powerpoint/2010/main" val="1173279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n-US" smtClean="0"/>
              <a:t>Random Crack Pattern of very small surface cracks are indicative of Surface Curing Cracks:</a:t>
            </a:r>
          </a:p>
          <a:p>
            <a:r>
              <a:rPr lang="en-US" smtClean="0"/>
              <a:t>These Curing cracks Originate at the surface of the concrete. </a:t>
            </a:r>
          </a:p>
          <a:p>
            <a:r>
              <a:rPr lang="en-US" smtClean="0"/>
              <a:t>These cracks typically occur during the curing process as moisture is removed from the pipe surface.</a:t>
            </a:r>
          </a:p>
          <a:p>
            <a:r>
              <a:rPr lang="en-US" smtClean="0"/>
              <a:t>Typically these cracks are very small in width and very shallow in depth….so small neither width  nor depth can even be measured in many cases…</a:t>
            </a:r>
          </a:p>
          <a:p>
            <a:endParaRPr lang="en-US" smtClean="0"/>
          </a:p>
          <a:p>
            <a:endParaRPr lang="en-US" smtClean="0"/>
          </a:p>
          <a:p>
            <a:r>
              <a:rPr lang="en-US" b="1" smtClean="0"/>
              <a:t>Random - Curing cracks are of no structural or durability concern!</a:t>
            </a:r>
          </a:p>
          <a:p>
            <a:endParaRPr lang="en-US" smtClean="0"/>
          </a:p>
        </p:txBody>
      </p:sp>
      <p:sp>
        <p:nvSpPr>
          <p:cNvPr id="68612" name="Slide Number Placeholder 3"/>
          <p:cNvSpPr>
            <a:spLocks noGrp="1"/>
          </p:cNvSpPr>
          <p:nvPr>
            <p:ph type="sldNum" sz="quarter" idx="5"/>
          </p:nvPr>
        </p:nvSpPr>
        <p:spPr>
          <a:noFill/>
        </p:spPr>
        <p:txBody>
          <a:bodyPr/>
          <a:lstStyle/>
          <a:p>
            <a:fld id="{0C15E0BD-CD30-40DA-8068-864BDF4058F0}" type="slidenum">
              <a:rPr lang="en-US" smtClean="0"/>
              <a:pPr/>
              <a:t>13</a:t>
            </a:fld>
            <a:endParaRPr lang="en-US" smtClean="0"/>
          </a:p>
        </p:txBody>
      </p:sp>
    </p:spTree>
    <p:extLst>
      <p:ext uri="{BB962C8B-B14F-4D97-AF65-F5344CB8AC3E}">
        <p14:creationId xmlns:p14="http://schemas.microsoft.com/office/powerpoint/2010/main" val="1107222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r>
              <a:rPr lang="en-US" smtClean="0"/>
              <a:t>Longitudinal crack (cracks that run lengthwise in the pipe) are stress/load induced cracks.</a:t>
            </a:r>
          </a:p>
          <a:p>
            <a:endParaRPr lang="en-US" smtClean="0"/>
          </a:p>
          <a:p>
            <a:r>
              <a:rPr lang="en-US" smtClean="0"/>
              <a:t>Speaker go back to flip chart discuss crack location using clock time and explain invert, obvert, springline…..</a:t>
            </a:r>
          </a:p>
          <a:p>
            <a:endParaRPr lang="en-US" smtClean="0"/>
          </a:p>
          <a:p>
            <a:r>
              <a:rPr lang="en-US" smtClean="0"/>
              <a:t>Longitudinal cracks that are only in the invert and or top of pipe are typically very small (0.01” – 0.05”) in width  and do not present any structural concern or durability or reduced service life concerns.</a:t>
            </a:r>
          </a:p>
        </p:txBody>
      </p:sp>
      <p:sp>
        <p:nvSpPr>
          <p:cNvPr id="69636" name="Slide Number Placeholder 3"/>
          <p:cNvSpPr>
            <a:spLocks noGrp="1"/>
          </p:cNvSpPr>
          <p:nvPr>
            <p:ph type="sldNum" sz="quarter" idx="5"/>
          </p:nvPr>
        </p:nvSpPr>
        <p:spPr>
          <a:noFill/>
        </p:spPr>
        <p:txBody>
          <a:bodyPr/>
          <a:lstStyle/>
          <a:p>
            <a:fld id="{948D4E52-B009-45D7-A85D-211CA11FA0A5}" type="slidenum">
              <a:rPr lang="en-US" smtClean="0"/>
              <a:pPr/>
              <a:t>14</a:t>
            </a:fld>
            <a:endParaRPr lang="en-US" smtClean="0"/>
          </a:p>
        </p:txBody>
      </p:sp>
    </p:spTree>
    <p:extLst>
      <p:ext uri="{BB962C8B-B14F-4D97-AF65-F5344CB8AC3E}">
        <p14:creationId xmlns:p14="http://schemas.microsoft.com/office/powerpoint/2010/main" val="1138453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r>
              <a:rPr lang="en-US" sz="1100" smtClean="0"/>
              <a:t>There are some longitudinal crack locations that can be cause for further investigation and possible remediation:</a:t>
            </a:r>
          </a:p>
          <a:p>
            <a:endParaRPr lang="en-US" sz="1100" smtClean="0"/>
          </a:p>
          <a:p>
            <a:r>
              <a:rPr lang="en-US" sz="1100" smtClean="0"/>
              <a:t>Longitudinal cracks present at all quarter points 12, 3,  6, 9 o’clock positions indicate a pipe that has been over - loaded beyond design load anticipated or has poor side support from the installation.  Like the diagram shows if a pipe has cracks at all quarter points most likely some of these cracks extend through the wall. Typically new pipe installation with this crack pattern present would require remediation or replacement.</a:t>
            </a:r>
          </a:p>
          <a:p>
            <a:endParaRPr lang="en-US" sz="1100" smtClean="0"/>
          </a:p>
          <a:p>
            <a:r>
              <a:rPr lang="en-US" sz="1100" smtClean="0"/>
              <a:t>Longitudinal cracks at the 5 o’clock to 7 o’clock location, as shown in the middle diagram, should be thoroughly checked for any displacement across the crack, cracks in these areas may be caused by hard bedding, poor support in the haunch zone.. cracks in these areas with displacement are signs of radial tension shear (steel in so much stress it is trying to straighten out and may spall/slab off large sections of concrete over the steel)</a:t>
            </a:r>
          </a:p>
          <a:p>
            <a:endParaRPr lang="en-US" sz="1100" smtClean="0"/>
          </a:p>
        </p:txBody>
      </p:sp>
      <p:sp>
        <p:nvSpPr>
          <p:cNvPr id="70660" name="Slide Number Placeholder 3"/>
          <p:cNvSpPr>
            <a:spLocks noGrp="1"/>
          </p:cNvSpPr>
          <p:nvPr>
            <p:ph type="sldNum" sz="quarter" idx="5"/>
          </p:nvPr>
        </p:nvSpPr>
        <p:spPr>
          <a:noFill/>
        </p:spPr>
        <p:txBody>
          <a:bodyPr/>
          <a:lstStyle/>
          <a:p>
            <a:fld id="{1C3353F6-191D-40A9-AB2D-B94ED29DB309}" type="slidenum">
              <a:rPr lang="en-US" smtClean="0"/>
              <a:pPr/>
              <a:t>15</a:t>
            </a:fld>
            <a:endParaRPr lang="en-US" smtClean="0"/>
          </a:p>
        </p:txBody>
      </p:sp>
    </p:spTree>
    <p:extLst>
      <p:ext uri="{BB962C8B-B14F-4D97-AF65-F5344CB8AC3E}">
        <p14:creationId xmlns:p14="http://schemas.microsoft.com/office/powerpoint/2010/main" val="2058734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r>
              <a:rPr lang="en-US" dirty="0" smtClean="0"/>
              <a:t>The picture above is from a real project that experienced radial tension sheer. This particular installation had cover height of 35’, was a Type 1 install, Class IV strength pipe which by design should have worked without experiencing this type of structural distress…so what happened…foundation was solid limestone rock and bedding depth was 5-6” of ¾”-1” crushed stone. No mattress (very hard bedding)….large loads, pipe deformed and caused radial tension sheer….</a:t>
            </a:r>
          </a:p>
          <a:p>
            <a:r>
              <a:rPr lang="en-US" dirty="0" smtClean="0"/>
              <a:t>Result…pipe found to be stable and all loose concrete was removed and steel cleaned and invert repaired and steel protected with polymer based grout and pipe is functioning properly today!</a:t>
            </a:r>
          </a:p>
          <a:p>
            <a:endParaRPr lang="en-US" dirty="0" smtClean="0"/>
          </a:p>
          <a:p>
            <a:r>
              <a:rPr lang="en-US" dirty="0" smtClean="0"/>
              <a:t>This condition is certainly one that needs repair. Repair is possible only after pipe has reached equilibrium and is no longer experiencing further deformation. </a:t>
            </a:r>
          </a:p>
        </p:txBody>
      </p:sp>
      <p:sp>
        <p:nvSpPr>
          <p:cNvPr id="71684" name="Slide Number Placeholder 3"/>
          <p:cNvSpPr>
            <a:spLocks noGrp="1"/>
          </p:cNvSpPr>
          <p:nvPr>
            <p:ph type="sldNum" sz="quarter" idx="5"/>
          </p:nvPr>
        </p:nvSpPr>
        <p:spPr>
          <a:noFill/>
        </p:spPr>
        <p:txBody>
          <a:bodyPr/>
          <a:lstStyle/>
          <a:p>
            <a:fld id="{1592CE61-1B82-4EEF-9C9E-F1A2947845AC}" type="slidenum">
              <a:rPr lang="en-US" smtClean="0"/>
              <a:pPr/>
              <a:t>16</a:t>
            </a:fld>
            <a:endParaRPr lang="en-US" smtClean="0"/>
          </a:p>
        </p:txBody>
      </p:sp>
    </p:spTree>
    <p:extLst>
      <p:ext uri="{BB962C8B-B14F-4D97-AF65-F5344CB8AC3E}">
        <p14:creationId xmlns:p14="http://schemas.microsoft.com/office/powerpoint/2010/main" val="900069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r>
              <a:rPr lang="en-US" smtClean="0"/>
              <a:t>Circumferential Cracks run transversely in the pipe. </a:t>
            </a:r>
          </a:p>
          <a:p>
            <a:endParaRPr lang="en-US" smtClean="0"/>
          </a:p>
          <a:p>
            <a:r>
              <a:rPr lang="en-US" smtClean="0"/>
              <a:t>These types of cracks can exhibit in various widths from less than 0.01” up to well over 0.10” in width.</a:t>
            </a:r>
          </a:p>
          <a:p>
            <a:pPr marL="0" lvl="1"/>
            <a:endParaRPr kumimoji="1" lang="en-US" sz="2000" smtClean="0"/>
          </a:p>
          <a:p>
            <a:pPr marL="0" lvl="1"/>
            <a:r>
              <a:rPr kumimoji="1" lang="en-US" sz="2000" smtClean="0"/>
              <a:t>When widest seen at invert indicates a “broken belly” (Soft area in pipe bedding/foundation). @ top of pipe = “broken back”( Hard area in pipe bedding/foundation)</a:t>
            </a:r>
          </a:p>
          <a:p>
            <a:endParaRPr lang="en-US" smtClean="0"/>
          </a:p>
          <a:p>
            <a:r>
              <a:rPr lang="en-US" smtClean="0"/>
              <a:t>Circumferential cracks are not of structural concern in most environments for the pipe wall, however, if a circumferential crack is wide enough to accommodate backfill into the pipe it would certainly require remediation.</a:t>
            </a:r>
          </a:p>
        </p:txBody>
      </p:sp>
      <p:sp>
        <p:nvSpPr>
          <p:cNvPr id="72708" name="Slide Number Placeholder 3"/>
          <p:cNvSpPr>
            <a:spLocks noGrp="1"/>
          </p:cNvSpPr>
          <p:nvPr>
            <p:ph type="sldNum" sz="quarter" idx="5"/>
          </p:nvPr>
        </p:nvSpPr>
        <p:spPr>
          <a:noFill/>
        </p:spPr>
        <p:txBody>
          <a:bodyPr/>
          <a:lstStyle/>
          <a:p>
            <a:fld id="{8CC65A03-F980-462A-BCAD-B1689B04BD27}" type="slidenum">
              <a:rPr lang="en-US" smtClean="0"/>
              <a:pPr/>
              <a:t>17</a:t>
            </a:fld>
            <a:endParaRPr lang="en-US" smtClean="0"/>
          </a:p>
        </p:txBody>
      </p:sp>
    </p:spTree>
    <p:extLst>
      <p:ext uri="{BB962C8B-B14F-4D97-AF65-F5344CB8AC3E}">
        <p14:creationId xmlns:p14="http://schemas.microsoft.com/office/powerpoint/2010/main" val="599529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r>
              <a:rPr lang="en-US" smtClean="0"/>
              <a:t>Our steel reinforcement cages are a combination of longitudinal spacing wires..(blue in diagram above), and the circumferential steel shown in red.</a:t>
            </a:r>
          </a:p>
          <a:p>
            <a:endParaRPr lang="en-US" smtClean="0"/>
          </a:p>
          <a:p>
            <a:r>
              <a:rPr lang="en-US" smtClean="0"/>
              <a:t>The circumferential steel is our pipes load carrying steel.</a:t>
            </a:r>
          </a:p>
          <a:p>
            <a:endParaRPr lang="en-US" smtClean="0"/>
          </a:p>
          <a:p>
            <a:r>
              <a:rPr lang="en-US" smtClean="0"/>
              <a:t>When a circumferential crack is present it only crosses longitudinals (non structural steel)  or at worst affects or exposes one or two circumferential wires. </a:t>
            </a:r>
          </a:p>
        </p:txBody>
      </p:sp>
      <p:sp>
        <p:nvSpPr>
          <p:cNvPr id="73732" name="Slide Number Placeholder 3"/>
          <p:cNvSpPr>
            <a:spLocks noGrp="1"/>
          </p:cNvSpPr>
          <p:nvPr>
            <p:ph type="sldNum" sz="quarter" idx="5"/>
          </p:nvPr>
        </p:nvSpPr>
        <p:spPr>
          <a:noFill/>
        </p:spPr>
        <p:txBody>
          <a:bodyPr/>
          <a:lstStyle/>
          <a:p>
            <a:fld id="{5545DE52-333F-4B13-B0DB-0C0C7B0BE6AF}" type="slidenum">
              <a:rPr lang="en-US" smtClean="0"/>
              <a:pPr/>
              <a:t>18</a:t>
            </a:fld>
            <a:endParaRPr lang="en-US" smtClean="0"/>
          </a:p>
        </p:txBody>
      </p:sp>
    </p:spTree>
    <p:extLst>
      <p:ext uri="{BB962C8B-B14F-4D97-AF65-F5344CB8AC3E}">
        <p14:creationId xmlns:p14="http://schemas.microsoft.com/office/powerpoint/2010/main" val="294597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r>
              <a:rPr kumimoji="1" lang="en-US" u="sng" smtClean="0"/>
              <a:t>Concentric Circles</a:t>
            </a:r>
            <a:r>
              <a:rPr kumimoji="1" lang="en-US" smtClean="0"/>
              <a:t>, or a “star” pattern on surface indicates “impact damage”. If you see this pattern the pipe was damaged during handing, storage, or installation</a:t>
            </a:r>
          </a:p>
          <a:p>
            <a:pPr lvl="1" eaLnBrk="1" hangingPunct="1"/>
            <a:endParaRPr kumimoji="1" lang="en-US" b="1" smtClean="0">
              <a:solidFill>
                <a:srgbClr val="FF0000"/>
              </a:solidFill>
            </a:endParaRPr>
          </a:p>
          <a:p>
            <a:pPr lvl="1" eaLnBrk="1" hangingPunct="1"/>
            <a:r>
              <a:rPr kumimoji="1" lang="en-US" b="1" smtClean="0">
                <a:solidFill>
                  <a:srgbClr val="FF0000"/>
                </a:solidFill>
              </a:rPr>
              <a:t>Severity depends on size of area, size of cracks – May be detrimental to structure and durability</a:t>
            </a:r>
          </a:p>
          <a:p>
            <a:endParaRPr lang="en-US" smtClean="0"/>
          </a:p>
          <a:p>
            <a:r>
              <a:rPr lang="en-US" smtClean="0"/>
              <a:t>Severity depends on width/size of cracks, Concentric cracks with vertical offset or show signs of slabbing or extensive spalling along crack location or the cracks are greater in width than 0.05” in acidic environment are candidates for remediation</a:t>
            </a:r>
          </a:p>
        </p:txBody>
      </p:sp>
      <p:sp>
        <p:nvSpPr>
          <p:cNvPr id="74756" name="Slide Number Placeholder 3"/>
          <p:cNvSpPr>
            <a:spLocks noGrp="1"/>
          </p:cNvSpPr>
          <p:nvPr>
            <p:ph type="sldNum" sz="quarter" idx="5"/>
          </p:nvPr>
        </p:nvSpPr>
        <p:spPr>
          <a:noFill/>
        </p:spPr>
        <p:txBody>
          <a:bodyPr/>
          <a:lstStyle/>
          <a:p>
            <a:fld id="{2BD2B99A-D3FE-4EE8-8AD8-A6F9C5599AA5}" type="slidenum">
              <a:rPr lang="en-US" smtClean="0"/>
              <a:pPr/>
              <a:t>19</a:t>
            </a:fld>
            <a:endParaRPr lang="en-US" smtClean="0"/>
          </a:p>
        </p:txBody>
      </p:sp>
    </p:spTree>
    <p:extLst>
      <p:ext uri="{BB962C8B-B14F-4D97-AF65-F5344CB8AC3E}">
        <p14:creationId xmlns:p14="http://schemas.microsoft.com/office/powerpoint/2010/main" val="135420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ln/>
        </p:spPr>
        <p:txBody>
          <a:bodyPr/>
          <a:lstStyle/>
          <a:p>
            <a:pPr>
              <a:defRPr/>
            </a:pPr>
            <a:r>
              <a:rPr lang="en-US" sz="1050" dirty="0" smtClean="0"/>
              <a:t>So what is causing my email to light up with request for help in evaluating installed pipe? I think I know but maybe to get you all thinking about this issue we can consider the following questions.…..we need you to participate and it will be reasonably painless… all you have to do is offer an opinion by using the red and green cards in front of you….green means yes…Red means no..here we go…</a:t>
            </a:r>
          </a:p>
          <a:p>
            <a:pPr>
              <a:defRPr/>
            </a:pPr>
            <a:r>
              <a:rPr lang="en-US" sz="1050" dirty="0" smtClean="0"/>
              <a:t>Q. - Is there or should there be a concern about the age and health of existing pipe systems in our communities and under our highways? </a:t>
            </a:r>
          </a:p>
          <a:p>
            <a:pPr>
              <a:defRPr/>
            </a:pPr>
            <a:r>
              <a:rPr lang="en-US" sz="1050" dirty="0" smtClean="0"/>
              <a:t>A. - Absolutely…many pipe systems in our nations roadways have been in the ground for well over 50 years, some pipe types were not ever expected to last even 50 years, for RCP we have a proven service life is 100 years but we certainly think periodic inspections should be completed to insure full anticipated service life is met.</a:t>
            </a:r>
          </a:p>
          <a:p>
            <a:pPr>
              <a:defRPr/>
            </a:pPr>
            <a:r>
              <a:rPr lang="en-US" sz="1050" dirty="0" smtClean="0"/>
              <a:t>Q. - Are more municipalities and DOT’s trying to establish worth/health of all existing assets? </a:t>
            </a:r>
          </a:p>
          <a:p>
            <a:pPr marL="228600" indent="-228600">
              <a:buFontTx/>
              <a:buAutoNum type="alphaUcPeriod"/>
              <a:defRPr/>
            </a:pPr>
            <a:r>
              <a:rPr lang="en-US" sz="1050" dirty="0" smtClean="0"/>
              <a:t>- Yes  it is important for municipal owners and DOT’s to understand where all of their infrastructure assets are located, confirm that the particular asset is operating properly, and if some maintenance or replacement is required. Good infrastructure asset management data must provide enough information to allow the owner to make informed asset maintenance decisions or immediately address safety concerns.</a:t>
            </a:r>
          </a:p>
          <a:p>
            <a:pPr marL="228600" indent="-228600">
              <a:buFontTx/>
              <a:buAutoNum type="alphaUcPeriod"/>
              <a:defRPr/>
            </a:pPr>
            <a:r>
              <a:rPr lang="en-US" sz="1050" dirty="0" smtClean="0"/>
              <a:t>Q. - Are municipalities and DOT’s requiring more post installation inspection of newly installed pipe? </a:t>
            </a:r>
          </a:p>
          <a:p>
            <a:pPr>
              <a:defRPr/>
            </a:pPr>
            <a:r>
              <a:rPr lang="en-US" sz="1050" dirty="0" smtClean="0"/>
              <a:t>A. - Yes as of June of 2012 almost 70% of DOT’s are requiring some type of PII</a:t>
            </a:r>
          </a:p>
          <a:p>
            <a:pPr>
              <a:defRPr/>
            </a:pPr>
            <a:endParaRPr lang="en-US" sz="1050" dirty="0" smtClean="0"/>
          </a:p>
          <a:p>
            <a:pPr>
              <a:defRPr/>
            </a:pPr>
            <a:r>
              <a:rPr lang="en-US" sz="1050" dirty="0" smtClean="0"/>
              <a:t>So lets take a few moments to dig into the reasons for more pipe evaluation in a little more detail….</a:t>
            </a:r>
          </a:p>
        </p:txBody>
      </p:sp>
      <p:sp>
        <p:nvSpPr>
          <p:cNvPr id="57348" name="Slide Number Placeholder 3"/>
          <p:cNvSpPr>
            <a:spLocks noGrp="1"/>
          </p:cNvSpPr>
          <p:nvPr>
            <p:ph type="sldNum" sz="quarter" idx="5"/>
          </p:nvPr>
        </p:nvSpPr>
        <p:spPr>
          <a:noFill/>
        </p:spPr>
        <p:txBody>
          <a:bodyPr/>
          <a:lstStyle/>
          <a:p>
            <a:fld id="{43E1B2F7-9FD5-44AD-B9FB-CDD86E642ED0}" type="slidenum">
              <a:rPr lang="en-US" smtClean="0"/>
              <a:pPr/>
              <a:t>2</a:t>
            </a:fld>
            <a:endParaRPr lang="en-US" smtClean="0"/>
          </a:p>
        </p:txBody>
      </p:sp>
    </p:spTree>
    <p:extLst>
      <p:ext uri="{BB962C8B-B14F-4D97-AF65-F5344CB8AC3E}">
        <p14:creationId xmlns:p14="http://schemas.microsoft.com/office/powerpoint/2010/main" val="865253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r>
              <a:rPr lang="en-US" smtClean="0"/>
              <a:t>Now that we have a basic grasp of crack patterns and locations of concern lets look at crack size severity indicators..</a:t>
            </a:r>
          </a:p>
        </p:txBody>
      </p:sp>
      <p:sp>
        <p:nvSpPr>
          <p:cNvPr id="75780" name="Slide Number Placeholder 3"/>
          <p:cNvSpPr>
            <a:spLocks noGrp="1"/>
          </p:cNvSpPr>
          <p:nvPr>
            <p:ph type="sldNum" sz="quarter" idx="5"/>
          </p:nvPr>
        </p:nvSpPr>
        <p:spPr>
          <a:noFill/>
        </p:spPr>
        <p:txBody>
          <a:bodyPr/>
          <a:lstStyle/>
          <a:p>
            <a:fld id="{38C3914A-7EC6-4EC6-AE19-B71665AC25F8}" type="slidenum">
              <a:rPr lang="en-US" smtClean="0"/>
              <a:pPr/>
              <a:t>20</a:t>
            </a:fld>
            <a:endParaRPr lang="en-US" smtClean="0"/>
          </a:p>
        </p:txBody>
      </p:sp>
    </p:spTree>
    <p:extLst>
      <p:ext uri="{BB962C8B-B14F-4D97-AF65-F5344CB8AC3E}">
        <p14:creationId xmlns:p14="http://schemas.microsoft.com/office/powerpoint/2010/main" val="1144871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r>
              <a:rPr lang="en-US" smtClean="0"/>
              <a:t>We have heard the question many times just how wide can a crack be and still not be a problem…in fact we have heard that question for almost a century….</a:t>
            </a:r>
          </a:p>
          <a:p>
            <a:endParaRPr lang="en-US" smtClean="0"/>
          </a:p>
          <a:p>
            <a:r>
              <a:rPr lang="en-US" smtClean="0"/>
              <a:t>In the late 1960’s one of our countries most well known authorities on RCP design and research, M.G. Spangler spoke on the width of cracks in RCP and concern of possible corrosion of the steel reinforcement… Spangler was confident that cracks in RCP up to 1/16” would not permit corrosion of the reinforcement except under most adverse conditions </a:t>
            </a:r>
          </a:p>
        </p:txBody>
      </p:sp>
      <p:sp>
        <p:nvSpPr>
          <p:cNvPr id="76804" name="Slide Number Placeholder 3"/>
          <p:cNvSpPr>
            <a:spLocks noGrp="1"/>
          </p:cNvSpPr>
          <p:nvPr>
            <p:ph type="sldNum" sz="quarter" idx="5"/>
          </p:nvPr>
        </p:nvSpPr>
        <p:spPr>
          <a:noFill/>
        </p:spPr>
        <p:txBody>
          <a:bodyPr/>
          <a:lstStyle/>
          <a:p>
            <a:fld id="{8A1290CB-A938-4C06-88BE-9B09816A8E92}" type="slidenum">
              <a:rPr lang="en-US" smtClean="0"/>
              <a:pPr/>
              <a:t>21</a:t>
            </a:fld>
            <a:endParaRPr lang="en-US" smtClean="0"/>
          </a:p>
        </p:txBody>
      </p:sp>
    </p:spTree>
    <p:extLst>
      <p:ext uri="{BB962C8B-B14F-4D97-AF65-F5344CB8AC3E}">
        <p14:creationId xmlns:p14="http://schemas.microsoft.com/office/powerpoint/2010/main" val="393772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r>
              <a:rPr lang="en-US" smtClean="0"/>
              <a:t>A more modern commentary on crack size evaluation is found in Section 27 of  the AASHTO LRFD Bridge Construction Specifications</a:t>
            </a:r>
          </a:p>
          <a:p>
            <a:endParaRPr lang="en-US" smtClean="0"/>
          </a:p>
          <a:p>
            <a:r>
              <a:rPr lang="en-US" smtClean="0"/>
              <a:t>The AASHTO standard for RCP clearly states cracks less than 0.01”  are of no concern. Give Audience </a:t>
            </a:r>
            <a:r>
              <a:rPr lang="en-US" smtClean="0">
                <a:solidFill>
                  <a:srgbClr val="FF0000"/>
                </a:solidFill>
              </a:rPr>
              <a:t>PERSPECTIVE – USE $1 Bill fold in half – explain that is width of 0.01”</a:t>
            </a:r>
          </a:p>
          <a:p>
            <a:endParaRPr lang="en-US" smtClean="0"/>
          </a:p>
          <a:p>
            <a:r>
              <a:rPr lang="en-US" smtClean="0"/>
              <a:t>AASHTO states Crack with width greater than 0.01” should be evaluated to determine if it is detrimental to the installation. </a:t>
            </a:r>
          </a:p>
          <a:p>
            <a:r>
              <a:rPr lang="en-US" smtClean="0"/>
              <a:t>	</a:t>
            </a:r>
          </a:p>
          <a:p>
            <a:r>
              <a:rPr lang="en-US" smtClean="0"/>
              <a:t>	We suggest that the evaluation to determine if a crack is detrimental should include crack width, Crack Pattern (number and location of cracks) and other signs of structural distress.</a:t>
            </a:r>
          </a:p>
          <a:p>
            <a:endParaRPr lang="en-US" smtClean="0"/>
          </a:p>
          <a:p>
            <a:r>
              <a:rPr lang="en-US" smtClean="0"/>
              <a:t>The commentary in AASHTO about crack evaluation goes on to explain that cracks up to 0.10” are generally acceptable if the pipe is in a non-corrosive environment or an area with soil/storm water runoff with Ph exceeding 5.5…non-acidic  </a:t>
            </a:r>
          </a:p>
          <a:p>
            <a:endParaRPr lang="en-US" smtClean="0"/>
          </a:p>
          <a:p>
            <a:r>
              <a:rPr lang="en-US" smtClean="0"/>
              <a:t>	More Perspective…..pull out or ask for a dime from audience… explain one dime width = 0.05” therefore stack two 	dimes = 0.10”…</a:t>
            </a:r>
          </a:p>
        </p:txBody>
      </p:sp>
      <p:sp>
        <p:nvSpPr>
          <p:cNvPr id="77828" name="Slide Number Placeholder 3"/>
          <p:cNvSpPr>
            <a:spLocks noGrp="1"/>
          </p:cNvSpPr>
          <p:nvPr>
            <p:ph type="sldNum" sz="quarter" idx="5"/>
          </p:nvPr>
        </p:nvSpPr>
        <p:spPr>
          <a:noFill/>
        </p:spPr>
        <p:txBody>
          <a:bodyPr/>
          <a:lstStyle/>
          <a:p>
            <a:fld id="{F187418C-9593-4496-AE23-41082CCAD450}" type="slidenum">
              <a:rPr lang="en-US" smtClean="0"/>
              <a:pPr/>
              <a:t>22</a:t>
            </a:fld>
            <a:endParaRPr lang="en-US" smtClean="0"/>
          </a:p>
        </p:txBody>
      </p:sp>
    </p:spTree>
    <p:extLst>
      <p:ext uri="{BB962C8B-B14F-4D97-AF65-F5344CB8AC3E}">
        <p14:creationId xmlns:p14="http://schemas.microsoft.com/office/powerpoint/2010/main" val="1742786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US" smtClean="0"/>
              <a:t>As stated a full evaluation of cracks should take into account size, pattern, location. </a:t>
            </a:r>
          </a:p>
          <a:p>
            <a:endParaRPr lang="en-US" smtClean="0"/>
          </a:p>
          <a:p>
            <a:r>
              <a:rPr lang="en-US" smtClean="0"/>
              <a:t>To make it short and sweet we believe both Mr. Spangler and AASHTO provide reasonable crack criteria guidance we would even suggest a slightly  more conservative approach for new installations. We would simply say crack widths of up to 0.05” in width (width of a U.S. Dime) are of no concern and really need no further investigation. </a:t>
            </a:r>
          </a:p>
          <a:p>
            <a:endParaRPr lang="en-US" smtClean="0"/>
          </a:p>
          <a:p>
            <a:r>
              <a:rPr lang="en-US" smtClean="0"/>
              <a:t>Cracks having crack width greater than 0.05” up to 0.10” in width are candidates to be remediated if the pipe is in a corrosive environment or if certain crack patterns present themselves.</a:t>
            </a:r>
          </a:p>
        </p:txBody>
      </p:sp>
      <p:sp>
        <p:nvSpPr>
          <p:cNvPr id="78852" name="Slide Number Placeholder 3"/>
          <p:cNvSpPr>
            <a:spLocks noGrp="1"/>
          </p:cNvSpPr>
          <p:nvPr>
            <p:ph type="sldNum" sz="quarter" idx="5"/>
          </p:nvPr>
        </p:nvSpPr>
        <p:spPr>
          <a:noFill/>
        </p:spPr>
        <p:txBody>
          <a:bodyPr/>
          <a:lstStyle/>
          <a:p>
            <a:fld id="{5727D23C-4DA7-44C6-AF44-CF897CDB60DD}" type="slidenum">
              <a:rPr lang="en-US" smtClean="0"/>
              <a:pPr/>
              <a:t>23</a:t>
            </a:fld>
            <a:endParaRPr lang="en-US" smtClean="0"/>
          </a:p>
        </p:txBody>
      </p:sp>
    </p:spTree>
    <p:extLst>
      <p:ext uri="{BB962C8B-B14F-4D97-AF65-F5344CB8AC3E}">
        <p14:creationId xmlns:p14="http://schemas.microsoft.com/office/powerpoint/2010/main" val="1491345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ln/>
        </p:spPr>
        <p:txBody>
          <a:bodyPr/>
          <a:lstStyle/>
          <a:p>
            <a:pPr marL="0" lvl="1">
              <a:defRPr/>
            </a:pPr>
            <a:r>
              <a:rPr kumimoji="1" lang="en-US" sz="1100" dirty="0" smtClean="0"/>
              <a:t>Random Curing Cracks are shallow Surface Cracks , are cosmetic, are n</a:t>
            </a:r>
            <a:r>
              <a:rPr kumimoji="1" lang="en-US" sz="1100" dirty="0" smtClean="0">
                <a:solidFill>
                  <a:srgbClr val="FF0000"/>
                </a:solidFill>
              </a:rPr>
              <a:t>o problem, and no remediation required</a:t>
            </a:r>
          </a:p>
          <a:p>
            <a:pPr>
              <a:defRPr/>
            </a:pPr>
            <a:endParaRPr kumimoji="1" lang="en-US" sz="1100" dirty="0" smtClean="0"/>
          </a:p>
          <a:p>
            <a:pPr>
              <a:defRPr/>
            </a:pPr>
            <a:r>
              <a:rPr kumimoji="1" lang="en-US" sz="1100" dirty="0" smtClean="0"/>
              <a:t>Concentric Cracks Pattern is rare, not any issue of concern unless they exceed 0.05” in width or have displacement evident across the crack plane. </a:t>
            </a:r>
            <a:r>
              <a:rPr kumimoji="1" lang="en-US" sz="1100" dirty="0" smtClean="0">
                <a:solidFill>
                  <a:srgbClr val="FF0000"/>
                </a:solidFill>
              </a:rPr>
              <a:t>Repair if &gt; 0.05” and in a corrosive environment or cracks exhibit displacement or </a:t>
            </a:r>
            <a:r>
              <a:rPr kumimoji="1" lang="en-US" sz="1100" dirty="0" err="1" smtClean="0">
                <a:solidFill>
                  <a:srgbClr val="FF0000"/>
                </a:solidFill>
              </a:rPr>
              <a:t>spalling</a:t>
            </a:r>
            <a:endParaRPr kumimoji="1" lang="en-US" sz="1100" dirty="0" smtClean="0">
              <a:solidFill>
                <a:srgbClr val="FF0000"/>
              </a:solidFill>
            </a:endParaRPr>
          </a:p>
          <a:p>
            <a:pPr>
              <a:defRPr/>
            </a:pPr>
            <a:endParaRPr kumimoji="1" lang="en-US" sz="1100" dirty="0" smtClean="0">
              <a:solidFill>
                <a:srgbClr val="FF0000"/>
              </a:solidFill>
            </a:endParaRPr>
          </a:p>
          <a:p>
            <a:pPr lvl="1">
              <a:defRPr/>
            </a:pPr>
            <a:r>
              <a:rPr kumimoji="1" lang="en-US" sz="1100" dirty="0" smtClean="0">
                <a:solidFill>
                  <a:srgbClr val="FF0000"/>
                </a:solidFill>
              </a:rPr>
              <a:t>Long. Cracks </a:t>
            </a:r>
          </a:p>
          <a:p>
            <a:pPr lvl="1">
              <a:defRPr/>
            </a:pPr>
            <a:r>
              <a:rPr kumimoji="1" lang="en-US" sz="1100" dirty="0" smtClean="0">
                <a:solidFill>
                  <a:srgbClr val="FF0000"/>
                </a:solidFill>
              </a:rPr>
              <a:t>Not structural concern @ Invert &amp; obvert and crack sizes &lt; 0.05”</a:t>
            </a:r>
          </a:p>
          <a:p>
            <a:pPr lvl="1">
              <a:defRPr/>
            </a:pPr>
            <a:r>
              <a:rPr kumimoji="1" lang="en-US" sz="1100" dirty="0" smtClean="0">
                <a:solidFill>
                  <a:srgbClr val="FF0000"/>
                </a:solidFill>
              </a:rPr>
              <a:t>Cracks in all four quarter Points = remediate new pipe – requires evaluation of older pipe</a:t>
            </a:r>
          </a:p>
          <a:p>
            <a:pPr lvl="1">
              <a:defRPr/>
            </a:pPr>
            <a:r>
              <a:rPr kumimoji="1" lang="en-US" sz="1100" dirty="0" smtClean="0">
                <a:solidFill>
                  <a:srgbClr val="FF0000"/>
                </a:solidFill>
              </a:rPr>
              <a:t>Seal cracks larger than 0.05 and Ph less than 5.5</a:t>
            </a:r>
          </a:p>
          <a:p>
            <a:pPr lvl="1">
              <a:defRPr/>
            </a:pPr>
            <a:r>
              <a:rPr kumimoji="1" lang="en-US" sz="1100" dirty="0" smtClean="0">
                <a:solidFill>
                  <a:srgbClr val="FF0000"/>
                </a:solidFill>
              </a:rPr>
              <a:t>Remediation needed for cracks larger than .10”</a:t>
            </a:r>
            <a:endParaRPr kumimoji="1" lang="en-US" sz="1100" dirty="0" smtClean="0"/>
          </a:p>
          <a:p>
            <a:pPr>
              <a:defRPr/>
            </a:pPr>
            <a:endParaRPr kumimoji="1" lang="en-US" sz="1100" dirty="0" smtClean="0">
              <a:solidFill>
                <a:srgbClr val="FF0000"/>
              </a:solidFill>
            </a:endParaRPr>
          </a:p>
          <a:p>
            <a:pPr>
              <a:defRPr/>
            </a:pPr>
            <a:r>
              <a:rPr kumimoji="1" lang="en-US" sz="1100" dirty="0" smtClean="0">
                <a:solidFill>
                  <a:srgbClr val="FF0000"/>
                </a:solidFill>
              </a:rPr>
              <a:t>          Circumferential Crack</a:t>
            </a:r>
          </a:p>
          <a:p>
            <a:pPr lvl="1">
              <a:defRPr/>
            </a:pPr>
            <a:r>
              <a:rPr kumimoji="1" lang="en-US" sz="1100" dirty="0" smtClean="0">
                <a:solidFill>
                  <a:srgbClr val="FF0000"/>
                </a:solidFill>
              </a:rPr>
              <a:t>Not structural concern </a:t>
            </a:r>
            <a:endParaRPr kumimoji="1" lang="en-US" sz="1100" dirty="0" smtClean="0"/>
          </a:p>
          <a:p>
            <a:pPr lvl="1">
              <a:defRPr/>
            </a:pPr>
            <a:r>
              <a:rPr kumimoji="1" lang="en-US" sz="1100" dirty="0" smtClean="0">
                <a:solidFill>
                  <a:srgbClr val="FF0000"/>
                </a:solidFill>
              </a:rPr>
              <a:t>Repair If  greater than .10’ or allows transport of backfill</a:t>
            </a:r>
          </a:p>
          <a:p>
            <a:pPr>
              <a:defRPr/>
            </a:pPr>
            <a:endParaRPr lang="en-US" sz="1100" dirty="0" smtClean="0"/>
          </a:p>
        </p:txBody>
      </p:sp>
      <p:sp>
        <p:nvSpPr>
          <p:cNvPr id="79876" name="Slide Number Placeholder 3"/>
          <p:cNvSpPr>
            <a:spLocks noGrp="1"/>
          </p:cNvSpPr>
          <p:nvPr>
            <p:ph type="sldNum" sz="quarter" idx="5"/>
          </p:nvPr>
        </p:nvSpPr>
        <p:spPr>
          <a:noFill/>
        </p:spPr>
        <p:txBody>
          <a:bodyPr/>
          <a:lstStyle/>
          <a:p>
            <a:fld id="{5743FB34-B92D-4EBB-B297-7C5F2AB294AA}" type="slidenum">
              <a:rPr lang="en-US" smtClean="0"/>
              <a:pPr/>
              <a:t>24</a:t>
            </a:fld>
            <a:endParaRPr lang="en-US" smtClean="0"/>
          </a:p>
        </p:txBody>
      </p:sp>
    </p:spTree>
    <p:extLst>
      <p:ext uri="{BB962C8B-B14F-4D97-AF65-F5344CB8AC3E}">
        <p14:creationId xmlns:p14="http://schemas.microsoft.com/office/powerpoint/2010/main" val="1754459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r>
              <a:rPr lang="en-US" smtClean="0"/>
              <a:t>Speaker should pass out Joint and Crack Matrix sheets to all attendees and walk them through the following examples….</a:t>
            </a:r>
          </a:p>
          <a:p>
            <a:endParaRPr lang="en-US" smtClean="0"/>
          </a:p>
          <a:p>
            <a:r>
              <a:rPr lang="en-US" smtClean="0"/>
              <a:t>Please take out the Crack Evaluation Matrix and Red and Green Cards again and lets work through some real life evaluation situations…</a:t>
            </a:r>
          </a:p>
        </p:txBody>
      </p:sp>
      <p:sp>
        <p:nvSpPr>
          <p:cNvPr id="80900" name="Slide Number Placeholder 3"/>
          <p:cNvSpPr>
            <a:spLocks noGrp="1"/>
          </p:cNvSpPr>
          <p:nvPr>
            <p:ph type="sldNum" sz="quarter" idx="5"/>
          </p:nvPr>
        </p:nvSpPr>
        <p:spPr>
          <a:noFill/>
        </p:spPr>
        <p:txBody>
          <a:bodyPr/>
          <a:lstStyle/>
          <a:p>
            <a:fld id="{5F57A90E-0663-422C-8365-1902E681CCEE}" type="slidenum">
              <a:rPr lang="en-US" smtClean="0"/>
              <a:pPr/>
              <a:t>25</a:t>
            </a:fld>
            <a:endParaRPr lang="en-US" smtClean="0"/>
          </a:p>
        </p:txBody>
      </p:sp>
    </p:spTree>
    <p:extLst>
      <p:ext uri="{BB962C8B-B14F-4D97-AF65-F5344CB8AC3E}">
        <p14:creationId xmlns:p14="http://schemas.microsoft.com/office/powerpoint/2010/main" val="110422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r>
              <a:rPr lang="en-US" smtClean="0"/>
              <a:t>The Crack Matrix generally follows the thought process we went through in the earlier part of our discussion today…and is taken from our “Post Installation Evaluation and Repair Guidelines of Installed RCP”…</a:t>
            </a:r>
          </a:p>
        </p:txBody>
      </p:sp>
      <p:sp>
        <p:nvSpPr>
          <p:cNvPr id="81924" name="Slide Number Placeholder 3"/>
          <p:cNvSpPr>
            <a:spLocks noGrp="1"/>
          </p:cNvSpPr>
          <p:nvPr>
            <p:ph type="sldNum" sz="quarter" idx="5"/>
          </p:nvPr>
        </p:nvSpPr>
        <p:spPr>
          <a:noFill/>
        </p:spPr>
        <p:txBody>
          <a:bodyPr/>
          <a:lstStyle/>
          <a:p>
            <a:fld id="{FC106085-74FE-4C38-8796-E82C5D816BEB}" type="slidenum">
              <a:rPr lang="en-US" smtClean="0"/>
              <a:pPr/>
              <a:t>26</a:t>
            </a:fld>
            <a:endParaRPr lang="en-US" smtClean="0"/>
          </a:p>
        </p:txBody>
      </p:sp>
    </p:spTree>
    <p:extLst>
      <p:ext uri="{BB962C8B-B14F-4D97-AF65-F5344CB8AC3E}">
        <p14:creationId xmlns:p14="http://schemas.microsoft.com/office/powerpoint/2010/main" val="4483302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r>
              <a:rPr lang="en-US" smtClean="0">
                <a:solidFill>
                  <a:schemeClr val="bg1"/>
                </a:solidFill>
              </a:rPr>
              <a:t>Our “Post Installation Evaluation and Repair Guidelines of Installed RCP” (nicknamed RCP Eval. Guideline) is a great tool for evaluation of installed pipe…we will discuss this tool in detail later in the presentation but the main resource in this document is the decision matrix for Cracks, Joint Evaluation, and the slabbing and spalling decision matrix….as the user moves through any one of the  decision trees the user will end up with an answer of whether repair is needed or not for the given situation under consideration…. </a:t>
            </a:r>
            <a:endParaRPr lang="en-US" smtClean="0"/>
          </a:p>
        </p:txBody>
      </p:sp>
      <p:sp>
        <p:nvSpPr>
          <p:cNvPr id="82948" name="Slide Number Placeholder 3"/>
          <p:cNvSpPr>
            <a:spLocks noGrp="1"/>
          </p:cNvSpPr>
          <p:nvPr>
            <p:ph type="sldNum" sz="quarter" idx="5"/>
          </p:nvPr>
        </p:nvSpPr>
        <p:spPr>
          <a:noFill/>
        </p:spPr>
        <p:txBody>
          <a:bodyPr/>
          <a:lstStyle/>
          <a:p>
            <a:fld id="{AE6321FA-79AE-4DF6-ACA6-C0894C458F65}" type="slidenum">
              <a:rPr lang="en-US" smtClean="0"/>
              <a:pPr/>
              <a:t>27</a:t>
            </a:fld>
            <a:endParaRPr lang="en-US" smtClean="0"/>
          </a:p>
        </p:txBody>
      </p:sp>
    </p:spTree>
    <p:extLst>
      <p:ext uri="{BB962C8B-B14F-4D97-AF65-F5344CB8AC3E}">
        <p14:creationId xmlns:p14="http://schemas.microsoft.com/office/powerpoint/2010/main" val="17137604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mtClean="0"/>
          </a:p>
        </p:txBody>
      </p:sp>
      <p:sp>
        <p:nvSpPr>
          <p:cNvPr id="83972" name="Slide Number Placeholder 3"/>
          <p:cNvSpPr>
            <a:spLocks noGrp="1"/>
          </p:cNvSpPr>
          <p:nvPr>
            <p:ph type="sldNum" sz="quarter" idx="5"/>
          </p:nvPr>
        </p:nvSpPr>
        <p:spPr>
          <a:noFill/>
        </p:spPr>
        <p:txBody>
          <a:bodyPr/>
          <a:lstStyle/>
          <a:p>
            <a:fld id="{DBF8E309-BD30-4F22-8F07-79ED69EEBA51}" type="slidenum">
              <a:rPr lang="en-US" smtClean="0"/>
              <a:pPr/>
              <a:t>28</a:t>
            </a:fld>
            <a:endParaRPr lang="en-US" smtClean="0"/>
          </a:p>
        </p:txBody>
      </p:sp>
    </p:spTree>
    <p:extLst>
      <p:ext uri="{BB962C8B-B14F-4D97-AF65-F5344CB8AC3E}">
        <p14:creationId xmlns:p14="http://schemas.microsoft.com/office/powerpoint/2010/main" val="11207894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r>
              <a:rPr lang="en-US" smtClean="0"/>
              <a:t>(Speaker should walk attendee through use of Crack Matrix;</a:t>
            </a:r>
          </a:p>
          <a:p>
            <a:r>
              <a:rPr lang="en-US" smtClean="0"/>
              <a:t> Crack Type, Crack Location, Crack width, Soil condition, ……etc to help them learn how to utilize Crack Matrix.)</a:t>
            </a:r>
          </a:p>
          <a:p>
            <a:endParaRPr lang="en-US" smtClean="0"/>
          </a:p>
          <a:p>
            <a:r>
              <a:rPr lang="en-US" smtClean="0"/>
              <a:t>Is the pattern or location a concern? No it is an anticipated pattern for long. crack</a:t>
            </a:r>
          </a:p>
          <a:p>
            <a:r>
              <a:rPr lang="en-US" smtClean="0"/>
              <a:t>Is the size an issue…Yes and No it depends…..on environment – acidity…</a:t>
            </a:r>
          </a:p>
          <a:p>
            <a:r>
              <a:rPr lang="en-US" smtClean="0"/>
              <a:t>Is the Ph an issue of concern? Yes – Ph less than 5.5 is acidic </a:t>
            </a:r>
          </a:p>
          <a:p>
            <a:r>
              <a:rPr lang="en-US" smtClean="0"/>
              <a:t>Should the crack be remediated? Yes…due to crack size greater than 0.05 and acidic condition the crack should be sealed to protect the steel.  </a:t>
            </a:r>
          </a:p>
          <a:p>
            <a:endParaRPr lang="en-US" smtClean="0"/>
          </a:p>
        </p:txBody>
      </p:sp>
      <p:sp>
        <p:nvSpPr>
          <p:cNvPr id="84996" name="Slide Number Placeholder 3"/>
          <p:cNvSpPr>
            <a:spLocks noGrp="1"/>
          </p:cNvSpPr>
          <p:nvPr>
            <p:ph type="sldNum" sz="quarter" idx="5"/>
          </p:nvPr>
        </p:nvSpPr>
        <p:spPr>
          <a:noFill/>
        </p:spPr>
        <p:txBody>
          <a:bodyPr/>
          <a:lstStyle/>
          <a:p>
            <a:fld id="{10357BE0-931A-4F3B-B535-47A14551D2B1}" type="slidenum">
              <a:rPr lang="en-US" smtClean="0"/>
              <a:pPr/>
              <a:t>29</a:t>
            </a:fld>
            <a:endParaRPr lang="en-US" smtClean="0"/>
          </a:p>
        </p:txBody>
      </p:sp>
    </p:spTree>
    <p:extLst>
      <p:ext uri="{BB962C8B-B14F-4D97-AF65-F5344CB8AC3E}">
        <p14:creationId xmlns:p14="http://schemas.microsoft.com/office/powerpoint/2010/main" val="1528562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US" smtClean="0"/>
              <a:t>AASHTO  The American Association of State Highway Transportation Officials– The rule making &amp; specification writing group of our nations DOT’s is placing more focus on both Asset management and system maintenance of all system infrastructure items.. The AASHTO Sub Committees on Bridge Design, Sub-Committee of Materials and Test, and most recently the Subcommittee on Construction have all have show significant interest in pipe inspection specifications  or guidelines to address pipe inspection or maintenance of installed pipe.</a:t>
            </a:r>
          </a:p>
          <a:p>
            <a:endParaRPr lang="en-US" smtClean="0"/>
          </a:p>
          <a:p>
            <a:r>
              <a:rPr lang="en-US" smtClean="0">
                <a:solidFill>
                  <a:srgbClr val="FF0000"/>
                </a:solidFill>
              </a:rPr>
              <a:t>Here is an example of how the work of these AASHTO Committees has ramped up the opportunities  for more pipe inspection and evaluation….</a:t>
            </a:r>
          </a:p>
          <a:p>
            <a:endParaRPr lang="en-US" smtClean="0"/>
          </a:p>
        </p:txBody>
      </p:sp>
      <p:sp>
        <p:nvSpPr>
          <p:cNvPr id="58372" name="Slide Number Placeholder 3"/>
          <p:cNvSpPr>
            <a:spLocks noGrp="1"/>
          </p:cNvSpPr>
          <p:nvPr>
            <p:ph type="sldNum" sz="quarter" idx="5"/>
          </p:nvPr>
        </p:nvSpPr>
        <p:spPr>
          <a:noFill/>
        </p:spPr>
        <p:txBody>
          <a:bodyPr/>
          <a:lstStyle/>
          <a:p>
            <a:fld id="{9ACA978B-DEBF-4AAD-9AB6-DDAF6F5A1608}" type="slidenum">
              <a:rPr lang="en-US" smtClean="0"/>
              <a:pPr/>
              <a:t>3</a:t>
            </a:fld>
            <a:endParaRPr lang="en-US" smtClean="0"/>
          </a:p>
        </p:txBody>
      </p:sp>
    </p:spTree>
    <p:extLst>
      <p:ext uri="{BB962C8B-B14F-4D97-AF65-F5344CB8AC3E}">
        <p14:creationId xmlns:p14="http://schemas.microsoft.com/office/powerpoint/2010/main" val="16995821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defRPr/>
            </a:pPr>
            <a:r>
              <a:rPr lang="en-US" dirty="0" smtClean="0"/>
              <a:t>Just as a side note….few things to be cautious about when reviewing CCTV Video’s…things are not always as they appear…the photo is question is a good example that shows a small crack can look rather large when they are wet….the actual width of crack will be </a:t>
            </a:r>
            <a:r>
              <a:rPr lang="en-US" dirty="0" err="1" smtClean="0"/>
              <a:t>signifigantly</a:t>
            </a:r>
            <a:r>
              <a:rPr lang="en-US" dirty="0" smtClean="0"/>
              <a:t> less than what is indicated by the wet area in the vicinity of the crack edge.</a:t>
            </a:r>
          </a:p>
          <a:p>
            <a:pPr>
              <a:defRPr/>
            </a:pPr>
            <a:endParaRPr lang="en-US" dirty="0" smtClean="0"/>
          </a:p>
          <a:p>
            <a:pPr>
              <a:defRPr/>
            </a:pPr>
            <a:r>
              <a:rPr lang="en-US" dirty="0" smtClean="0"/>
              <a:t>Also the CCTV cameras can zoom in for a very close view of the crack or any other anomaly found in the pipe. It is very easy for the untrained eye to loose perspective…in other words if you do not know the amount of zoom and there is no measurement provided it is almost impossible to determine width of a crack, I find it mush easier to evaluate with no zoom in video, be able to see the crack pattern, and when possible the reported crack to be accompanied by a measurement in the report document. If I see measurements smaller than 0.05” I certainly get very interested in what equipment they are using…and how they determined crack width..</a:t>
            </a:r>
          </a:p>
          <a:p>
            <a:pPr>
              <a:defRPr/>
            </a:pPr>
            <a:endParaRPr lang="en-US" dirty="0" smtClean="0"/>
          </a:p>
          <a:p>
            <a:pPr>
              <a:defRPr/>
            </a:pPr>
            <a:r>
              <a:rPr lang="en-US" dirty="0" smtClean="0"/>
              <a:t>I mention 0.05” in width for couple of reasons…in our experience, cracks less than 0.05” pose very little issue of concern as previously discussed, and we have found it is next to impossible with the current video micrometers to provide repeatable accurate crack width measurements less than 0.05”. It is very difficult to obtain accurate data for cracks less than 0.05” in width for a multitude of reasons but mostly simply because of hand eye coordination of operator.</a:t>
            </a:r>
          </a:p>
          <a:p>
            <a:pPr>
              <a:defRPr/>
            </a:pPr>
            <a:endParaRPr lang="en-US" dirty="0"/>
          </a:p>
        </p:txBody>
      </p:sp>
      <p:sp>
        <p:nvSpPr>
          <p:cNvPr id="86020" name="Slide Number Placeholder 3"/>
          <p:cNvSpPr>
            <a:spLocks noGrp="1"/>
          </p:cNvSpPr>
          <p:nvPr>
            <p:ph type="sldNum" sz="quarter" idx="5"/>
          </p:nvPr>
        </p:nvSpPr>
        <p:spPr>
          <a:noFill/>
        </p:spPr>
        <p:txBody>
          <a:bodyPr/>
          <a:lstStyle/>
          <a:p>
            <a:fld id="{5048AC1A-4756-4EF8-A052-A4D68DDFAD67}" type="slidenum">
              <a:rPr lang="en-US" smtClean="0"/>
              <a:pPr/>
              <a:t>30</a:t>
            </a:fld>
            <a:endParaRPr lang="en-US" smtClean="0"/>
          </a:p>
        </p:txBody>
      </p:sp>
    </p:spTree>
    <p:extLst>
      <p:ext uri="{BB962C8B-B14F-4D97-AF65-F5344CB8AC3E}">
        <p14:creationId xmlns:p14="http://schemas.microsoft.com/office/powerpoint/2010/main" val="208782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smtClean="0"/>
          </a:p>
        </p:txBody>
      </p:sp>
      <p:sp>
        <p:nvSpPr>
          <p:cNvPr id="87044" name="Slide Number Placeholder 3"/>
          <p:cNvSpPr>
            <a:spLocks noGrp="1"/>
          </p:cNvSpPr>
          <p:nvPr>
            <p:ph type="sldNum" sz="quarter" idx="5"/>
          </p:nvPr>
        </p:nvSpPr>
        <p:spPr>
          <a:noFill/>
        </p:spPr>
        <p:txBody>
          <a:bodyPr/>
          <a:lstStyle/>
          <a:p>
            <a:fld id="{DD435796-8542-470E-B37D-E9107C61117A}" type="slidenum">
              <a:rPr lang="en-US" smtClean="0"/>
              <a:pPr/>
              <a:t>31</a:t>
            </a:fld>
            <a:endParaRPr lang="en-US" smtClean="0"/>
          </a:p>
        </p:txBody>
      </p:sp>
    </p:spTree>
    <p:extLst>
      <p:ext uri="{BB962C8B-B14F-4D97-AF65-F5344CB8AC3E}">
        <p14:creationId xmlns:p14="http://schemas.microsoft.com/office/powerpoint/2010/main" val="245597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r>
              <a:rPr lang="en-US" smtClean="0"/>
              <a:t>Lets use our crack matrix to see what action if any is needed…</a:t>
            </a:r>
          </a:p>
          <a:p>
            <a:endParaRPr lang="en-US" smtClean="0"/>
          </a:p>
          <a:p>
            <a:r>
              <a:rPr lang="en-US" smtClean="0"/>
              <a:t>Is Pattern a concern? No - typically Circumferential crack pattern in itself is not of structural concern.</a:t>
            </a:r>
          </a:p>
          <a:p>
            <a:r>
              <a:rPr lang="en-US" smtClean="0"/>
              <a:t>Is width of crack any concern? No – 0.04” very small crack, probably not through the wall…</a:t>
            </a:r>
          </a:p>
          <a:p>
            <a:r>
              <a:rPr lang="en-US" smtClean="0"/>
              <a:t>Any Migration of backfill? No – </a:t>
            </a:r>
          </a:p>
          <a:p>
            <a:r>
              <a:rPr lang="en-US" smtClean="0"/>
              <a:t>Is there any Action to take for this issue? No</a:t>
            </a:r>
          </a:p>
          <a:p>
            <a:endParaRPr lang="en-US" smtClean="0"/>
          </a:p>
          <a:p>
            <a:endParaRPr lang="en-US" smtClean="0"/>
          </a:p>
        </p:txBody>
      </p:sp>
      <p:sp>
        <p:nvSpPr>
          <p:cNvPr id="88068" name="Slide Number Placeholder 3"/>
          <p:cNvSpPr>
            <a:spLocks noGrp="1"/>
          </p:cNvSpPr>
          <p:nvPr>
            <p:ph type="sldNum" sz="quarter" idx="5"/>
          </p:nvPr>
        </p:nvSpPr>
        <p:spPr>
          <a:noFill/>
        </p:spPr>
        <p:txBody>
          <a:bodyPr/>
          <a:lstStyle/>
          <a:p>
            <a:fld id="{8FD7FB68-B7A1-4838-8A56-53F8F2AF51D8}" type="slidenum">
              <a:rPr lang="en-US" smtClean="0"/>
              <a:pPr/>
              <a:t>32</a:t>
            </a:fld>
            <a:endParaRPr lang="en-US" smtClean="0"/>
          </a:p>
        </p:txBody>
      </p:sp>
    </p:spTree>
    <p:extLst>
      <p:ext uri="{BB962C8B-B14F-4D97-AF65-F5344CB8AC3E}">
        <p14:creationId xmlns:p14="http://schemas.microsoft.com/office/powerpoint/2010/main" val="4586059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ln/>
        </p:spPr>
        <p:txBody>
          <a:bodyPr/>
          <a:lstStyle/>
          <a:p>
            <a:pPr>
              <a:defRPr/>
            </a:pPr>
            <a:r>
              <a:rPr lang="en-US" sz="1000" dirty="0" smtClean="0"/>
              <a:t>Before we discuss the subject of joint evaluation lets see what you already know….</a:t>
            </a:r>
          </a:p>
          <a:p>
            <a:pPr>
              <a:defRPr/>
            </a:pPr>
            <a:r>
              <a:rPr lang="en-US" sz="1000" dirty="0" smtClean="0"/>
              <a:t>Get your Red and Green cards in hand</a:t>
            </a:r>
          </a:p>
          <a:p>
            <a:pPr>
              <a:defRPr/>
            </a:pPr>
            <a:endParaRPr lang="en-US" sz="1000" dirty="0" smtClean="0"/>
          </a:p>
          <a:p>
            <a:pPr>
              <a:defRPr/>
            </a:pPr>
            <a:r>
              <a:rPr lang="en-US" sz="1000" dirty="0" smtClean="0"/>
              <a:t>Q. - Is it important to know what is required in the specifications about the pipe joints and jointing procedures?</a:t>
            </a:r>
          </a:p>
          <a:p>
            <a:pPr marL="228600" indent="-228600">
              <a:buFontTx/>
              <a:buAutoNum type="alphaUcPeriod"/>
              <a:defRPr/>
            </a:pPr>
            <a:r>
              <a:rPr lang="en-US" sz="1000" dirty="0" smtClean="0"/>
              <a:t>– Specifications will/should specify joint performance requirements, may even specify max internal joint gap allowed….so yes you must have knowledge of joint specs to properly evaluate installed pipe joints.</a:t>
            </a:r>
          </a:p>
          <a:p>
            <a:pPr marL="228600" indent="-228600">
              <a:defRPr/>
            </a:pPr>
            <a:r>
              <a:rPr lang="en-US" sz="1000" dirty="0" smtClean="0"/>
              <a:t>Q. – Is soil tight joint performance criteria a popular choice for storm pipe systems…</a:t>
            </a:r>
          </a:p>
          <a:p>
            <a:pPr marL="228600" indent="-228600">
              <a:buFontTx/>
              <a:buAutoNum type="alphaUcPeriod"/>
              <a:defRPr/>
            </a:pPr>
            <a:r>
              <a:rPr lang="en-US" sz="1000" dirty="0" smtClean="0"/>
              <a:t>– Yes soil tight and silt tight are the two most common performance criteria for storm pipe</a:t>
            </a:r>
          </a:p>
          <a:p>
            <a:pPr marL="228600" indent="-228600">
              <a:defRPr/>
            </a:pPr>
            <a:r>
              <a:rPr lang="en-US" sz="1000" dirty="0" smtClean="0"/>
              <a:t>Q. – does soil tight or silt tight joint performance criteria require a proof of design test at the plant?</a:t>
            </a:r>
          </a:p>
          <a:p>
            <a:pPr marL="228600" indent="-228600">
              <a:buFontTx/>
              <a:buAutoNum type="alphaUcPeriod"/>
              <a:defRPr/>
            </a:pPr>
            <a:r>
              <a:rPr lang="en-US" sz="1000" dirty="0" smtClean="0"/>
              <a:t>– Soil Tight = No Plant Proof of Design, Silt Tight Requires 2.5 psi plant proof of design test.</a:t>
            </a:r>
          </a:p>
          <a:p>
            <a:pPr marL="228600" indent="-228600">
              <a:defRPr/>
            </a:pPr>
            <a:r>
              <a:rPr lang="en-US" sz="1000" dirty="0" smtClean="0"/>
              <a:t>Q. – would silt tight joint seal material normally be some type of rubber gasket?</a:t>
            </a:r>
          </a:p>
          <a:p>
            <a:pPr marL="228600" indent="-228600">
              <a:buFontTx/>
              <a:buAutoNum type="alphaUcPeriod"/>
              <a:defRPr/>
            </a:pPr>
            <a:r>
              <a:rPr lang="en-US" sz="1000" dirty="0" smtClean="0"/>
              <a:t>-  Yes most silt tight designs utilize a rubber gasket however it is possible to provide silt tight joint with butyl mastic sealant and an exterior joint wrap if proof of design provided….</a:t>
            </a:r>
          </a:p>
          <a:p>
            <a:pPr marL="228600" indent="-228600">
              <a:defRPr/>
            </a:pPr>
            <a:r>
              <a:rPr lang="en-US" sz="1000" dirty="0" smtClean="0"/>
              <a:t>Q. – would it be unusual to see a requirement for leak resistant joint performance in coastal areas?</a:t>
            </a:r>
          </a:p>
          <a:p>
            <a:pPr marL="228600" indent="-228600">
              <a:buFontTx/>
              <a:buAutoNum type="alphaUcPeriod"/>
              <a:defRPr/>
            </a:pPr>
            <a:r>
              <a:rPr lang="en-US" sz="1000" dirty="0" smtClean="0"/>
              <a:t>– No, it would be expected to see leak resistant joint performance required for installations in sandy soils and high water table conditions…don’t forget Leak resistant performance requires plant proof of design tests and proof of installation field tests to confirm allowable leakage is not exceeded in any line segment.</a:t>
            </a:r>
          </a:p>
          <a:p>
            <a:pPr marL="228600" indent="-228600">
              <a:defRPr/>
            </a:pPr>
            <a:r>
              <a:rPr lang="en-US" sz="1000" dirty="0" smtClean="0"/>
              <a:t>Q. – Do you need manufacturers allowable joint gap criteria to evaluate joints…</a:t>
            </a:r>
          </a:p>
          <a:p>
            <a:pPr marL="228600" indent="-228600">
              <a:buFontTx/>
              <a:buAutoNum type="alphaUcPeriod"/>
              <a:defRPr/>
            </a:pPr>
            <a:r>
              <a:rPr lang="en-US" sz="1000" dirty="0" smtClean="0"/>
              <a:t>– Yes each manufacturer should be able to provide allowable joint gap for each performance criteria and joint design the provide…</a:t>
            </a:r>
          </a:p>
          <a:p>
            <a:pPr marL="685800" lvl="1" indent="-228600">
              <a:defRPr/>
            </a:pPr>
            <a:r>
              <a:rPr lang="en-US" sz="1000" dirty="0" smtClean="0"/>
              <a:t>Some owners work with local producers to agree upon a joint gap criteria to place in the specifications and if this is done there would be no need to obtain allowable joint gap criteria from each manufacturer…joint gap should be based upon performance criteria….leak resistant gap v soil tight gap criteria  should not be the same </a:t>
            </a:r>
          </a:p>
          <a:p>
            <a:pPr>
              <a:defRPr/>
            </a:pPr>
            <a:endParaRPr lang="en-US" sz="1000" dirty="0" smtClean="0"/>
          </a:p>
        </p:txBody>
      </p:sp>
      <p:sp>
        <p:nvSpPr>
          <p:cNvPr id="89092" name="Slide Number Placeholder 3"/>
          <p:cNvSpPr>
            <a:spLocks noGrp="1"/>
          </p:cNvSpPr>
          <p:nvPr>
            <p:ph type="sldNum" sz="quarter" idx="5"/>
          </p:nvPr>
        </p:nvSpPr>
        <p:spPr>
          <a:noFill/>
        </p:spPr>
        <p:txBody>
          <a:bodyPr/>
          <a:lstStyle/>
          <a:p>
            <a:fld id="{3CACE72A-8862-4B1E-90AB-B80902BBF429}" type="slidenum">
              <a:rPr lang="en-US" smtClean="0"/>
              <a:pPr/>
              <a:t>33</a:t>
            </a:fld>
            <a:endParaRPr lang="en-US" smtClean="0"/>
          </a:p>
        </p:txBody>
      </p:sp>
    </p:spTree>
    <p:extLst>
      <p:ext uri="{BB962C8B-B14F-4D97-AF65-F5344CB8AC3E}">
        <p14:creationId xmlns:p14="http://schemas.microsoft.com/office/powerpoint/2010/main" val="4709051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r>
              <a:rPr lang="en-US" smtClean="0"/>
              <a:t>Any joint evaluation would utilize you expertise or knowledge of </a:t>
            </a:r>
          </a:p>
          <a:p>
            <a:pPr lvl="1">
              <a:buFontTx/>
              <a:buChar char="•"/>
            </a:pPr>
            <a:r>
              <a:rPr lang="en-US" smtClean="0"/>
              <a:t>Required/Specified Joint Performance? Each of the different Performance requirements require different evaluation criteria </a:t>
            </a:r>
          </a:p>
          <a:p>
            <a:pPr lvl="1">
              <a:buFontTx/>
              <a:buChar char="•"/>
            </a:pPr>
            <a:r>
              <a:rPr lang="en-US" smtClean="0"/>
              <a:t>Acceptable Joint Gap present at joint based upon Allowable Gap Criteria established by owner based upon specification requirements matched to the required performance or proof of design allowable gap information provided by manufacturer/supplier</a:t>
            </a:r>
          </a:p>
          <a:p>
            <a:pPr lvl="1">
              <a:buFontTx/>
              <a:buChar char="•"/>
            </a:pPr>
            <a:r>
              <a:rPr lang="en-US" smtClean="0"/>
              <a:t>Infiltration of water and or soil backfill</a:t>
            </a:r>
          </a:p>
          <a:p>
            <a:pPr lvl="1">
              <a:buFontTx/>
              <a:buChar char="•"/>
            </a:pPr>
            <a:r>
              <a:rPr lang="en-US" smtClean="0"/>
              <a:t>The Severity of damage in the area of the joint sealing surface such as  Cracks/Chips/spalls</a:t>
            </a:r>
          </a:p>
          <a:p>
            <a:r>
              <a:rPr lang="en-US" smtClean="0"/>
              <a:t>	</a:t>
            </a:r>
          </a:p>
          <a:p>
            <a:endParaRPr lang="en-US" smtClean="0"/>
          </a:p>
          <a:p>
            <a:endParaRPr lang="en-US" smtClean="0"/>
          </a:p>
        </p:txBody>
      </p:sp>
      <p:sp>
        <p:nvSpPr>
          <p:cNvPr id="90116" name="Slide Number Placeholder 3"/>
          <p:cNvSpPr>
            <a:spLocks noGrp="1"/>
          </p:cNvSpPr>
          <p:nvPr>
            <p:ph type="sldNum" sz="quarter" idx="5"/>
          </p:nvPr>
        </p:nvSpPr>
        <p:spPr>
          <a:noFill/>
        </p:spPr>
        <p:txBody>
          <a:bodyPr/>
          <a:lstStyle/>
          <a:p>
            <a:fld id="{B8D26CB0-3D9E-4211-B9D1-1B7BA280F202}" type="slidenum">
              <a:rPr lang="en-US" smtClean="0"/>
              <a:pPr/>
              <a:t>34</a:t>
            </a:fld>
            <a:endParaRPr lang="en-US" smtClean="0"/>
          </a:p>
        </p:txBody>
      </p:sp>
    </p:spTree>
    <p:extLst>
      <p:ext uri="{BB962C8B-B14F-4D97-AF65-F5344CB8AC3E}">
        <p14:creationId xmlns:p14="http://schemas.microsoft.com/office/powerpoint/2010/main" val="10258521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r>
              <a:rPr lang="en-US" smtClean="0"/>
              <a:t>Every Producer should be able to supply their proof of design test For each of the joint performance criteria's when proof of design is required. </a:t>
            </a:r>
          </a:p>
          <a:p>
            <a:endParaRPr lang="en-US" smtClean="0"/>
          </a:p>
          <a:p>
            <a:r>
              <a:rPr lang="en-US" smtClean="0"/>
              <a:t>There are many RCP joint designs so every manufacturer may have different joint gap criteria for each type of joint configuration he has available and the gap requirements will vary based upon Joint performance requirements, pipe size, type of joint  materials used…these joint gap criteria should be a job by job type submittal …as an engineer or inspector you should have these for every project. The manufacturers gap criteria will be established through a combination of joint design and plant proof testing….</a:t>
            </a:r>
          </a:p>
          <a:p>
            <a:endParaRPr lang="en-US" smtClean="0"/>
          </a:p>
          <a:p>
            <a:r>
              <a:rPr lang="en-US" smtClean="0"/>
              <a:t>Best way to get a grasp on Joint evaluation is to work through a couple of examples……</a:t>
            </a:r>
          </a:p>
        </p:txBody>
      </p:sp>
      <p:sp>
        <p:nvSpPr>
          <p:cNvPr id="91140" name="Slide Number Placeholder 3"/>
          <p:cNvSpPr>
            <a:spLocks noGrp="1"/>
          </p:cNvSpPr>
          <p:nvPr>
            <p:ph type="sldNum" sz="quarter" idx="5"/>
          </p:nvPr>
        </p:nvSpPr>
        <p:spPr>
          <a:noFill/>
        </p:spPr>
        <p:txBody>
          <a:bodyPr/>
          <a:lstStyle/>
          <a:p>
            <a:fld id="{5962D962-EA17-4300-813D-16E759AD691F}" type="slidenum">
              <a:rPr lang="en-US" smtClean="0"/>
              <a:pPr/>
              <a:t>35</a:t>
            </a:fld>
            <a:endParaRPr lang="en-US" smtClean="0"/>
          </a:p>
        </p:txBody>
      </p:sp>
    </p:spTree>
    <p:extLst>
      <p:ext uri="{BB962C8B-B14F-4D97-AF65-F5344CB8AC3E}">
        <p14:creationId xmlns:p14="http://schemas.microsoft.com/office/powerpoint/2010/main" val="14984173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r>
              <a:rPr lang="en-US" smtClean="0"/>
              <a:t>To get your input and help in working through our examples please get your Joint Evaluation Matrix and your red and green cards ready….and lets review a couple of </a:t>
            </a:r>
          </a:p>
        </p:txBody>
      </p:sp>
      <p:sp>
        <p:nvSpPr>
          <p:cNvPr id="92164" name="Slide Number Placeholder 3"/>
          <p:cNvSpPr>
            <a:spLocks noGrp="1"/>
          </p:cNvSpPr>
          <p:nvPr>
            <p:ph type="sldNum" sz="quarter" idx="5"/>
          </p:nvPr>
        </p:nvSpPr>
        <p:spPr>
          <a:noFill/>
        </p:spPr>
        <p:txBody>
          <a:bodyPr/>
          <a:lstStyle/>
          <a:p>
            <a:fld id="{41082749-D926-49B5-A961-FFE0A1AAB40B}" type="slidenum">
              <a:rPr lang="en-US" smtClean="0"/>
              <a:pPr/>
              <a:t>36</a:t>
            </a:fld>
            <a:endParaRPr lang="en-US" smtClean="0"/>
          </a:p>
        </p:txBody>
      </p:sp>
    </p:spTree>
    <p:extLst>
      <p:ext uri="{BB962C8B-B14F-4D97-AF65-F5344CB8AC3E}">
        <p14:creationId xmlns:p14="http://schemas.microsoft.com/office/powerpoint/2010/main" val="3597571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r>
              <a:rPr lang="en-US" dirty="0" smtClean="0"/>
              <a:t>We can use our Soil Tight Joint Matrix to review the extent of the severity for this given situation and determine what action should be taken.</a:t>
            </a:r>
          </a:p>
          <a:p>
            <a:r>
              <a:rPr lang="en-US" dirty="0" smtClean="0"/>
              <a:t>Speaker - Walk Students Through Joint Matrix </a:t>
            </a:r>
          </a:p>
          <a:p>
            <a:r>
              <a:rPr lang="en-US" dirty="0" smtClean="0"/>
              <a:t>       J2 is there spalling or chips that expose primary steel – Yes</a:t>
            </a:r>
          </a:p>
          <a:p>
            <a:r>
              <a:rPr lang="en-US" dirty="0" smtClean="0"/>
              <a:t>       J3 – Repair and Seal joint is action to be taken…</a:t>
            </a:r>
          </a:p>
          <a:p>
            <a:endParaRPr lang="en-US" dirty="0" smtClean="0"/>
          </a:p>
          <a:p>
            <a:r>
              <a:rPr lang="en-US" dirty="0" smtClean="0"/>
              <a:t>Lets think a little deeper and review what we have learned about joints and joint performance</a:t>
            </a:r>
          </a:p>
          <a:p>
            <a:r>
              <a:rPr lang="en-US" dirty="0" smtClean="0"/>
              <a:t>Answer the following questions by holding up your red and green cards….</a:t>
            </a:r>
          </a:p>
          <a:p>
            <a:endParaRPr lang="en-US" dirty="0" smtClean="0"/>
          </a:p>
          <a:p>
            <a:r>
              <a:rPr lang="en-US" dirty="0" smtClean="0"/>
              <a:t>Manufacturers joint gap tolerance for soil tight storm drain  pipe could be 1” or more. Yes…would not be uncommon for larger diameter pipe with longer robust joints could be published and perform well at a gap of over 1”…</a:t>
            </a:r>
          </a:p>
          <a:p>
            <a:r>
              <a:rPr lang="en-US" dirty="0" smtClean="0"/>
              <a:t>Is the exposure of primary steel a concern? Yes…exposed circumferential load carrying steel if compromised could allow further damage and allow backfill </a:t>
            </a:r>
          </a:p>
          <a:p>
            <a:r>
              <a:rPr lang="en-US" dirty="0" smtClean="0"/>
              <a:t>To migrate into pipe and cause loss of support for road structure above pipe or </a:t>
            </a:r>
            <a:r>
              <a:rPr lang="en-US" dirty="0" err="1" smtClean="0"/>
              <a:t>interup</a:t>
            </a:r>
            <a:r>
              <a:rPr lang="en-US" dirty="0" smtClean="0"/>
              <a:t> flow through the pipe an cause up stream flooding.</a:t>
            </a:r>
          </a:p>
          <a:p>
            <a:endParaRPr lang="en-US" dirty="0" smtClean="0"/>
          </a:p>
          <a:p>
            <a:endParaRPr lang="en-US" dirty="0" smtClean="0"/>
          </a:p>
        </p:txBody>
      </p:sp>
      <p:sp>
        <p:nvSpPr>
          <p:cNvPr id="93188" name="Slide Number Placeholder 3"/>
          <p:cNvSpPr>
            <a:spLocks noGrp="1"/>
          </p:cNvSpPr>
          <p:nvPr>
            <p:ph type="sldNum" sz="quarter" idx="5"/>
          </p:nvPr>
        </p:nvSpPr>
        <p:spPr>
          <a:noFill/>
        </p:spPr>
        <p:txBody>
          <a:bodyPr/>
          <a:lstStyle/>
          <a:p>
            <a:fld id="{37CE636E-6A0E-4028-A41E-AF3D91C3E35F}" type="slidenum">
              <a:rPr lang="en-US" smtClean="0"/>
              <a:pPr/>
              <a:t>37</a:t>
            </a:fld>
            <a:endParaRPr lang="en-US" smtClean="0"/>
          </a:p>
        </p:txBody>
      </p:sp>
    </p:spTree>
    <p:extLst>
      <p:ext uri="{BB962C8B-B14F-4D97-AF65-F5344CB8AC3E}">
        <p14:creationId xmlns:p14="http://schemas.microsoft.com/office/powerpoint/2010/main" val="12713823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r>
              <a:rPr lang="en-US" smtClean="0"/>
              <a:t>Walk students through the joint matrix…J2 – J5 – J9 – J11 – J13 – J15 – J17 No Action or repair needed….</a:t>
            </a:r>
          </a:p>
          <a:p>
            <a:endParaRPr lang="en-US" smtClean="0"/>
          </a:p>
          <a:p>
            <a:endParaRPr lang="en-US" smtClean="0"/>
          </a:p>
        </p:txBody>
      </p:sp>
      <p:sp>
        <p:nvSpPr>
          <p:cNvPr id="94212" name="Slide Number Placeholder 3"/>
          <p:cNvSpPr>
            <a:spLocks noGrp="1"/>
          </p:cNvSpPr>
          <p:nvPr>
            <p:ph type="sldNum" sz="quarter" idx="5"/>
          </p:nvPr>
        </p:nvSpPr>
        <p:spPr>
          <a:noFill/>
        </p:spPr>
        <p:txBody>
          <a:bodyPr/>
          <a:lstStyle/>
          <a:p>
            <a:fld id="{F5D7F537-FFC3-459F-ABE3-02B3CA2077F9}" type="slidenum">
              <a:rPr lang="en-US" smtClean="0"/>
              <a:pPr/>
              <a:t>38</a:t>
            </a:fld>
            <a:endParaRPr lang="en-US" smtClean="0"/>
          </a:p>
        </p:txBody>
      </p:sp>
    </p:spTree>
    <p:extLst>
      <p:ext uri="{BB962C8B-B14F-4D97-AF65-F5344CB8AC3E}">
        <p14:creationId xmlns:p14="http://schemas.microsoft.com/office/powerpoint/2010/main" val="6601460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r>
              <a:rPr lang="en-US" smtClean="0"/>
              <a:t>We have covered a lot of ground during this presentation and we know proper and confident evaluation of installed pipe takes product knowledge, and some level of experience and training. </a:t>
            </a:r>
          </a:p>
          <a:p>
            <a:endParaRPr lang="en-US" smtClean="0"/>
          </a:p>
          <a:p>
            <a:r>
              <a:rPr lang="en-US" smtClean="0"/>
              <a:t>Over the past several years ACPA has tried to make several evaluation resources available to the engineering and pipe inspection communities to allow users to be able to borrow from our experience and history to be able to confidently evaluate situations they may find and need to evaluate in installed RCP. </a:t>
            </a:r>
          </a:p>
        </p:txBody>
      </p:sp>
      <p:sp>
        <p:nvSpPr>
          <p:cNvPr id="95236" name="Slide Number Placeholder 3"/>
          <p:cNvSpPr>
            <a:spLocks noGrp="1"/>
          </p:cNvSpPr>
          <p:nvPr>
            <p:ph type="sldNum" sz="quarter" idx="5"/>
          </p:nvPr>
        </p:nvSpPr>
        <p:spPr>
          <a:noFill/>
        </p:spPr>
        <p:txBody>
          <a:bodyPr/>
          <a:lstStyle/>
          <a:p>
            <a:fld id="{B1822A90-94A4-4735-94F6-52F62BA85C0B}" type="slidenum">
              <a:rPr lang="en-US" smtClean="0"/>
              <a:pPr/>
              <a:t>39</a:t>
            </a:fld>
            <a:endParaRPr lang="en-US" smtClean="0"/>
          </a:p>
        </p:txBody>
      </p:sp>
    </p:spTree>
    <p:extLst>
      <p:ext uri="{BB962C8B-B14F-4D97-AF65-F5344CB8AC3E}">
        <p14:creationId xmlns:p14="http://schemas.microsoft.com/office/powerpoint/2010/main" val="1174965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995363" y="573088"/>
            <a:ext cx="4872037" cy="3654425"/>
          </a:xfrm>
          <a:ln w="12700" cap="flat">
            <a:solidFill>
              <a:schemeClr val="tx1"/>
            </a:solidFill>
          </a:ln>
        </p:spPr>
      </p:sp>
      <p:sp>
        <p:nvSpPr>
          <p:cNvPr id="59395" name="Rectangle 3"/>
          <p:cNvSpPr>
            <a:spLocks noGrp="1" noChangeArrowheads="1"/>
          </p:cNvSpPr>
          <p:nvPr>
            <p:ph type="body" idx="1"/>
          </p:nvPr>
        </p:nvSpPr>
        <p:spPr>
          <a:noFill/>
          <a:ln/>
        </p:spPr>
        <p:txBody>
          <a:bodyPr lIns="92066" tIns="46034" rIns="92066" bIns="46034"/>
          <a:lstStyle/>
          <a:p>
            <a:r>
              <a:rPr lang="en-US" sz="1000" smtClean="0"/>
              <a:t>In 2006 AASHTO Bridge Design Specifications added requirements for Post Installation Inspection to all three major pipe type specifications… and here is what has happened as a result:</a:t>
            </a:r>
          </a:p>
          <a:p>
            <a:r>
              <a:rPr lang="en-US" sz="1000" smtClean="0"/>
              <a:t>Currently 2 out of 3 State DOT’s now Require some form of PII for acceptance of newly installed pipe(indicated by states that yellow and hashed)</a:t>
            </a:r>
          </a:p>
          <a:p>
            <a:r>
              <a:rPr lang="en-US" sz="1000" smtClean="0"/>
              <a:t>1of 4 allow or require Advanced Inspection Tools for pipe Inspections (indicated by states that are hashed)</a:t>
            </a:r>
          </a:p>
          <a:p>
            <a:endParaRPr lang="en-US" sz="1000" smtClean="0"/>
          </a:p>
          <a:p>
            <a:r>
              <a:rPr lang="en-US" sz="1000" smtClean="0"/>
              <a:t>If you live and work in a “white” state or a state that is not currently involved with PII, it is still certainly important to be able to properly evaluate the health and condition of existing pipe systems to allow for proper asset maintenance decisions or make the proper decisions when you are simply involved in a road widening system and want to confirm the status of the existing pipe systems that needs to be extended to accommodate the proposed new lanes….We believe Asset management, maintenance of existing systems, and the performance history of installed pipe will become a more important part of FHWA requirements for states across the US as new federal funding programs are developed….it is important that DOT’s be trained in the proper evaluation of installed piping systems….</a:t>
            </a:r>
          </a:p>
          <a:p>
            <a:endParaRPr lang="en-US" sz="1000" smtClean="0"/>
          </a:p>
          <a:p>
            <a:r>
              <a:rPr lang="en-US" sz="1000" smtClean="0"/>
              <a:t>Our industry is certainly active in many areas with active PII programs. In many of the areas shown above we are asked to evaluate inspection videos and reports on an almost weekly basis. The opportunity to review PII reports and inspection videos has provided us with a unique opportunity to share our knowledge of RCP and our thoughts on reasonable evaluation of issues that commonly present themselves in installed RCP.</a:t>
            </a:r>
          </a:p>
          <a:p>
            <a:r>
              <a:rPr lang="en-US" sz="1000" smtClean="0"/>
              <a:t>Our experience has proven that not only are the inspection process’s and tools important ….but one of the key components of any successful inspection program is the inclusion of good Evaluation Criteria guidelines for all pipe products.  </a:t>
            </a:r>
          </a:p>
        </p:txBody>
      </p:sp>
    </p:spTree>
    <p:extLst>
      <p:ext uri="{BB962C8B-B14F-4D97-AF65-F5344CB8AC3E}">
        <p14:creationId xmlns:p14="http://schemas.microsoft.com/office/powerpoint/2010/main" val="11964667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marL="0" lvl="2"/>
            <a:r>
              <a:rPr lang="en-US" smtClean="0"/>
              <a:t>We have evaluation guidelines developed for field engineers to allow for quick adjudication of common issues that may be dioscovered during a pipe inspection. Located on Home Page of ACPA Website</a:t>
            </a:r>
          </a:p>
          <a:p>
            <a:endParaRPr lang="en-US" smtClean="0"/>
          </a:p>
          <a:p>
            <a:r>
              <a:rPr lang="en-US" smtClean="0"/>
              <a:t>We have cliff notes versions, Readers Digest, and text book versions of evaluation tools available for your use.</a:t>
            </a:r>
          </a:p>
          <a:p>
            <a:endParaRPr lang="en-US" smtClean="0"/>
          </a:p>
          <a:p>
            <a:r>
              <a:rPr lang="en-US" smtClean="0"/>
              <a:t>All of the information about cracks and joint integrity evaluation as well as other important topics are covered in these documents.</a:t>
            </a:r>
          </a:p>
          <a:p>
            <a:endParaRPr lang="en-US" smtClean="0">
              <a:solidFill>
                <a:schemeClr val="bg1"/>
              </a:solidFill>
            </a:endParaRPr>
          </a:p>
          <a:p>
            <a:r>
              <a:rPr lang="en-US" smtClean="0">
                <a:solidFill>
                  <a:schemeClr val="bg1"/>
                </a:solidFill>
              </a:rPr>
              <a:t>“Evaluation Guidelines for New Drainage Pipe” is the cliff notes version of Evaluation and can be used a guideline document to evaluate the most common storm drain pipes available and in common use today. </a:t>
            </a:r>
          </a:p>
          <a:p>
            <a:endParaRPr lang="en-US" smtClean="0">
              <a:solidFill>
                <a:schemeClr val="bg1"/>
              </a:solidFill>
            </a:endParaRPr>
          </a:p>
          <a:p>
            <a:r>
              <a:rPr lang="en-US" smtClean="0">
                <a:solidFill>
                  <a:schemeClr val="bg1"/>
                </a:solidFill>
              </a:rPr>
              <a:t>“Sample Specifications for Evaluation of Newly Installed Culvert and Storm Drain Pipe” is our Readers Digest length document on pipe evaluation. It was written to allow it to be used in technical specifications or as a fairly detailed field guidance document to evaluate installed storm pipe. </a:t>
            </a:r>
          </a:p>
          <a:p>
            <a:endParaRPr lang="en-US" smtClean="0">
              <a:solidFill>
                <a:schemeClr val="bg1"/>
              </a:solidFill>
            </a:endParaRPr>
          </a:p>
          <a:p>
            <a:r>
              <a:rPr lang="en-US" smtClean="0">
                <a:solidFill>
                  <a:schemeClr val="bg1"/>
                </a:solidFill>
              </a:rPr>
              <a:t>Our Text book version of pipe Evaluation of RCP is titles “Post Installation Evaluation and Repair Guidelines of Installed RCP” (nicknamed RCP Eval. Guideline)</a:t>
            </a:r>
            <a:endParaRPr lang="en-US" smtClean="0"/>
          </a:p>
          <a:p>
            <a:endParaRPr lang="en-US" smtClean="0">
              <a:solidFill>
                <a:schemeClr val="bg1"/>
              </a:solidFill>
            </a:endParaRPr>
          </a:p>
          <a:p>
            <a:endParaRPr lang="en-US" smtClean="0"/>
          </a:p>
          <a:p>
            <a:endParaRPr lang="en-US" smtClean="0"/>
          </a:p>
        </p:txBody>
      </p:sp>
      <p:sp>
        <p:nvSpPr>
          <p:cNvPr id="96260" name="Slide Number Placeholder 3"/>
          <p:cNvSpPr>
            <a:spLocks noGrp="1"/>
          </p:cNvSpPr>
          <p:nvPr>
            <p:ph type="sldNum" sz="quarter" idx="5"/>
          </p:nvPr>
        </p:nvSpPr>
        <p:spPr>
          <a:noFill/>
        </p:spPr>
        <p:txBody>
          <a:bodyPr/>
          <a:lstStyle/>
          <a:p>
            <a:fld id="{A76D705F-7332-4754-B239-57CFD18E81DD}" type="slidenum">
              <a:rPr lang="en-US" smtClean="0"/>
              <a:pPr/>
              <a:t>40</a:t>
            </a:fld>
            <a:endParaRPr lang="en-US" smtClean="0"/>
          </a:p>
        </p:txBody>
      </p:sp>
    </p:spTree>
    <p:extLst>
      <p:ext uri="{BB962C8B-B14F-4D97-AF65-F5344CB8AC3E}">
        <p14:creationId xmlns:p14="http://schemas.microsoft.com/office/powerpoint/2010/main" val="15328730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r>
              <a:rPr lang="en-US" smtClean="0">
                <a:solidFill>
                  <a:schemeClr val="bg1"/>
                </a:solidFill>
              </a:rPr>
              <a:t>Our Test book version of pipe Evaluation of RCP is titles “Post Installation Evaluation and Repair Guidelines of Installed RCP” (nicknamed RCP Eval. Guideline)</a:t>
            </a:r>
            <a:endParaRPr lang="en-US" smtClean="0"/>
          </a:p>
        </p:txBody>
      </p:sp>
      <p:sp>
        <p:nvSpPr>
          <p:cNvPr id="97284" name="Slide Number Placeholder 3"/>
          <p:cNvSpPr>
            <a:spLocks noGrp="1"/>
          </p:cNvSpPr>
          <p:nvPr>
            <p:ph type="sldNum" sz="quarter" idx="5"/>
          </p:nvPr>
        </p:nvSpPr>
        <p:spPr>
          <a:noFill/>
        </p:spPr>
        <p:txBody>
          <a:bodyPr/>
          <a:lstStyle/>
          <a:p>
            <a:fld id="{E65EC7E2-AF8A-47C3-8385-9670ADB6CAE5}" type="slidenum">
              <a:rPr lang="en-US" smtClean="0"/>
              <a:pPr/>
              <a:t>41</a:t>
            </a:fld>
            <a:endParaRPr lang="en-US" smtClean="0"/>
          </a:p>
        </p:txBody>
      </p:sp>
    </p:spTree>
    <p:extLst>
      <p:ext uri="{BB962C8B-B14F-4D97-AF65-F5344CB8AC3E}">
        <p14:creationId xmlns:p14="http://schemas.microsoft.com/office/powerpoint/2010/main" val="17838916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r>
              <a:rPr lang="en-US" smtClean="0"/>
              <a:t>The Eval Guideline contains background discussion of RCP Load, RCP design concepts, Structural confitmation testing, and full discussion of joint integrity.</a:t>
            </a:r>
          </a:p>
        </p:txBody>
      </p:sp>
      <p:sp>
        <p:nvSpPr>
          <p:cNvPr id="98308" name="Slide Number Placeholder 3"/>
          <p:cNvSpPr>
            <a:spLocks noGrp="1"/>
          </p:cNvSpPr>
          <p:nvPr>
            <p:ph type="sldNum" sz="quarter" idx="5"/>
          </p:nvPr>
        </p:nvSpPr>
        <p:spPr>
          <a:noFill/>
        </p:spPr>
        <p:txBody>
          <a:bodyPr/>
          <a:lstStyle/>
          <a:p>
            <a:fld id="{C1EDC070-C91E-436F-B433-31DBA91DFD39}" type="slidenum">
              <a:rPr lang="en-US" smtClean="0"/>
              <a:pPr/>
              <a:t>42</a:t>
            </a:fld>
            <a:endParaRPr lang="en-US" smtClean="0"/>
          </a:p>
        </p:txBody>
      </p:sp>
    </p:spTree>
    <p:extLst>
      <p:ext uri="{BB962C8B-B14F-4D97-AF65-F5344CB8AC3E}">
        <p14:creationId xmlns:p14="http://schemas.microsoft.com/office/powerpoint/2010/main" val="8484716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r>
              <a:rPr lang="en-US" smtClean="0"/>
              <a:t>The key portion of the eval. guideline are the Three Evaluation Decision Matrices for Crack Evaluation, Joint Evaluation, and Slabbing and Spalling …you all have a good feel now for the contents of two of these matrix…the crack eval and joint eval matrix which we used in our example problems earlier today….</a:t>
            </a:r>
          </a:p>
        </p:txBody>
      </p:sp>
      <p:sp>
        <p:nvSpPr>
          <p:cNvPr id="99332" name="Slide Number Placeholder 3"/>
          <p:cNvSpPr>
            <a:spLocks noGrp="1"/>
          </p:cNvSpPr>
          <p:nvPr>
            <p:ph type="sldNum" sz="quarter" idx="5"/>
          </p:nvPr>
        </p:nvSpPr>
        <p:spPr>
          <a:noFill/>
        </p:spPr>
        <p:txBody>
          <a:bodyPr/>
          <a:lstStyle/>
          <a:p>
            <a:fld id="{EAE7237F-3A87-471B-AC2C-67C46700D2F8}" type="slidenum">
              <a:rPr lang="en-US" smtClean="0"/>
              <a:pPr/>
              <a:t>43</a:t>
            </a:fld>
            <a:endParaRPr lang="en-US" smtClean="0"/>
          </a:p>
        </p:txBody>
      </p:sp>
    </p:spTree>
    <p:extLst>
      <p:ext uri="{BB962C8B-B14F-4D97-AF65-F5344CB8AC3E}">
        <p14:creationId xmlns:p14="http://schemas.microsoft.com/office/powerpoint/2010/main" val="9720592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lang="en-US" smtClean="0"/>
              <a:t>The Eval Manual is an interactive electronic document….in other words if you are working on a crack evaluation and utilizing our crack eval matrix you can click on any question or answer on the matrix and you will be taken to that part of the document that discusses that very specific topic in question. </a:t>
            </a:r>
          </a:p>
          <a:p>
            <a:endParaRPr lang="en-US" smtClean="0"/>
          </a:p>
          <a:p>
            <a:r>
              <a:rPr lang="en-US" smtClean="0"/>
              <a:t>As example if you click on C-3 Is there soil migration through the crack…..</a:t>
            </a:r>
          </a:p>
        </p:txBody>
      </p:sp>
      <p:sp>
        <p:nvSpPr>
          <p:cNvPr id="100356" name="Slide Number Placeholder 3"/>
          <p:cNvSpPr>
            <a:spLocks noGrp="1"/>
          </p:cNvSpPr>
          <p:nvPr>
            <p:ph type="sldNum" sz="quarter" idx="5"/>
          </p:nvPr>
        </p:nvSpPr>
        <p:spPr>
          <a:noFill/>
        </p:spPr>
        <p:txBody>
          <a:bodyPr/>
          <a:lstStyle/>
          <a:p>
            <a:fld id="{89FFD3F5-F3BE-43AA-8F88-A461CD88A8AE}" type="slidenum">
              <a:rPr lang="en-US" smtClean="0"/>
              <a:pPr/>
              <a:t>44</a:t>
            </a:fld>
            <a:endParaRPr lang="en-US" smtClean="0"/>
          </a:p>
        </p:txBody>
      </p:sp>
    </p:spTree>
    <p:extLst>
      <p:ext uri="{BB962C8B-B14F-4D97-AF65-F5344CB8AC3E}">
        <p14:creationId xmlns:p14="http://schemas.microsoft.com/office/powerpoint/2010/main" val="14918632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r>
              <a:rPr lang="en-US" smtClean="0"/>
              <a:t>You are immediately taken to the portion of the manual that discusses soil migration through cracks….when finished reading this information you can toggle back to the matrix….</a:t>
            </a:r>
          </a:p>
        </p:txBody>
      </p:sp>
      <p:sp>
        <p:nvSpPr>
          <p:cNvPr id="101380" name="Slide Number Placeholder 3"/>
          <p:cNvSpPr>
            <a:spLocks noGrp="1"/>
          </p:cNvSpPr>
          <p:nvPr>
            <p:ph type="sldNum" sz="quarter" idx="5"/>
          </p:nvPr>
        </p:nvSpPr>
        <p:spPr>
          <a:noFill/>
        </p:spPr>
        <p:txBody>
          <a:bodyPr/>
          <a:lstStyle/>
          <a:p>
            <a:fld id="{99AF3B1F-544F-4E60-BFDE-ABE70497D6E5}" type="slidenum">
              <a:rPr lang="en-US" smtClean="0"/>
              <a:pPr/>
              <a:t>45</a:t>
            </a:fld>
            <a:endParaRPr lang="en-US" smtClean="0"/>
          </a:p>
        </p:txBody>
      </p:sp>
    </p:spTree>
    <p:extLst>
      <p:ext uri="{BB962C8B-B14F-4D97-AF65-F5344CB8AC3E}">
        <p14:creationId xmlns:p14="http://schemas.microsoft.com/office/powerpoint/2010/main" val="18746354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r>
              <a:rPr lang="en-US" smtClean="0"/>
              <a:t>The Crack Matrix follows the thought process we went through in the earlier part of our discussion today…</a:t>
            </a:r>
          </a:p>
        </p:txBody>
      </p:sp>
      <p:sp>
        <p:nvSpPr>
          <p:cNvPr id="102404" name="Slide Number Placeholder 3"/>
          <p:cNvSpPr>
            <a:spLocks noGrp="1"/>
          </p:cNvSpPr>
          <p:nvPr>
            <p:ph type="sldNum" sz="quarter" idx="5"/>
          </p:nvPr>
        </p:nvSpPr>
        <p:spPr>
          <a:noFill/>
        </p:spPr>
        <p:txBody>
          <a:bodyPr/>
          <a:lstStyle/>
          <a:p>
            <a:fld id="{5BF377D3-371F-4371-B7C2-AE2A06F310D3}" type="slidenum">
              <a:rPr lang="en-US" smtClean="0"/>
              <a:pPr/>
              <a:t>46</a:t>
            </a:fld>
            <a:endParaRPr lang="en-US" smtClean="0"/>
          </a:p>
        </p:txBody>
      </p:sp>
    </p:spTree>
    <p:extLst>
      <p:ext uri="{BB962C8B-B14F-4D97-AF65-F5344CB8AC3E}">
        <p14:creationId xmlns:p14="http://schemas.microsoft.com/office/powerpoint/2010/main" val="12656415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r>
              <a:rPr lang="en-US" smtClean="0"/>
              <a:t>An excellent guideline has been developed for Pipe Inspections and Pipe Evaluation by the AASHTO Subcommittee of Construction.</a:t>
            </a:r>
          </a:p>
          <a:p>
            <a:endParaRPr lang="en-US" smtClean="0"/>
          </a:p>
          <a:p>
            <a:r>
              <a:rPr lang="en-US" smtClean="0"/>
              <a:t>Covers the criteria for inspection requirements for installed pipe, inspection methods and tools, report requirements, and evaluation and acceptance criteria for all pipe types! This is a great read and a good model for the development of inspection and evaluation specifications. </a:t>
            </a:r>
          </a:p>
        </p:txBody>
      </p:sp>
      <p:sp>
        <p:nvSpPr>
          <p:cNvPr id="103428" name="Slide Number Placeholder 3"/>
          <p:cNvSpPr>
            <a:spLocks noGrp="1"/>
          </p:cNvSpPr>
          <p:nvPr>
            <p:ph type="sldNum" sz="quarter" idx="5"/>
          </p:nvPr>
        </p:nvSpPr>
        <p:spPr>
          <a:noFill/>
        </p:spPr>
        <p:txBody>
          <a:bodyPr/>
          <a:lstStyle/>
          <a:p>
            <a:fld id="{422E67ED-C74D-431B-BE0B-DB4BDF8F09A6}" type="slidenum">
              <a:rPr lang="en-US" smtClean="0"/>
              <a:pPr/>
              <a:t>47</a:t>
            </a:fld>
            <a:endParaRPr lang="en-US" smtClean="0"/>
          </a:p>
        </p:txBody>
      </p:sp>
    </p:spTree>
    <p:extLst>
      <p:ext uri="{BB962C8B-B14F-4D97-AF65-F5344CB8AC3E}">
        <p14:creationId xmlns:p14="http://schemas.microsoft.com/office/powerpoint/2010/main" val="8112341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r>
              <a:rPr lang="en-US" smtClean="0"/>
              <a:t>We hope our discussion of RCP has been helpful and the tools we have presented and made available will assist you on occasion when you need to evaluate an installed RCP….</a:t>
            </a:r>
          </a:p>
          <a:p>
            <a:r>
              <a:rPr lang="en-US" smtClean="0"/>
              <a:t> </a:t>
            </a:r>
          </a:p>
          <a:p>
            <a:r>
              <a:rPr lang="en-US" smtClean="0"/>
              <a:t>We are happy to answer questions at this time. And we stand ready by phone or email to answer any evaluation or inspection question you might have…let us be a resource for you…</a:t>
            </a:r>
          </a:p>
          <a:p>
            <a:endParaRPr lang="en-US" smtClean="0"/>
          </a:p>
          <a:p>
            <a:r>
              <a:rPr lang="en-US" smtClean="0"/>
              <a:t>As we close out our thoughts on the evaluation of RCP …It is important to note that the design, installation, inspection techniques, and evaluation criteria are unique for each of the different pipe types available for use in today's storm drain market. Time would not permit us today to cover all the differences between flexible and rigid pipe or even discuss the evaluation techniques for the other pipe types, but if you are interested we certainly can discuss these at a later date if you would like. </a:t>
            </a:r>
          </a:p>
          <a:p>
            <a:endParaRPr lang="en-US" smtClean="0"/>
          </a:p>
          <a:p>
            <a:endParaRPr lang="en-US" smtClean="0"/>
          </a:p>
          <a:p>
            <a:r>
              <a:rPr lang="en-US" smtClean="0"/>
              <a:t>Now – I end this presentation like I have many times before with a request for you to </a:t>
            </a:r>
            <a:r>
              <a:rPr lang="en-US" b="1" smtClean="0"/>
              <a:t>Go Stick your head in some pipe</a:t>
            </a:r>
            <a:r>
              <a:rPr lang="en-US" smtClean="0"/>
              <a:t>!</a:t>
            </a:r>
          </a:p>
        </p:txBody>
      </p:sp>
      <p:sp>
        <p:nvSpPr>
          <p:cNvPr id="104452" name="Slide Number Placeholder 3"/>
          <p:cNvSpPr>
            <a:spLocks noGrp="1"/>
          </p:cNvSpPr>
          <p:nvPr>
            <p:ph type="sldNum" sz="quarter" idx="5"/>
          </p:nvPr>
        </p:nvSpPr>
        <p:spPr>
          <a:noFill/>
        </p:spPr>
        <p:txBody>
          <a:bodyPr/>
          <a:lstStyle/>
          <a:p>
            <a:fld id="{1C42EDBC-78FE-4ABB-A32C-21C641EC388B}" type="slidenum">
              <a:rPr lang="en-US" smtClean="0"/>
              <a:pPr/>
              <a:t>48</a:t>
            </a:fld>
            <a:endParaRPr lang="en-US" smtClean="0"/>
          </a:p>
        </p:txBody>
      </p:sp>
    </p:spTree>
    <p:extLst>
      <p:ext uri="{BB962C8B-B14F-4D97-AF65-F5344CB8AC3E}">
        <p14:creationId xmlns:p14="http://schemas.microsoft.com/office/powerpoint/2010/main" val="39406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a:p>
            <a:r>
              <a:rPr lang="en-US" smtClean="0"/>
              <a:t>It is to everyone's benefit that informed and proper decisions are made when issues of possible concern present themselves in inspection data.</a:t>
            </a:r>
          </a:p>
          <a:p>
            <a:endParaRPr lang="en-US" smtClean="0"/>
          </a:p>
          <a:p>
            <a:r>
              <a:rPr lang="en-US" smtClean="0"/>
              <a:t>It is imperative that the evaluator has good evaluation guidelines and tools so he or she can quickly differentiate between issues that are minor or simply aesthetic in nature from issues of structural or operational concern.</a:t>
            </a:r>
          </a:p>
          <a:p>
            <a:endParaRPr lang="en-US" smtClean="0"/>
          </a:p>
          <a:p>
            <a:r>
              <a:rPr lang="en-US" smtClean="0"/>
              <a:t>Our Goal for the rest of our discussion today is to provide you with information and tools to help you make a correct and informed decision for issues that may present themselves in future pipe inspection data or videos from your piping systems.</a:t>
            </a:r>
          </a:p>
          <a:p>
            <a:endParaRPr lang="en-US" smtClean="0"/>
          </a:p>
          <a:p>
            <a:r>
              <a:rPr lang="en-US" smtClean="0"/>
              <a:t>So lets get to the task at hand so the next time you stick your head inside a RCP you will have the correct expectation and better understand what you are looking at….</a:t>
            </a:r>
          </a:p>
        </p:txBody>
      </p:sp>
      <p:sp>
        <p:nvSpPr>
          <p:cNvPr id="60420" name="Slide Number Placeholder 3"/>
          <p:cNvSpPr>
            <a:spLocks noGrp="1"/>
          </p:cNvSpPr>
          <p:nvPr>
            <p:ph type="sldNum" sz="quarter" idx="5"/>
          </p:nvPr>
        </p:nvSpPr>
        <p:spPr>
          <a:noFill/>
        </p:spPr>
        <p:txBody>
          <a:bodyPr/>
          <a:lstStyle/>
          <a:p>
            <a:fld id="{89DDB3A5-0CD1-4DB8-AC8A-0856E1A6DD11}" type="slidenum">
              <a:rPr lang="en-US" smtClean="0"/>
              <a:pPr/>
              <a:t>5</a:t>
            </a:fld>
            <a:endParaRPr lang="en-US" smtClean="0"/>
          </a:p>
        </p:txBody>
      </p:sp>
    </p:spTree>
    <p:extLst>
      <p:ext uri="{BB962C8B-B14F-4D97-AF65-F5344CB8AC3E}">
        <p14:creationId xmlns:p14="http://schemas.microsoft.com/office/powerpoint/2010/main" val="2128036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US" smtClean="0"/>
              <a:t>Before we start our discussion on evaluation of RCP…what issues if any would you anticipate seeing in RCP if you were to take a critical look inside an installed pipe?</a:t>
            </a:r>
          </a:p>
          <a:p>
            <a:endParaRPr lang="en-US" smtClean="0"/>
          </a:p>
          <a:p>
            <a:r>
              <a:rPr lang="en-US" smtClean="0"/>
              <a:t>Anticipated answers… separated joints,  cracks, fractures, joint damage, leaky joints</a:t>
            </a:r>
          </a:p>
          <a:p>
            <a:endParaRPr lang="en-US" smtClean="0"/>
          </a:p>
          <a:p>
            <a:r>
              <a:rPr lang="en-US" smtClean="0"/>
              <a:t>All correct answers and we will touch on many of those items today…</a:t>
            </a:r>
          </a:p>
        </p:txBody>
      </p:sp>
      <p:sp>
        <p:nvSpPr>
          <p:cNvPr id="61444" name="Slide Number Placeholder 3"/>
          <p:cNvSpPr>
            <a:spLocks noGrp="1"/>
          </p:cNvSpPr>
          <p:nvPr>
            <p:ph type="sldNum" sz="quarter" idx="5"/>
          </p:nvPr>
        </p:nvSpPr>
        <p:spPr>
          <a:noFill/>
        </p:spPr>
        <p:txBody>
          <a:bodyPr/>
          <a:lstStyle/>
          <a:p>
            <a:fld id="{E17367C8-C9BE-48C1-A597-2868F97C8231}" type="slidenum">
              <a:rPr lang="en-US" smtClean="0"/>
              <a:pPr/>
              <a:t>6</a:t>
            </a:fld>
            <a:endParaRPr lang="en-US" smtClean="0"/>
          </a:p>
        </p:txBody>
      </p:sp>
    </p:spTree>
    <p:extLst>
      <p:ext uri="{BB962C8B-B14F-4D97-AF65-F5344CB8AC3E}">
        <p14:creationId xmlns:p14="http://schemas.microsoft.com/office/powerpoint/2010/main" val="1720226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smtClean="0"/>
              <a:t>In an effort to use today's time as efficiently as possible we will focus our thoughts on two popular evaluation topics for RCP:</a:t>
            </a:r>
          </a:p>
          <a:p>
            <a:pPr>
              <a:buFontTx/>
              <a:buChar char="•"/>
            </a:pPr>
            <a:endParaRPr lang="en-US" smtClean="0"/>
          </a:p>
          <a:p>
            <a:pPr>
              <a:buFontTx/>
              <a:buChar char="•"/>
            </a:pPr>
            <a:r>
              <a:rPr lang="en-US" smtClean="0"/>
              <a:t>Proper evaluation of cracks in wall of pipe or cracks near the points </a:t>
            </a:r>
          </a:p>
          <a:p>
            <a:pPr>
              <a:buFontTx/>
              <a:buChar char="•"/>
            </a:pPr>
            <a:r>
              <a:rPr lang="en-US" smtClean="0"/>
              <a:t> and the evaluation components to confirm joint integrity </a:t>
            </a:r>
          </a:p>
          <a:p>
            <a:endParaRPr lang="en-US" smtClean="0"/>
          </a:p>
          <a:p>
            <a:r>
              <a:rPr lang="en-US" smtClean="0"/>
              <a:t>Over our century plus history  with working with RCP both of these two issues have been thoroughly vetted and researched and we will attempt to share what we have learned about these important issues with you to help you better understand how to evaluate these types of issues when they present themselves.</a:t>
            </a:r>
          </a:p>
        </p:txBody>
      </p:sp>
      <p:sp>
        <p:nvSpPr>
          <p:cNvPr id="62468" name="Slide Number Placeholder 3"/>
          <p:cNvSpPr>
            <a:spLocks noGrp="1"/>
          </p:cNvSpPr>
          <p:nvPr>
            <p:ph type="sldNum" sz="quarter" idx="5"/>
          </p:nvPr>
        </p:nvSpPr>
        <p:spPr>
          <a:noFill/>
        </p:spPr>
        <p:txBody>
          <a:bodyPr/>
          <a:lstStyle/>
          <a:p>
            <a:fld id="{4788D5AF-7739-4450-8608-92C7FC4DF518}" type="slidenum">
              <a:rPr lang="en-US" smtClean="0"/>
              <a:pPr/>
              <a:t>7</a:t>
            </a:fld>
            <a:endParaRPr lang="en-US" smtClean="0"/>
          </a:p>
        </p:txBody>
      </p:sp>
    </p:spTree>
    <p:extLst>
      <p:ext uri="{BB962C8B-B14F-4D97-AF65-F5344CB8AC3E}">
        <p14:creationId xmlns:p14="http://schemas.microsoft.com/office/powerpoint/2010/main" val="282681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r>
              <a:rPr lang="en-US" smtClean="0"/>
              <a:t>Every crack is not a problem. For someone inexperienced in pipe evaluation it is easy to simply say all cracks are a problem. We would call this approach  CRACKAPHOBIA. Crackaphobia leads to repairs that are not needed, higher future installation cost, unwarranted concern etc…. </a:t>
            </a:r>
          </a:p>
          <a:p>
            <a:endParaRPr lang="en-US" smtClean="0"/>
          </a:p>
          <a:p>
            <a:r>
              <a:rPr lang="en-US" smtClean="0"/>
              <a:t>But to say no crack is a problem is also a costly &amp; incorrect tactic we would call that approach to crack evaluation Jamaicaphobia – No-Problem-Man- aphobia…this approach of no crack is a problem may lead to decisions of not repairing a crack that needs repair and could lead to unanticipated maintenance or  costly premature failure and replacements in the future.</a:t>
            </a:r>
          </a:p>
          <a:p>
            <a:endParaRPr lang="en-US" smtClean="0"/>
          </a:p>
          <a:p>
            <a:pPr eaLnBrk="1" hangingPunct="1"/>
            <a:r>
              <a:rPr lang="en-US" smtClean="0"/>
              <a:t>Understanding the anatomy of crack formation and patterns are important to insure the severity of these issues are properly determined. </a:t>
            </a:r>
            <a:r>
              <a:rPr kumimoji="1" lang="en-US" smtClean="0"/>
              <a:t>The occurrence, function, and significance of cracks in RCP is often misunderstood, leading to unnecessary concern by engineers or inspectors.</a:t>
            </a:r>
            <a:endParaRPr kumimoji="1" lang="en-US" smtClean="0">
              <a:solidFill>
                <a:schemeClr val="accent2"/>
              </a:solidFill>
            </a:endParaRPr>
          </a:p>
          <a:p>
            <a:pPr eaLnBrk="1" hangingPunct="1"/>
            <a:endParaRPr kumimoji="1" lang="en-US" smtClean="0">
              <a:solidFill>
                <a:schemeClr val="accent2"/>
              </a:solidFill>
            </a:endParaRPr>
          </a:p>
          <a:p>
            <a:pPr eaLnBrk="1" hangingPunct="1"/>
            <a:r>
              <a:rPr kumimoji="1" lang="en-US" smtClean="0">
                <a:solidFill>
                  <a:schemeClr val="accent2"/>
                </a:solidFill>
              </a:rPr>
              <a:t>The purpose of this portion of the presentation is to discuss why cracks occur and to define the significance of various Known crack patterns to long term durability.</a:t>
            </a:r>
          </a:p>
          <a:p>
            <a:pPr eaLnBrk="1" hangingPunct="1"/>
            <a:endParaRPr kumimoji="1" lang="en-US" smtClean="0">
              <a:solidFill>
                <a:schemeClr val="accent2"/>
              </a:solidFill>
            </a:endParaRPr>
          </a:p>
          <a:p>
            <a:r>
              <a:rPr kumimoji="1" lang="en-US" smtClean="0"/>
              <a:t>.</a:t>
            </a:r>
          </a:p>
          <a:p>
            <a:r>
              <a:rPr lang="en-US" smtClean="0"/>
              <a:t> </a:t>
            </a:r>
          </a:p>
        </p:txBody>
      </p:sp>
      <p:sp>
        <p:nvSpPr>
          <p:cNvPr id="63492" name="Slide Number Placeholder 3"/>
          <p:cNvSpPr>
            <a:spLocks noGrp="1"/>
          </p:cNvSpPr>
          <p:nvPr>
            <p:ph type="sldNum" sz="quarter" idx="5"/>
          </p:nvPr>
        </p:nvSpPr>
        <p:spPr>
          <a:noFill/>
        </p:spPr>
        <p:txBody>
          <a:bodyPr/>
          <a:lstStyle/>
          <a:p>
            <a:fld id="{07975352-807A-499F-BF2D-CF853DDFC4EA}" type="slidenum">
              <a:rPr lang="en-US" smtClean="0"/>
              <a:pPr/>
              <a:t>8</a:t>
            </a:fld>
            <a:endParaRPr lang="en-US" smtClean="0"/>
          </a:p>
        </p:txBody>
      </p:sp>
    </p:spTree>
    <p:extLst>
      <p:ext uri="{BB962C8B-B14F-4D97-AF65-F5344CB8AC3E}">
        <p14:creationId xmlns:p14="http://schemas.microsoft.com/office/powerpoint/2010/main" val="791941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r>
              <a:rPr lang="en-US" sz="1000" smtClean="0"/>
              <a:t>So lets get started by looking at the forces in the pipe wall when a load is placed on the pipe…</a:t>
            </a:r>
          </a:p>
          <a:p>
            <a:r>
              <a:rPr lang="en-US" sz="1000" smtClean="0"/>
              <a:t>When a load is placed on a RCP some portions of the pipe wall are placed in tension (areas in Red) and other portions of the pipe wall are placed into compression. </a:t>
            </a:r>
          </a:p>
          <a:p>
            <a:endParaRPr lang="en-US" sz="1000" smtClean="0"/>
          </a:p>
          <a:p>
            <a:r>
              <a:rPr lang="en-US" sz="1000" smtClean="0"/>
              <a:t>Few Questions Get your Cards Ready Again…remember Red = No Green = Yes</a:t>
            </a:r>
          </a:p>
          <a:p>
            <a:endParaRPr lang="en-US" sz="1000" smtClean="0"/>
          </a:p>
          <a:p>
            <a:r>
              <a:rPr lang="en-US" sz="1000" smtClean="0"/>
              <a:t>? - Is concrete easy to compress or crush? </a:t>
            </a:r>
          </a:p>
          <a:p>
            <a:r>
              <a:rPr lang="en-US" sz="1000" smtClean="0"/>
              <a:t>A - No - hardened concrete is not easy to crush it is very strong in compression </a:t>
            </a:r>
          </a:p>
          <a:p>
            <a:endParaRPr lang="en-US" sz="1000" smtClean="0"/>
          </a:p>
          <a:p>
            <a:r>
              <a:rPr lang="en-US" sz="1000" smtClean="0"/>
              <a:t>? - Can concrete stretch? </a:t>
            </a:r>
          </a:p>
          <a:p>
            <a:r>
              <a:rPr lang="en-US" sz="1000" smtClean="0"/>
              <a:t>A. - No hardened concrete is not flexible and it does not resist being pulled apart very well – concrete is weak in Tension</a:t>
            </a:r>
          </a:p>
          <a:p>
            <a:endParaRPr lang="en-US" sz="1000" smtClean="0"/>
          </a:p>
          <a:p>
            <a:r>
              <a:rPr lang="en-US" sz="1000" smtClean="0"/>
              <a:t>? - With the facts about how concrete works where would you expect to see a crack form in an RCP? </a:t>
            </a:r>
          </a:p>
          <a:p>
            <a:r>
              <a:rPr lang="en-US" sz="1000" smtClean="0"/>
              <a:t>A. - In the Tension zones absolutely…</a:t>
            </a:r>
          </a:p>
          <a:p>
            <a:endParaRPr lang="en-US" sz="1000" smtClean="0"/>
          </a:p>
          <a:p>
            <a:r>
              <a:rPr lang="en-US" sz="1000" smtClean="0"/>
              <a:t>?. - Is it common for small cracks to form on the inside of the pipe at the top (obvert) and Invert of Pipe? </a:t>
            </a:r>
          </a:p>
          <a:p>
            <a:r>
              <a:rPr lang="en-US" sz="1000" smtClean="0"/>
              <a:t>A. - Yes - it is very common to see small cracks form in these areas of  installed pipe</a:t>
            </a:r>
          </a:p>
          <a:p>
            <a:pPr>
              <a:buFont typeface="Wingdings" pitchFamily="2" charset="2"/>
              <a:buNone/>
            </a:pPr>
            <a:r>
              <a:rPr lang="en-US" sz="1000" smtClean="0"/>
              <a:t> </a:t>
            </a:r>
          </a:p>
          <a:p>
            <a:pPr>
              <a:buFont typeface="Wingdings" pitchFamily="2" charset="2"/>
              <a:buNone/>
            </a:pPr>
            <a:r>
              <a:rPr lang="en-US" sz="1000" smtClean="0"/>
              <a:t>?. - Last question = Does Steel reinforcement help RCP resist load and control cracks??? </a:t>
            </a:r>
          </a:p>
          <a:p>
            <a:pPr>
              <a:buFont typeface="Wingdings" pitchFamily="2" charset="2"/>
              <a:buNone/>
            </a:pPr>
            <a:r>
              <a:rPr lang="en-US" sz="1000" smtClean="0"/>
              <a:t>A. - Yes …lets look at that fact in more detail…. </a:t>
            </a:r>
          </a:p>
          <a:p>
            <a:endParaRPr lang="en-US" sz="1000" smtClean="0"/>
          </a:p>
          <a:p>
            <a:endParaRPr lang="en-US" sz="1000" smtClean="0"/>
          </a:p>
        </p:txBody>
      </p:sp>
      <p:sp>
        <p:nvSpPr>
          <p:cNvPr id="64516" name="Slide Number Placeholder 3"/>
          <p:cNvSpPr>
            <a:spLocks noGrp="1"/>
          </p:cNvSpPr>
          <p:nvPr>
            <p:ph type="sldNum" sz="quarter" idx="5"/>
          </p:nvPr>
        </p:nvSpPr>
        <p:spPr>
          <a:noFill/>
        </p:spPr>
        <p:txBody>
          <a:bodyPr/>
          <a:lstStyle/>
          <a:p>
            <a:fld id="{B0FDC8EE-02BB-4312-A1E5-0DC9A711B8D5}" type="slidenum">
              <a:rPr lang="en-US" smtClean="0"/>
              <a:pPr/>
              <a:t>9</a:t>
            </a:fld>
            <a:endParaRPr lang="en-US" smtClean="0"/>
          </a:p>
        </p:txBody>
      </p:sp>
    </p:spTree>
    <p:extLst>
      <p:ext uri="{BB962C8B-B14F-4D97-AF65-F5344CB8AC3E}">
        <p14:creationId xmlns:p14="http://schemas.microsoft.com/office/powerpoint/2010/main" val="19365536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08F49"/>
        </a:solidFill>
        <a:effectLst/>
      </p:bgPr>
    </p:bg>
    <p:spTree>
      <p:nvGrpSpPr>
        <p:cNvPr id="1" name=""/>
        <p:cNvGrpSpPr/>
        <p:nvPr/>
      </p:nvGrpSpPr>
      <p:grpSpPr>
        <a:xfrm>
          <a:off x="0" y="0"/>
          <a:ext cx="0" cy="0"/>
          <a:chOff x="0" y="0"/>
          <a:chExt cx="0" cy="0"/>
        </a:xfrm>
      </p:grpSpPr>
      <p:pic>
        <p:nvPicPr>
          <p:cNvPr id="4" name="Picture 72" descr="Strength Ad photo 5 rows"/>
          <p:cNvPicPr>
            <a:picLocks noChangeAspect="1" noChangeArrowheads="1"/>
          </p:cNvPicPr>
          <p:nvPr userDrawn="1"/>
        </p:nvPicPr>
        <p:blipFill>
          <a:blip r:embed="rId2" cstate="print"/>
          <a:srcRect/>
          <a:stretch>
            <a:fillRect/>
          </a:stretch>
        </p:blipFill>
        <p:spPr bwMode="auto">
          <a:xfrm>
            <a:off x="0" y="2236788"/>
            <a:ext cx="1949450" cy="2155825"/>
          </a:xfrm>
          <a:prstGeom prst="rect">
            <a:avLst/>
          </a:prstGeom>
          <a:noFill/>
          <a:ln w="9525">
            <a:noFill/>
            <a:miter lim="800000"/>
            <a:headEnd/>
            <a:tailEnd/>
          </a:ln>
        </p:spPr>
      </p:pic>
      <p:grpSp>
        <p:nvGrpSpPr>
          <p:cNvPr id="5" name="Group 68"/>
          <p:cNvGrpSpPr>
            <a:grpSpLocks/>
          </p:cNvGrpSpPr>
          <p:nvPr userDrawn="1"/>
        </p:nvGrpSpPr>
        <p:grpSpPr bwMode="auto">
          <a:xfrm>
            <a:off x="6872288" y="6159500"/>
            <a:ext cx="1943100" cy="417513"/>
            <a:chOff x="4329" y="3880"/>
            <a:chExt cx="1224" cy="263"/>
          </a:xfrm>
        </p:grpSpPr>
        <p:sp>
          <p:nvSpPr>
            <p:cNvPr id="6" name="Freeform 33"/>
            <p:cNvSpPr>
              <a:spLocks/>
            </p:cNvSpPr>
            <p:nvPr userDrawn="1"/>
          </p:nvSpPr>
          <p:spPr bwMode="black">
            <a:xfrm>
              <a:off x="4969" y="3907"/>
              <a:ext cx="37" cy="35"/>
            </a:xfrm>
            <a:custGeom>
              <a:avLst/>
              <a:gdLst/>
              <a:ahLst/>
              <a:cxnLst>
                <a:cxn ang="0">
                  <a:pos x="3" y="0"/>
                </a:cxn>
                <a:cxn ang="0">
                  <a:pos x="3" y="0"/>
                </a:cxn>
                <a:cxn ang="0">
                  <a:pos x="8" y="2"/>
                </a:cxn>
                <a:cxn ang="0">
                  <a:pos x="17" y="7"/>
                </a:cxn>
                <a:cxn ang="0">
                  <a:pos x="32" y="16"/>
                </a:cxn>
                <a:cxn ang="0">
                  <a:pos x="40" y="23"/>
                </a:cxn>
                <a:cxn ang="0">
                  <a:pos x="46" y="31"/>
                </a:cxn>
                <a:cxn ang="0">
                  <a:pos x="46" y="31"/>
                </a:cxn>
                <a:cxn ang="0">
                  <a:pos x="59" y="45"/>
                </a:cxn>
                <a:cxn ang="0">
                  <a:pos x="67" y="58"/>
                </a:cxn>
                <a:cxn ang="0">
                  <a:pos x="72" y="69"/>
                </a:cxn>
                <a:cxn ang="0">
                  <a:pos x="16" y="69"/>
                </a:cxn>
                <a:cxn ang="0">
                  <a:pos x="0" y="55"/>
                </a:cxn>
                <a:cxn ang="0">
                  <a:pos x="46" y="55"/>
                </a:cxn>
                <a:cxn ang="0">
                  <a:pos x="46" y="55"/>
                </a:cxn>
                <a:cxn ang="0">
                  <a:pos x="42" y="45"/>
                </a:cxn>
                <a:cxn ang="0">
                  <a:pos x="30" y="28"/>
                </a:cxn>
                <a:cxn ang="0">
                  <a:pos x="30" y="28"/>
                </a:cxn>
                <a:cxn ang="0">
                  <a:pos x="21" y="16"/>
                </a:cxn>
                <a:cxn ang="0">
                  <a:pos x="12" y="7"/>
                </a:cxn>
                <a:cxn ang="0">
                  <a:pos x="3" y="0"/>
                </a:cxn>
                <a:cxn ang="0">
                  <a:pos x="3" y="0"/>
                </a:cxn>
              </a:cxnLst>
              <a:rect l="0" t="0" r="r" b="b"/>
              <a:pathLst>
                <a:path w="72" h="69">
                  <a:moveTo>
                    <a:pt x="3" y="0"/>
                  </a:moveTo>
                  <a:lnTo>
                    <a:pt x="3" y="0"/>
                  </a:lnTo>
                  <a:lnTo>
                    <a:pt x="8" y="2"/>
                  </a:lnTo>
                  <a:lnTo>
                    <a:pt x="17" y="7"/>
                  </a:lnTo>
                  <a:lnTo>
                    <a:pt x="32" y="16"/>
                  </a:lnTo>
                  <a:lnTo>
                    <a:pt x="40" y="23"/>
                  </a:lnTo>
                  <a:lnTo>
                    <a:pt x="46" y="31"/>
                  </a:lnTo>
                  <a:lnTo>
                    <a:pt x="46" y="31"/>
                  </a:lnTo>
                  <a:lnTo>
                    <a:pt x="59" y="45"/>
                  </a:lnTo>
                  <a:lnTo>
                    <a:pt x="67" y="58"/>
                  </a:lnTo>
                  <a:lnTo>
                    <a:pt x="72" y="69"/>
                  </a:lnTo>
                  <a:lnTo>
                    <a:pt x="16" y="69"/>
                  </a:lnTo>
                  <a:lnTo>
                    <a:pt x="0" y="55"/>
                  </a:lnTo>
                  <a:lnTo>
                    <a:pt x="46" y="55"/>
                  </a:lnTo>
                  <a:lnTo>
                    <a:pt x="46" y="55"/>
                  </a:lnTo>
                  <a:lnTo>
                    <a:pt x="42" y="45"/>
                  </a:lnTo>
                  <a:lnTo>
                    <a:pt x="30" y="28"/>
                  </a:lnTo>
                  <a:lnTo>
                    <a:pt x="30" y="28"/>
                  </a:lnTo>
                  <a:lnTo>
                    <a:pt x="21" y="16"/>
                  </a:lnTo>
                  <a:lnTo>
                    <a:pt x="12" y="7"/>
                  </a:lnTo>
                  <a:lnTo>
                    <a:pt x="3" y="0"/>
                  </a:lnTo>
                  <a:lnTo>
                    <a:pt x="3" y="0"/>
                  </a:lnTo>
                  <a:close/>
                </a:path>
              </a:pathLst>
            </a:custGeom>
            <a:solidFill>
              <a:schemeClr val="bg1"/>
            </a:solidFill>
            <a:ln w="9525">
              <a:noFill/>
              <a:round/>
              <a:headEnd/>
              <a:tailEnd/>
            </a:ln>
          </p:spPr>
          <p:txBody>
            <a:bodyPr/>
            <a:lstStyle/>
            <a:p>
              <a:pPr>
                <a:defRPr/>
              </a:pPr>
              <a:endParaRPr lang="en-US" dirty="0"/>
            </a:p>
          </p:txBody>
        </p:sp>
        <p:sp>
          <p:nvSpPr>
            <p:cNvPr id="7" name="Freeform 34"/>
            <p:cNvSpPr>
              <a:spLocks/>
            </p:cNvSpPr>
            <p:nvPr userDrawn="1"/>
          </p:nvSpPr>
          <p:spPr bwMode="black">
            <a:xfrm>
              <a:off x="4901" y="4001"/>
              <a:ext cx="105" cy="41"/>
            </a:xfrm>
            <a:custGeom>
              <a:avLst/>
              <a:gdLst/>
              <a:ahLst/>
              <a:cxnLst>
                <a:cxn ang="0">
                  <a:pos x="175" y="0"/>
                </a:cxn>
                <a:cxn ang="0">
                  <a:pos x="210" y="2"/>
                </a:cxn>
                <a:cxn ang="0">
                  <a:pos x="210" y="2"/>
                </a:cxn>
                <a:cxn ang="0">
                  <a:pos x="205" y="8"/>
                </a:cxn>
                <a:cxn ang="0">
                  <a:pos x="202" y="18"/>
                </a:cxn>
                <a:cxn ang="0">
                  <a:pos x="194" y="28"/>
                </a:cxn>
                <a:cxn ang="0">
                  <a:pos x="184" y="39"/>
                </a:cxn>
                <a:cxn ang="0">
                  <a:pos x="173" y="50"/>
                </a:cxn>
                <a:cxn ang="0">
                  <a:pos x="157" y="62"/>
                </a:cxn>
                <a:cxn ang="0">
                  <a:pos x="138" y="71"/>
                </a:cxn>
                <a:cxn ang="0">
                  <a:pos x="138" y="71"/>
                </a:cxn>
                <a:cxn ang="0">
                  <a:pos x="123" y="76"/>
                </a:cxn>
                <a:cxn ang="0">
                  <a:pos x="110" y="79"/>
                </a:cxn>
                <a:cxn ang="0">
                  <a:pos x="96" y="82"/>
                </a:cxn>
                <a:cxn ang="0">
                  <a:pos x="83" y="82"/>
                </a:cxn>
                <a:cxn ang="0">
                  <a:pos x="71" y="82"/>
                </a:cxn>
                <a:cxn ang="0">
                  <a:pos x="60" y="81"/>
                </a:cxn>
                <a:cxn ang="0">
                  <a:pos x="39" y="76"/>
                </a:cxn>
                <a:cxn ang="0">
                  <a:pos x="23" y="70"/>
                </a:cxn>
                <a:cxn ang="0">
                  <a:pos x="10" y="63"/>
                </a:cxn>
                <a:cxn ang="0">
                  <a:pos x="0" y="55"/>
                </a:cxn>
                <a:cxn ang="0">
                  <a:pos x="0" y="55"/>
                </a:cxn>
                <a:cxn ang="0">
                  <a:pos x="10" y="60"/>
                </a:cxn>
                <a:cxn ang="0">
                  <a:pos x="21" y="63"/>
                </a:cxn>
                <a:cxn ang="0">
                  <a:pos x="37" y="65"/>
                </a:cxn>
                <a:cxn ang="0">
                  <a:pos x="55" y="66"/>
                </a:cxn>
                <a:cxn ang="0">
                  <a:pos x="75" y="66"/>
                </a:cxn>
                <a:cxn ang="0">
                  <a:pos x="94" y="62"/>
                </a:cxn>
                <a:cxn ang="0">
                  <a:pos x="105" y="58"/>
                </a:cxn>
                <a:cxn ang="0">
                  <a:pos x="115" y="53"/>
                </a:cxn>
                <a:cxn ang="0">
                  <a:pos x="115" y="53"/>
                </a:cxn>
                <a:cxn ang="0">
                  <a:pos x="131" y="44"/>
                </a:cxn>
                <a:cxn ang="0">
                  <a:pos x="144" y="34"/>
                </a:cxn>
                <a:cxn ang="0">
                  <a:pos x="155" y="26"/>
                </a:cxn>
                <a:cxn ang="0">
                  <a:pos x="163" y="18"/>
                </a:cxn>
                <a:cxn ang="0">
                  <a:pos x="171" y="5"/>
                </a:cxn>
                <a:cxn ang="0">
                  <a:pos x="175" y="0"/>
                </a:cxn>
                <a:cxn ang="0">
                  <a:pos x="175" y="0"/>
                </a:cxn>
              </a:cxnLst>
              <a:rect l="0" t="0" r="r" b="b"/>
              <a:pathLst>
                <a:path w="210" h="82">
                  <a:moveTo>
                    <a:pt x="175" y="0"/>
                  </a:moveTo>
                  <a:lnTo>
                    <a:pt x="210" y="2"/>
                  </a:lnTo>
                  <a:lnTo>
                    <a:pt x="210" y="2"/>
                  </a:lnTo>
                  <a:lnTo>
                    <a:pt x="205" y="8"/>
                  </a:lnTo>
                  <a:lnTo>
                    <a:pt x="202" y="18"/>
                  </a:lnTo>
                  <a:lnTo>
                    <a:pt x="194" y="28"/>
                  </a:lnTo>
                  <a:lnTo>
                    <a:pt x="184" y="39"/>
                  </a:lnTo>
                  <a:lnTo>
                    <a:pt x="173" y="50"/>
                  </a:lnTo>
                  <a:lnTo>
                    <a:pt x="157" y="62"/>
                  </a:lnTo>
                  <a:lnTo>
                    <a:pt x="138" y="71"/>
                  </a:lnTo>
                  <a:lnTo>
                    <a:pt x="138" y="71"/>
                  </a:lnTo>
                  <a:lnTo>
                    <a:pt x="123" y="76"/>
                  </a:lnTo>
                  <a:lnTo>
                    <a:pt x="110" y="79"/>
                  </a:lnTo>
                  <a:lnTo>
                    <a:pt x="96" y="82"/>
                  </a:lnTo>
                  <a:lnTo>
                    <a:pt x="83" y="82"/>
                  </a:lnTo>
                  <a:lnTo>
                    <a:pt x="71" y="82"/>
                  </a:lnTo>
                  <a:lnTo>
                    <a:pt x="60" y="81"/>
                  </a:lnTo>
                  <a:lnTo>
                    <a:pt x="39" y="76"/>
                  </a:lnTo>
                  <a:lnTo>
                    <a:pt x="23" y="70"/>
                  </a:lnTo>
                  <a:lnTo>
                    <a:pt x="10" y="63"/>
                  </a:lnTo>
                  <a:lnTo>
                    <a:pt x="0" y="55"/>
                  </a:lnTo>
                  <a:lnTo>
                    <a:pt x="0" y="55"/>
                  </a:lnTo>
                  <a:lnTo>
                    <a:pt x="10" y="60"/>
                  </a:lnTo>
                  <a:lnTo>
                    <a:pt x="21" y="63"/>
                  </a:lnTo>
                  <a:lnTo>
                    <a:pt x="37" y="65"/>
                  </a:lnTo>
                  <a:lnTo>
                    <a:pt x="55" y="66"/>
                  </a:lnTo>
                  <a:lnTo>
                    <a:pt x="75" y="66"/>
                  </a:lnTo>
                  <a:lnTo>
                    <a:pt x="94" y="62"/>
                  </a:lnTo>
                  <a:lnTo>
                    <a:pt x="105" y="58"/>
                  </a:lnTo>
                  <a:lnTo>
                    <a:pt x="115" y="53"/>
                  </a:lnTo>
                  <a:lnTo>
                    <a:pt x="115" y="53"/>
                  </a:lnTo>
                  <a:lnTo>
                    <a:pt x="131" y="44"/>
                  </a:lnTo>
                  <a:lnTo>
                    <a:pt x="144" y="34"/>
                  </a:lnTo>
                  <a:lnTo>
                    <a:pt x="155" y="26"/>
                  </a:lnTo>
                  <a:lnTo>
                    <a:pt x="163" y="18"/>
                  </a:lnTo>
                  <a:lnTo>
                    <a:pt x="171" y="5"/>
                  </a:lnTo>
                  <a:lnTo>
                    <a:pt x="175" y="0"/>
                  </a:lnTo>
                  <a:lnTo>
                    <a:pt x="175" y="0"/>
                  </a:lnTo>
                  <a:close/>
                </a:path>
              </a:pathLst>
            </a:custGeom>
            <a:solidFill>
              <a:schemeClr val="bg1"/>
            </a:solidFill>
            <a:ln w="9525">
              <a:noFill/>
              <a:round/>
              <a:headEnd/>
              <a:tailEnd/>
            </a:ln>
          </p:spPr>
          <p:txBody>
            <a:bodyPr/>
            <a:lstStyle/>
            <a:p>
              <a:pPr>
                <a:defRPr/>
              </a:pPr>
              <a:endParaRPr lang="en-US" dirty="0"/>
            </a:p>
          </p:txBody>
        </p:sp>
        <p:sp>
          <p:nvSpPr>
            <p:cNvPr id="8" name="Freeform 35"/>
            <p:cNvSpPr>
              <a:spLocks/>
            </p:cNvSpPr>
            <p:nvPr userDrawn="1"/>
          </p:nvSpPr>
          <p:spPr bwMode="black">
            <a:xfrm>
              <a:off x="4945" y="3880"/>
              <a:ext cx="97" cy="179"/>
            </a:xfrm>
            <a:custGeom>
              <a:avLst/>
              <a:gdLst/>
              <a:ahLst/>
              <a:cxnLst>
                <a:cxn ang="0">
                  <a:pos x="134" y="313"/>
                </a:cxn>
                <a:cxn ang="0">
                  <a:pos x="110" y="331"/>
                </a:cxn>
                <a:cxn ang="0">
                  <a:pos x="87" y="344"/>
                </a:cxn>
                <a:cxn ang="0">
                  <a:pos x="44" y="357"/>
                </a:cxn>
                <a:cxn ang="0">
                  <a:pos x="13" y="360"/>
                </a:cxn>
                <a:cxn ang="0">
                  <a:pos x="0" y="360"/>
                </a:cxn>
                <a:cxn ang="0">
                  <a:pos x="28" y="355"/>
                </a:cxn>
                <a:cxn ang="0">
                  <a:pos x="65" y="342"/>
                </a:cxn>
                <a:cxn ang="0">
                  <a:pos x="97" y="321"/>
                </a:cxn>
                <a:cxn ang="0">
                  <a:pos x="120" y="302"/>
                </a:cxn>
                <a:cxn ang="0">
                  <a:pos x="129" y="291"/>
                </a:cxn>
                <a:cxn ang="0">
                  <a:pos x="144" y="268"/>
                </a:cxn>
                <a:cxn ang="0">
                  <a:pos x="155" y="241"/>
                </a:cxn>
                <a:cxn ang="0">
                  <a:pos x="163" y="212"/>
                </a:cxn>
                <a:cxn ang="0">
                  <a:pos x="167" y="179"/>
                </a:cxn>
                <a:cxn ang="0">
                  <a:pos x="165" y="163"/>
                </a:cxn>
                <a:cxn ang="0">
                  <a:pos x="160" y="133"/>
                </a:cxn>
                <a:cxn ang="0">
                  <a:pos x="150" y="108"/>
                </a:cxn>
                <a:cxn ang="0">
                  <a:pos x="133" y="76"/>
                </a:cxn>
                <a:cxn ang="0">
                  <a:pos x="123" y="63"/>
                </a:cxn>
                <a:cxn ang="0">
                  <a:pos x="102" y="42"/>
                </a:cxn>
                <a:cxn ang="0">
                  <a:pos x="79" y="26"/>
                </a:cxn>
                <a:cxn ang="0">
                  <a:pos x="47" y="12"/>
                </a:cxn>
                <a:cxn ang="0">
                  <a:pos x="15" y="2"/>
                </a:cxn>
                <a:cxn ang="0">
                  <a:pos x="0" y="0"/>
                </a:cxn>
                <a:cxn ang="0">
                  <a:pos x="29" y="0"/>
                </a:cxn>
                <a:cxn ang="0">
                  <a:pos x="71" y="10"/>
                </a:cxn>
                <a:cxn ang="0">
                  <a:pos x="95" y="20"/>
                </a:cxn>
                <a:cxn ang="0">
                  <a:pos x="121" y="36"/>
                </a:cxn>
                <a:cxn ang="0">
                  <a:pos x="144" y="57"/>
                </a:cxn>
                <a:cxn ang="0">
                  <a:pos x="160" y="76"/>
                </a:cxn>
                <a:cxn ang="0">
                  <a:pos x="176" y="103"/>
                </a:cxn>
                <a:cxn ang="0">
                  <a:pos x="189" y="137"/>
                </a:cxn>
                <a:cxn ang="0">
                  <a:pos x="194" y="179"/>
                </a:cxn>
                <a:cxn ang="0">
                  <a:pos x="192" y="202"/>
                </a:cxn>
                <a:cxn ang="0">
                  <a:pos x="183" y="242"/>
                </a:cxn>
                <a:cxn ang="0">
                  <a:pos x="167" y="274"/>
                </a:cxn>
                <a:cxn ang="0">
                  <a:pos x="146" y="302"/>
                </a:cxn>
                <a:cxn ang="0">
                  <a:pos x="134" y="313"/>
                </a:cxn>
              </a:cxnLst>
              <a:rect l="0" t="0" r="r" b="b"/>
              <a:pathLst>
                <a:path w="194" h="360">
                  <a:moveTo>
                    <a:pt x="134" y="313"/>
                  </a:moveTo>
                  <a:lnTo>
                    <a:pt x="134" y="313"/>
                  </a:lnTo>
                  <a:lnTo>
                    <a:pt x="123" y="323"/>
                  </a:lnTo>
                  <a:lnTo>
                    <a:pt x="110" y="331"/>
                  </a:lnTo>
                  <a:lnTo>
                    <a:pt x="99" y="339"/>
                  </a:lnTo>
                  <a:lnTo>
                    <a:pt x="87" y="344"/>
                  </a:lnTo>
                  <a:lnTo>
                    <a:pt x="65" y="352"/>
                  </a:lnTo>
                  <a:lnTo>
                    <a:pt x="44" y="357"/>
                  </a:lnTo>
                  <a:lnTo>
                    <a:pt x="26" y="360"/>
                  </a:lnTo>
                  <a:lnTo>
                    <a:pt x="13" y="360"/>
                  </a:lnTo>
                  <a:lnTo>
                    <a:pt x="0" y="360"/>
                  </a:lnTo>
                  <a:lnTo>
                    <a:pt x="0" y="360"/>
                  </a:lnTo>
                  <a:lnTo>
                    <a:pt x="13" y="358"/>
                  </a:lnTo>
                  <a:lnTo>
                    <a:pt x="28" y="355"/>
                  </a:lnTo>
                  <a:lnTo>
                    <a:pt x="45" y="350"/>
                  </a:lnTo>
                  <a:lnTo>
                    <a:pt x="65" y="342"/>
                  </a:lnTo>
                  <a:lnTo>
                    <a:pt x="87" y="329"/>
                  </a:lnTo>
                  <a:lnTo>
                    <a:pt x="97" y="321"/>
                  </a:lnTo>
                  <a:lnTo>
                    <a:pt x="108" y="313"/>
                  </a:lnTo>
                  <a:lnTo>
                    <a:pt x="120" y="302"/>
                  </a:lnTo>
                  <a:lnTo>
                    <a:pt x="129" y="291"/>
                  </a:lnTo>
                  <a:lnTo>
                    <a:pt x="129" y="291"/>
                  </a:lnTo>
                  <a:lnTo>
                    <a:pt x="137" y="279"/>
                  </a:lnTo>
                  <a:lnTo>
                    <a:pt x="144" y="268"/>
                  </a:lnTo>
                  <a:lnTo>
                    <a:pt x="150" y="255"/>
                  </a:lnTo>
                  <a:lnTo>
                    <a:pt x="155" y="241"/>
                  </a:lnTo>
                  <a:lnTo>
                    <a:pt x="160" y="226"/>
                  </a:lnTo>
                  <a:lnTo>
                    <a:pt x="163" y="212"/>
                  </a:lnTo>
                  <a:lnTo>
                    <a:pt x="165" y="195"/>
                  </a:lnTo>
                  <a:lnTo>
                    <a:pt x="167" y="179"/>
                  </a:lnTo>
                  <a:lnTo>
                    <a:pt x="167" y="179"/>
                  </a:lnTo>
                  <a:lnTo>
                    <a:pt x="165" y="163"/>
                  </a:lnTo>
                  <a:lnTo>
                    <a:pt x="163" y="147"/>
                  </a:lnTo>
                  <a:lnTo>
                    <a:pt x="160" y="133"/>
                  </a:lnTo>
                  <a:lnTo>
                    <a:pt x="157" y="120"/>
                  </a:lnTo>
                  <a:lnTo>
                    <a:pt x="150" y="108"/>
                  </a:lnTo>
                  <a:lnTo>
                    <a:pt x="146" y="97"/>
                  </a:lnTo>
                  <a:lnTo>
                    <a:pt x="133" y="76"/>
                  </a:lnTo>
                  <a:lnTo>
                    <a:pt x="133" y="76"/>
                  </a:lnTo>
                  <a:lnTo>
                    <a:pt x="123" y="63"/>
                  </a:lnTo>
                  <a:lnTo>
                    <a:pt x="112" y="52"/>
                  </a:lnTo>
                  <a:lnTo>
                    <a:pt x="102" y="42"/>
                  </a:lnTo>
                  <a:lnTo>
                    <a:pt x="91" y="34"/>
                  </a:lnTo>
                  <a:lnTo>
                    <a:pt x="79" y="26"/>
                  </a:lnTo>
                  <a:lnTo>
                    <a:pt x="68" y="20"/>
                  </a:lnTo>
                  <a:lnTo>
                    <a:pt x="47" y="12"/>
                  </a:lnTo>
                  <a:lnTo>
                    <a:pt x="29" y="5"/>
                  </a:lnTo>
                  <a:lnTo>
                    <a:pt x="15" y="2"/>
                  </a:lnTo>
                  <a:lnTo>
                    <a:pt x="0" y="0"/>
                  </a:lnTo>
                  <a:lnTo>
                    <a:pt x="0" y="0"/>
                  </a:lnTo>
                  <a:lnTo>
                    <a:pt x="15" y="0"/>
                  </a:lnTo>
                  <a:lnTo>
                    <a:pt x="29" y="0"/>
                  </a:lnTo>
                  <a:lnTo>
                    <a:pt x="50" y="3"/>
                  </a:lnTo>
                  <a:lnTo>
                    <a:pt x="71" y="10"/>
                  </a:lnTo>
                  <a:lnTo>
                    <a:pt x="84" y="15"/>
                  </a:lnTo>
                  <a:lnTo>
                    <a:pt x="95" y="20"/>
                  </a:lnTo>
                  <a:lnTo>
                    <a:pt x="108" y="26"/>
                  </a:lnTo>
                  <a:lnTo>
                    <a:pt x="121" y="36"/>
                  </a:lnTo>
                  <a:lnTo>
                    <a:pt x="133" y="45"/>
                  </a:lnTo>
                  <a:lnTo>
                    <a:pt x="144" y="57"/>
                  </a:lnTo>
                  <a:lnTo>
                    <a:pt x="144" y="57"/>
                  </a:lnTo>
                  <a:lnTo>
                    <a:pt x="160" y="76"/>
                  </a:lnTo>
                  <a:lnTo>
                    <a:pt x="168" y="89"/>
                  </a:lnTo>
                  <a:lnTo>
                    <a:pt x="176" y="103"/>
                  </a:lnTo>
                  <a:lnTo>
                    <a:pt x="183" y="120"/>
                  </a:lnTo>
                  <a:lnTo>
                    <a:pt x="189" y="137"/>
                  </a:lnTo>
                  <a:lnTo>
                    <a:pt x="192" y="158"/>
                  </a:lnTo>
                  <a:lnTo>
                    <a:pt x="194" y="179"/>
                  </a:lnTo>
                  <a:lnTo>
                    <a:pt x="194" y="179"/>
                  </a:lnTo>
                  <a:lnTo>
                    <a:pt x="192" y="202"/>
                  </a:lnTo>
                  <a:lnTo>
                    <a:pt x="189" y="223"/>
                  </a:lnTo>
                  <a:lnTo>
                    <a:pt x="183" y="242"/>
                  </a:lnTo>
                  <a:lnTo>
                    <a:pt x="175" y="260"/>
                  </a:lnTo>
                  <a:lnTo>
                    <a:pt x="167" y="274"/>
                  </a:lnTo>
                  <a:lnTo>
                    <a:pt x="157" y="289"/>
                  </a:lnTo>
                  <a:lnTo>
                    <a:pt x="146" y="302"/>
                  </a:lnTo>
                  <a:lnTo>
                    <a:pt x="134" y="313"/>
                  </a:lnTo>
                  <a:lnTo>
                    <a:pt x="134" y="313"/>
                  </a:lnTo>
                  <a:close/>
                </a:path>
              </a:pathLst>
            </a:custGeom>
            <a:solidFill>
              <a:schemeClr val="bg1"/>
            </a:solidFill>
            <a:ln w="9525">
              <a:noFill/>
              <a:round/>
              <a:headEnd/>
              <a:tailEnd/>
            </a:ln>
          </p:spPr>
          <p:txBody>
            <a:bodyPr/>
            <a:lstStyle/>
            <a:p>
              <a:pPr>
                <a:defRPr/>
              </a:pPr>
              <a:endParaRPr lang="en-US" dirty="0"/>
            </a:p>
          </p:txBody>
        </p:sp>
        <p:sp>
          <p:nvSpPr>
            <p:cNvPr id="9" name="Freeform 36"/>
            <p:cNvSpPr>
              <a:spLocks/>
            </p:cNvSpPr>
            <p:nvPr userDrawn="1"/>
          </p:nvSpPr>
          <p:spPr bwMode="black">
            <a:xfrm>
              <a:off x="4883" y="3916"/>
              <a:ext cx="72" cy="91"/>
            </a:xfrm>
            <a:custGeom>
              <a:avLst/>
              <a:gdLst/>
              <a:ahLst/>
              <a:cxnLst>
                <a:cxn ang="0">
                  <a:pos x="143" y="21"/>
                </a:cxn>
                <a:cxn ang="0">
                  <a:pos x="143" y="21"/>
                </a:cxn>
                <a:cxn ang="0">
                  <a:pos x="137" y="16"/>
                </a:cxn>
                <a:cxn ang="0">
                  <a:pos x="131" y="11"/>
                </a:cxn>
                <a:cxn ang="0">
                  <a:pos x="121" y="6"/>
                </a:cxn>
                <a:cxn ang="0">
                  <a:pos x="108" y="1"/>
                </a:cxn>
                <a:cxn ang="0">
                  <a:pos x="93" y="0"/>
                </a:cxn>
                <a:cxn ang="0">
                  <a:pos x="77" y="1"/>
                </a:cxn>
                <a:cxn ang="0">
                  <a:pos x="69" y="3"/>
                </a:cxn>
                <a:cxn ang="0">
                  <a:pos x="59" y="6"/>
                </a:cxn>
                <a:cxn ang="0">
                  <a:pos x="59" y="6"/>
                </a:cxn>
                <a:cxn ang="0">
                  <a:pos x="51" y="10"/>
                </a:cxn>
                <a:cxn ang="0">
                  <a:pos x="43" y="14"/>
                </a:cxn>
                <a:cxn ang="0">
                  <a:pos x="30" y="24"/>
                </a:cxn>
                <a:cxn ang="0">
                  <a:pos x="19" y="37"/>
                </a:cxn>
                <a:cxn ang="0">
                  <a:pos x="9" y="51"/>
                </a:cxn>
                <a:cxn ang="0">
                  <a:pos x="5" y="68"/>
                </a:cxn>
                <a:cxn ang="0">
                  <a:pos x="1" y="84"/>
                </a:cxn>
                <a:cxn ang="0">
                  <a:pos x="0" y="100"/>
                </a:cxn>
                <a:cxn ang="0">
                  <a:pos x="3" y="114"/>
                </a:cxn>
                <a:cxn ang="0">
                  <a:pos x="3" y="114"/>
                </a:cxn>
                <a:cxn ang="0">
                  <a:pos x="8" y="132"/>
                </a:cxn>
                <a:cxn ang="0">
                  <a:pos x="17" y="147"/>
                </a:cxn>
                <a:cxn ang="0">
                  <a:pos x="26" y="160"/>
                </a:cxn>
                <a:cxn ang="0">
                  <a:pos x="37" y="168"/>
                </a:cxn>
                <a:cxn ang="0">
                  <a:pos x="45" y="174"/>
                </a:cxn>
                <a:cxn ang="0">
                  <a:pos x="53" y="179"/>
                </a:cxn>
                <a:cxn ang="0">
                  <a:pos x="61" y="182"/>
                </a:cxn>
                <a:cxn ang="0">
                  <a:pos x="61" y="182"/>
                </a:cxn>
                <a:cxn ang="0">
                  <a:pos x="55" y="176"/>
                </a:cxn>
                <a:cxn ang="0">
                  <a:pos x="48" y="169"/>
                </a:cxn>
                <a:cxn ang="0">
                  <a:pos x="42" y="160"/>
                </a:cxn>
                <a:cxn ang="0">
                  <a:pos x="35" y="147"/>
                </a:cxn>
                <a:cxn ang="0">
                  <a:pos x="29" y="132"/>
                </a:cxn>
                <a:cxn ang="0">
                  <a:pos x="27" y="118"/>
                </a:cxn>
                <a:cxn ang="0">
                  <a:pos x="27" y="110"/>
                </a:cxn>
                <a:cxn ang="0">
                  <a:pos x="27" y="100"/>
                </a:cxn>
                <a:cxn ang="0">
                  <a:pos x="27" y="100"/>
                </a:cxn>
                <a:cxn ang="0">
                  <a:pos x="30" y="85"/>
                </a:cxn>
                <a:cxn ang="0">
                  <a:pos x="35" y="71"/>
                </a:cxn>
                <a:cxn ang="0">
                  <a:pos x="42" y="60"/>
                </a:cxn>
                <a:cxn ang="0">
                  <a:pos x="48" y="50"/>
                </a:cxn>
                <a:cxn ang="0">
                  <a:pos x="55" y="43"/>
                </a:cxn>
                <a:cxn ang="0">
                  <a:pos x="61" y="37"/>
                </a:cxn>
                <a:cxn ang="0">
                  <a:pos x="72" y="29"/>
                </a:cxn>
                <a:cxn ang="0">
                  <a:pos x="72" y="29"/>
                </a:cxn>
                <a:cxn ang="0">
                  <a:pos x="87" y="21"/>
                </a:cxn>
                <a:cxn ang="0">
                  <a:pos x="100" y="18"/>
                </a:cxn>
                <a:cxn ang="0">
                  <a:pos x="111" y="16"/>
                </a:cxn>
                <a:cxn ang="0">
                  <a:pos x="122" y="16"/>
                </a:cxn>
                <a:cxn ang="0">
                  <a:pos x="139" y="18"/>
                </a:cxn>
                <a:cxn ang="0">
                  <a:pos x="143" y="21"/>
                </a:cxn>
                <a:cxn ang="0">
                  <a:pos x="143" y="21"/>
                </a:cxn>
              </a:cxnLst>
              <a:rect l="0" t="0" r="r" b="b"/>
              <a:pathLst>
                <a:path w="143" h="182">
                  <a:moveTo>
                    <a:pt x="143" y="21"/>
                  </a:moveTo>
                  <a:lnTo>
                    <a:pt x="143" y="21"/>
                  </a:lnTo>
                  <a:lnTo>
                    <a:pt x="137" y="16"/>
                  </a:lnTo>
                  <a:lnTo>
                    <a:pt x="131" y="11"/>
                  </a:lnTo>
                  <a:lnTo>
                    <a:pt x="121" y="6"/>
                  </a:lnTo>
                  <a:lnTo>
                    <a:pt x="108" y="1"/>
                  </a:lnTo>
                  <a:lnTo>
                    <a:pt x="93" y="0"/>
                  </a:lnTo>
                  <a:lnTo>
                    <a:pt x="77" y="1"/>
                  </a:lnTo>
                  <a:lnTo>
                    <a:pt x="69" y="3"/>
                  </a:lnTo>
                  <a:lnTo>
                    <a:pt x="59" y="6"/>
                  </a:lnTo>
                  <a:lnTo>
                    <a:pt x="59" y="6"/>
                  </a:lnTo>
                  <a:lnTo>
                    <a:pt x="51" y="10"/>
                  </a:lnTo>
                  <a:lnTo>
                    <a:pt x="43" y="14"/>
                  </a:lnTo>
                  <a:lnTo>
                    <a:pt x="30" y="24"/>
                  </a:lnTo>
                  <a:lnTo>
                    <a:pt x="19" y="37"/>
                  </a:lnTo>
                  <a:lnTo>
                    <a:pt x="9" y="51"/>
                  </a:lnTo>
                  <a:lnTo>
                    <a:pt x="5" y="68"/>
                  </a:lnTo>
                  <a:lnTo>
                    <a:pt x="1" y="84"/>
                  </a:lnTo>
                  <a:lnTo>
                    <a:pt x="0" y="100"/>
                  </a:lnTo>
                  <a:lnTo>
                    <a:pt x="3" y="114"/>
                  </a:lnTo>
                  <a:lnTo>
                    <a:pt x="3" y="114"/>
                  </a:lnTo>
                  <a:lnTo>
                    <a:pt x="8" y="132"/>
                  </a:lnTo>
                  <a:lnTo>
                    <a:pt x="17" y="147"/>
                  </a:lnTo>
                  <a:lnTo>
                    <a:pt x="26" y="160"/>
                  </a:lnTo>
                  <a:lnTo>
                    <a:pt x="37" y="168"/>
                  </a:lnTo>
                  <a:lnTo>
                    <a:pt x="45" y="174"/>
                  </a:lnTo>
                  <a:lnTo>
                    <a:pt x="53" y="179"/>
                  </a:lnTo>
                  <a:lnTo>
                    <a:pt x="61" y="182"/>
                  </a:lnTo>
                  <a:lnTo>
                    <a:pt x="61" y="182"/>
                  </a:lnTo>
                  <a:lnTo>
                    <a:pt x="55" y="176"/>
                  </a:lnTo>
                  <a:lnTo>
                    <a:pt x="48" y="169"/>
                  </a:lnTo>
                  <a:lnTo>
                    <a:pt x="42" y="160"/>
                  </a:lnTo>
                  <a:lnTo>
                    <a:pt x="35" y="147"/>
                  </a:lnTo>
                  <a:lnTo>
                    <a:pt x="29" y="132"/>
                  </a:lnTo>
                  <a:lnTo>
                    <a:pt x="27" y="118"/>
                  </a:lnTo>
                  <a:lnTo>
                    <a:pt x="27" y="110"/>
                  </a:lnTo>
                  <a:lnTo>
                    <a:pt x="27" y="100"/>
                  </a:lnTo>
                  <a:lnTo>
                    <a:pt x="27" y="100"/>
                  </a:lnTo>
                  <a:lnTo>
                    <a:pt x="30" y="85"/>
                  </a:lnTo>
                  <a:lnTo>
                    <a:pt x="35" y="71"/>
                  </a:lnTo>
                  <a:lnTo>
                    <a:pt x="42" y="60"/>
                  </a:lnTo>
                  <a:lnTo>
                    <a:pt x="48" y="50"/>
                  </a:lnTo>
                  <a:lnTo>
                    <a:pt x="55" y="43"/>
                  </a:lnTo>
                  <a:lnTo>
                    <a:pt x="61" y="37"/>
                  </a:lnTo>
                  <a:lnTo>
                    <a:pt x="72" y="29"/>
                  </a:lnTo>
                  <a:lnTo>
                    <a:pt x="72" y="29"/>
                  </a:lnTo>
                  <a:lnTo>
                    <a:pt x="87" y="21"/>
                  </a:lnTo>
                  <a:lnTo>
                    <a:pt x="100" y="18"/>
                  </a:lnTo>
                  <a:lnTo>
                    <a:pt x="111" y="16"/>
                  </a:lnTo>
                  <a:lnTo>
                    <a:pt x="122" y="16"/>
                  </a:lnTo>
                  <a:lnTo>
                    <a:pt x="139" y="18"/>
                  </a:lnTo>
                  <a:lnTo>
                    <a:pt x="143" y="21"/>
                  </a:lnTo>
                  <a:lnTo>
                    <a:pt x="143" y="21"/>
                  </a:lnTo>
                  <a:close/>
                </a:path>
              </a:pathLst>
            </a:custGeom>
            <a:solidFill>
              <a:schemeClr val="bg1"/>
            </a:solidFill>
            <a:ln w="9525">
              <a:noFill/>
              <a:round/>
              <a:headEnd/>
              <a:tailEnd/>
            </a:ln>
          </p:spPr>
          <p:txBody>
            <a:bodyPr/>
            <a:lstStyle/>
            <a:p>
              <a:pPr>
                <a:defRPr/>
              </a:pPr>
              <a:endParaRPr lang="en-US" dirty="0"/>
            </a:p>
          </p:txBody>
        </p:sp>
        <p:sp>
          <p:nvSpPr>
            <p:cNvPr id="10" name="Freeform 37"/>
            <p:cNvSpPr>
              <a:spLocks noEditPoints="1"/>
            </p:cNvSpPr>
            <p:nvPr userDrawn="1"/>
          </p:nvSpPr>
          <p:spPr bwMode="black">
            <a:xfrm>
              <a:off x="4329" y="4087"/>
              <a:ext cx="46" cy="44"/>
            </a:xfrm>
            <a:custGeom>
              <a:avLst/>
              <a:gdLst/>
              <a:ahLst/>
              <a:cxnLst>
                <a:cxn ang="0">
                  <a:pos x="70" y="61"/>
                </a:cxn>
                <a:cxn ang="0">
                  <a:pos x="23" y="61"/>
                </a:cxn>
                <a:cxn ang="0">
                  <a:pos x="12" y="89"/>
                </a:cxn>
                <a:cxn ang="0">
                  <a:pos x="0" y="89"/>
                </a:cxn>
                <a:cxn ang="0">
                  <a:pos x="41" y="0"/>
                </a:cxn>
                <a:cxn ang="0">
                  <a:pos x="52" y="0"/>
                </a:cxn>
                <a:cxn ang="0">
                  <a:pos x="92" y="89"/>
                </a:cxn>
                <a:cxn ang="0">
                  <a:pos x="81" y="89"/>
                </a:cxn>
                <a:cxn ang="0">
                  <a:pos x="70" y="61"/>
                </a:cxn>
                <a:cxn ang="0">
                  <a:pos x="47" y="10"/>
                </a:cxn>
                <a:cxn ang="0">
                  <a:pos x="26" y="53"/>
                </a:cxn>
                <a:cxn ang="0">
                  <a:pos x="66" y="53"/>
                </a:cxn>
                <a:cxn ang="0">
                  <a:pos x="47" y="10"/>
                </a:cxn>
              </a:cxnLst>
              <a:rect l="0" t="0" r="r" b="b"/>
              <a:pathLst>
                <a:path w="92" h="89">
                  <a:moveTo>
                    <a:pt x="70" y="61"/>
                  </a:moveTo>
                  <a:lnTo>
                    <a:pt x="23" y="61"/>
                  </a:lnTo>
                  <a:lnTo>
                    <a:pt x="12" y="89"/>
                  </a:lnTo>
                  <a:lnTo>
                    <a:pt x="0" y="89"/>
                  </a:lnTo>
                  <a:lnTo>
                    <a:pt x="41" y="0"/>
                  </a:lnTo>
                  <a:lnTo>
                    <a:pt x="52" y="0"/>
                  </a:lnTo>
                  <a:lnTo>
                    <a:pt x="92" y="89"/>
                  </a:lnTo>
                  <a:lnTo>
                    <a:pt x="81" y="89"/>
                  </a:lnTo>
                  <a:lnTo>
                    <a:pt x="70" y="61"/>
                  </a:lnTo>
                  <a:close/>
                  <a:moveTo>
                    <a:pt x="47" y="10"/>
                  </a:moveTo>
                  <a:lnTo>
                    <a:pt x="26" y="53"/>
                  </a:lnTo>
                  <a:lnTo>
                    <a:pt x="66" y="53"/>
                  </a:lnTo>
                  <a:lnTo>
                    <a:pt x="47" y="10"/>
                  </a:lnTo>
                  <a:close/>
                </a:path>
              </a:pathLst>
            </a:custGeom>
            <a:solidFill>
              <a:schemeClr val="bg1"/>
            </a:solidFill>
            <a:ln w="9525">
              <a:noFill/>
              <a:round/>
              <a:headEnd/>
              <a:tailEnd/>
            </a:ln>
          </p:spPr>
          <p:txBody>
            <a:bodyPr/>
            <a:lstStyle/>
            <a:p>
              <a:pPr>
                <a:defRPr/>
              </a:pPr>
              <a:endParaRPr lang="en-US" dirty="0"/>
            </a:p>
          </p:txBody>
        </p:sp>
        <p:sp>
          <p:nvSpPr>
            <p:cNvPr id="11" name="Freeform 38"/>
            <p:cNvSpPr>
              <a:spLocks/>
            </p:cNvSpPr>
            <p:nvPr userDrawn="1"/>
          </p:nvSpPr>
          <p:spPr bwMode="black">
            <a:xfrm>
              <a:off x="4378" y="4098"/>
              <a:ext cx="55" cy="33"/>
            </a:xfrm>
            <a:custGeom>
              <a:avLst/>
              <a:gdLst/>
              <a:ahLst/>
              <a:cxnLst>
                <a:cxn ang="0">
                  <a:pos x="100" y="26"/>
                </a:cxn>
                <a:cxn ang="0">
                  <a:pos x="100" y="26"/>
                </a:cxn>
                <a:cxn ang="0">
                  <a:pos x="98" y="18"/>
                </a:cxn>
                <a:cxn ang="0">
                  <a:pos x="95" y="12"/>
                </a:cxn>
                <a:cxn ang="0">
                  <a:pos x="89" y="8"/>
                </a:cxn>
                <a:cxn ang="0">
                  <a:pos x="81" y="8"/>
                </a:cxn>
                <a:cxn ang="0">
                  <a:pos x="81" y="8"/>
                </a:cxn>
                <a:cxn ang="0">
                  <a:pos x="71" y="8"/>
                </a:cxn>
                <a:cxn ang="0">
                  <a:pos x="64" y="13"/>
                </a:cxn>
                <a:cxn ang="0">
                  <a:pos x="60" y="20"/>
                </a:cxn>
                <a:cxn ang="0">
                  <a:pos x="60" y="28"/>
                </a:cxn>
                <a:cxn ang="0">
                  <a:pos x="60" y="67"/>
                </a:cxn>
                <a:cxn ang="0">
                  <a:pos x="50" y="67"/>
                </a:cxn>
                <a:cxn ang="0">
                  <a:pos x="50" y="23"/>
                </a:cxn>
                <a:cxn ang="0">
                  <a:pos x="50" y="23"/>
                </a:cxn>
                <a:cxn ang="0">
                  <a:pos x="48" y="17"/>
                </a:cxn>
                <a:cxn ang="0">
                  <a:pos x="45" y="12"/>
                </a:cxn>
                <a:cxn ang="0">
                  <a:pos x="40" y="8"/>
                </a:cxn>
                <a:cxn ang="0">
                  <a:pos x="32" y="8"/>
                </a:cxn>
                <a:cxn ang="0">
                  <a:pos x="32" y="8"/>
                </a:cxn>
                <a:cxn ang="0">
                  <a:pos x="22" y="8"/>
                </a:cxn>
                <a:cxn ang="0">
                  <a:pos x="14" y="13"/>
                </a:cxn>
                <a:cxn ang="0">
                  <a:pos x="13" y="17"/>
                </a:cxn>
                <a:cxn ang="0">
                  <a:pos x="9" y="20"/>
                </a:cxn>
                <a:cxn ang="0">
                  <a:pos x="8" y="29"/>
                </a:cxn>
                <a:cxn ang="0">
                  <a:pos x="8" y="67"/>
                </a:cxn>
                <a:cxn ang="0">
                  <a:pos x="0" y="67"/>
                </a:cxn>
                <a:cxn ang="0">
                  <a:pos x="0" y="2"/>
                </a:cxn>
                <a:cxn ang="0">
                  <a:pos x="8" y="2"/>
                </a:cxn>
                <a:cxn ang="0">
                  <a:pos x="8" y="13"/>
                </a:cxn>
                <a:cxn ang="0">
                  <a:pos x="9" y="13"/>
                </a:cxn>
                <a:cxn ang="0">
                  <a:pos x="9" y="13"/>
                </a:cxn>
                <a:cxn ang="0">
                  <a:pos x="13" y="8"/>
                </a:cxn>
                <a:cxn ang="0">
                  <a:pos x="18" y="5"/>
                </a:cxn>
                <a:cxn ang="0">
                  <a:pos x="24" y="2"/>
                </a:cxn>
                <a:cxn ang="0">
                  <a:pos x="34" y="0"/>
                </a:cxn>
                <a:cxn ang="0">
                  <a:pos x="34" y="0"/>
                </a:cxn>
                <a:cxn ang="0">
                  <a:pos x="43" y="2"/>
                </a:cxn>
                <a:cxn ang="0">
                  <a:pos x="50" y="5"/>
                </a:cxn>
                <a:cxn ang="0">
                  <a:pos x="55" y="10"/>
                </a:cxn>
                <a:cxn ang="0">
                  <a:pos x="58" y="15"/>
                </a:cxn>
                <a:cxn ang="0">
                  <a:pos x="58" y="15"/>
                </a:cxn>
                <a:cxn ang="0">
                  <a:pos x="61" y="10"/>
                </a:cxn>
                <a:cxn ang="0">
                  <a:pos x="66" y="5"/>
                </a:cxn>
                <a:cxn ang="0">
                  <a:pos x="74" y="2"/>
                </a:cxn>
                <a:cxn ang="0">
                  <a:pos x="82" y="0"/>
                </a:cxn>
                <a:cxn ang="0">
                  <a:pos x="82" y="0"/>
                </a:cxn>
                <a:cxn ang="0">
                  <a:pos x="95" y="2"/>
                </a:cxn>
                <a:cxn ang="0">
                  <a:pos x="98" y="4"/>
                </a:cxn>
                <a:cxn ang="0">
                  <a:pos x="103" y="7"/>
                </a:cxn>
                <a:cxn ang="0">
                  <a:pos x="105" y="10"/>
                </a:cxn>
                <a:cxn ang="0">
                  <a:pos x="108" y="13"/>
                </a:cxn>
                <a:cxn ang="0">
                  <a:pos x="110" y="23"/>
                </a:cxn>
                <a:cxn ang="0">
                  <a:pos x="110" y="67"/>
                </a:cxn>
                <a:cxn ang="0">
                  <a:pos x="100" y="67"/>
                </a:cxn>
                <a:cxn ang="0">
                  <a:pos x="100" y="26"/>
                </a:cxn>
              </a:cxnLst>
              <a:rect l="0" t="0" r="r" b="b"/>
              <a:pathLst>
                <a:path w="110" h="67">
                  <a:moveTo>
                    <a:pt x="100" y="26"/>
                  </a:moveTo>
                  <a:lnTo>
                    <a:pt x="100" y="26"/>
                  </a:lnTo>
                  <a:lnTo>
                    <a:pt x="98" y="18"/>
                  </a:lnTo>
                  <a:lnTo>
                    <a:pt x="95" y="12"/>
                  </a:lnTo>
                  <a:lnTo>
                    <a:pt x="89" y="8"/>
                  </a:lnTo>
                  <a:lnTo>
                    <a:pt x="81" y="8"/>
                  </a:lnTo>
                  <a:lnTo>
                    <a:pt x="81" y="8"/>
                  </a:lnTo>
                  <a:lnTo>
                    <a:pt x="71" y="8"/>
                  </a:lnTo>
                  <a:lnTo>
                    <a:pt x="64" y="13"/>
                  </a:lnTo>
                  <a:lnTo>
                    <a:pt x="60" y="20"/>
                  </a:lnTo>
                  <a:lnTo>
                    <a:pt x="60" y="28"/>
                  </a:lnTo>
                  <a:lnTo>
                    <a:pt x="60" y="67"/>
                  </a:lnTo>
                  <a:lnTo>
                    <a:pt x="50" y="67"/>
                  </a:lnTo>
                  <a:lnTo>
                    <a:pt x="50" y="23"/>
                  </a:lnTo>
                  <a:lnTo>
                    <a:pt x="50" y="23"/>
                  </a:lnTo>
                  <a:lnTo>
                    <a:pt x="48" y="17"/>
                  </a:lnTo>
                  <a:lnTo>
                    <a:pt x="45" y="12"/>
                  </a:lnTo>
                  <a:lnTo>
                    <a:pt x="40" y="8"/>
                  </a:lnTo>
                  <a:lnTo>
                    <a:pt x="32" y="8"/>
                  </a:lnTo>
                  <a:lnTo>
                    <a:pt x="32" y="8"/>
                  </a:lnTo>
                  <a:lnTo>
                    <a:pt x="22" y="8"/>
                  </a:lnTo>
                  <a:lnTo>
                    <a:pt x="14" y="13"/>
                  </a:lnTo>
                  <a:lnTo>
                    <a:pt x="13" y="17"/>
                  </a:lnTo>
                  <a:lnTo>
                    <a:pt x="9" y="20"/>
                  </a:lnTo>
                  <a:lnTo>
                    <a:pt x="8" y="29"/>
                  </a:lnTo>
                  <a:lnTo>
                    <a:pt x="8" y="67"/>
                  </a:lnTo>
                  <a:lnTo>
                    <a:pt x="0" y="67"/>
                  </a:lnTo>
                  <a:lnTo>
                    <a:pt x="0" y="2"/>
                  </a:lnTo>
                  <a:lnTo>
                    <a:pt x="8" y="2"/>
                  </a:lnTo>
                  <a:lnTo>
                    <a:pt x="8" y="13"/>
                  </a:lnTo>
                  <a:lnTo>
                    <a:pt x="9" y="13"/>
                  </a:lnTo>
                  <a:lnTo>
                    <a:pt x="9" y="13"/>
                  </a:lnTo>
                  <a:lnTo>
                    <a:pt x="13" y="8"/>
                  </a:lnTo>
                  <a:lnTo>
                    <a:pt x="18" y="5"/>
                  </a:lnTo>
                  <a:lnTo>
                    <a:pt x="24" y="2"/>
                  </a:lnTo>
                  <a:lnTo>
                    <a:pt x="34" y="0"/>
                  </a:lnTo>
                  <a:lnTo>
                    <a:pt x="34" y="0"/>
                  </a:lnTo>
                  <a:lnTo>
                    <a:pt x="43" y="2"/>
                  </a:lnTo>
                  <a:lnTo>
                    <a:pt x="50" y="5"/>
                  </a:lnTo>
                  <a:lnTo>
                    <a:pt x="55" y="10"/>
                  </a:lnTo>
                  <a:lnTo>
                    <a:pt x="58" y="15"/>
                  </a:lnTo>
                  <a:lnTo>
                    <a:pt x="58" y="15"/>
                  </a:lnTo>
                  <a:lnTo>
                    <a:pt x="61" y="10"/>
                  </a:lnTo>
                  <a:lnTo>
                    <a:pt x="66" y="5"/>
                  </a:lnTo>
                  <a:lnTo>
                    <a:pt x="74" y="2"/>
                  </a:lnTo>
                  <a:lnTo>
                    <a:pt x="82" y="0"/>
                  </a:lnTo>
                  <a:lnTo>
                    <a:pt x="82" y="0"/>
                  </a:lnTo>
                  <a:lnTo>
                    <a:pt x="95" y="2"/>
                  </a:lnTo>
                  <a:lnTo>
                    <a:pt x="98" y="4"/>
                  </a:lnTo>
                  <a:lnTo>
                    <a:pt x="103" y="7"/>
                  </a:lnTo>
                  <a:lnTo>
                    <a:pt x="105" y="10"/>
                  </a:lnTo>
                  <a:lnTo>
                    <a:pt x="108" y="13"/>
                  </a:lnTo>
                  <a:lnTo>
                    <a:pt x="110" y="23"/>
                  </a:lnTo>
                  <a:lnTo>
                    <a:pt x="110" y="67"/>
                  </a:lnTo>
                  <a:lnTo>
                    <a:pt x="100" y="67"/>
                  </a:lnTo>
                  <a:lnTo>
                    <a:pt x="100" y="26"/>
                  </a:lnTo>
                  <a:close/>
                </a:path>
              </a:pathLst>
            </a:custGeom>
            <a:solidFill>
              <a:schemeClr val="bg1"/>
            </a:solidFill>
            <a:ln w="9525">
              <a:noFill/>
              <a:round/>
              <a:headEnd/>
              <a:tailEnd/>
            </a:ln>
          </p:spPr>
          <p:txBody>
            <a:bodyPr/>
            <a:lstStyle/>
            <a:p>
              <a:pPr>
                <a:defRPr/>
              </a:pPr>
              <a:endParaRPr lang="en-US" dirty="0"/>
            </a:p>
          </p:txBody>
        </p:sp>
        <p:sp>
          <p:nvSpPr>
            <p:cNvPr id="12" name="Freeform 39"/>
            <p:cNvSpPr>
              <a:spLocks noEditPoints="1"/>
            </p:cNvSpPr>
            <p:nvPr userDrawn="1"/>
          </p:nvSpPr>
          <p:spPr bwMode="black">
            <a:xfrm>
              <a:off x="4438" y="4098"/>
              <a:ext cx="36" cy="34"/>
            </a:xfrm>
            <a:custGeom>
              <a:avLst/>
              <a:gdLst/>
              <a:ahLst/>
              <a:cxnLst>
                <a:cxn ang="0">
                  <a:pos x="69" y="46"/>
                </a:cxn>
                <a:cxn ang="0">
                  <a:pos x="69" y="46"/>
                </a:cxn>
                <a:cxn ang="0">
                  <a:pos x="66" y="54"/>
                </a:cxn>
                <a:cxn ang="0">
                  <a:pos x="60" y="62"/>
                </a:cxn>
                <a:cxn ang="0">
                  <a:pos x="55" y="65"/>
                </a:cxn>
                <a:cxn ang="0">
                  <a:pos x="48" y="67"/>
                </a:cxn>
                <a:cxn ang="0">
                  <a:pos x="42" y="68"/>
                </a:cxn>
                <a:cxn ang="0">
                  <a:pos x="36" y="68"/>
                </a:cxn>
                <a:cxn ang="0">
                  <a:pos x="36" y="68"/>
                </a:cxn>
                <a:cxn ang="0">
                  <a:pos x="26" y="68"/>
                </a:cxn>
                <a:cxn ang="0">
                  <a:pos x="19" y="65"/>
                </a:cxn>
                <a:cxn ang="0">
                  <a:pos x="13" y="62"/>
                </a:cxn>
                <a:cxn ang="0">
                  <a:pos x="8" y="57"/>
                </a:cxn>
                <a:cxn ang="0">
                  <a:pos x="5" y="52"/>
                </a:cxn>
                <a:cxn ang="0">
                  <a:pos x="2" y="46"/>
                </a:cxn>
                <a:cxn ang="0">
                  <a:pos x="0" y="34"/>
                </a:cxn>
                <a:cxn ang="0">
                  <a:pos x="0" y="34"/>
                </a:cxn>
                <a:cxn ang="0">
                  <a:pos x="0" y="28"/>
                </a:cxn>
                <a:cxn ang="0">
                  <a:pos x="2" y="21"/>
                </a:cxn>
                <a:cxn ang="0">
                  <a:pos x="5" y="15"/>
                </a:cxn>
                <a:cxn ang="0">
                  <a:pos x="8" y="10"/>
                </a:cxn>
                <a:cxn ang="0">
                  <a:pos x="13" y="7"/>
                </a:cxn>
                <a:cxn ang="0">
                  <a:pos x="19" y="4"/>
                </a:cxn>
                <a:cxn ang="0">
                  <a:pos x="27" y="0"/>
                </a:cxn>
                <a:cxn ang="0">
                  <a:pos x="36" y="0"/>
                </a:cxn>
                <a:cxn ang="0">
                  <a:pos x="36" y="0"/>
                </a:cxn>
                <a:cxn ang="0">
                  <a:pos x="48" y="2"/>
                </a:cxn>
                <a:cxn ang="0">
                  <a:pos x="53" y="4"/>
                </a:cxn>
                <a:cxn ang="0">
                  <a:pos x="60" y="7"/>
                </a:cxn>
                <a:cxn ang="0">
                  <a:pos x="65" y="12"/>
                </a:cxn>
                <a:cxn ang="0">
                  <a:pos x="68" y="18"/>
                </a:cxn>
                <a:cxn ang="0">
                  <a:pos x="71" y="26"/>
                </a:cxn>
                <a:cxn ang="0">
                  <a:pos x="71" y="36"/>
                </a:cxn>
                <a:cxn ang="0">
                  <a:pos x="10" y="36"/>
                </a:cxn>
                <a:cxn ang="0">
                  <a:pos x="10" y="36"/>
                </a:cxn>
                <a:cxn ang="0">
                  <a:pos x="11" y="46"/>
                </a:cxn>
                <a:cxn ang="0">
                  <a:pos x="16" y="54"/>
                </a:cxn>
                <a:cxn ang="0">
                  <a:pos x="19" y="57"/>
                </a:cxn>
                <a:cxn ang="0">
                  <a:pos x="24" y="59"/>
                </a:cxn>
                <a:cxn ang="0">
                  <a:pos x="29" y="60"/>
                </a:cxn>
                <a:cxn ang="0">
                  <a:pos x="36" y="60"/>
                </a:cxn>
                <a:cxn ang="0">
                  <a:pos x="36" y="60"/>
                </a:cxn>
                <a:cxn ang="0">
                  <a:pos x="45" y="60"/>
                </a:cxn>
                <a:cxn ang="0">
                  <a:pos x="53" y="57"/>
                </a:cxn>
                <a:cxn ang="0">
                  <a:pos x="58" y="52"/>
                </a:cxn>
                <a:cxn ang="0">
                  <a:pos x="61" y="46"/>
                </a:cxn>
                <a:cxn ang="0">
                  <a:pos x="69" y="46"/>
                </a:cxn>
                <a:cxn ang="0">
                  <a:pos x="63" y="29"/>
                </a:cxn>
                <a:cxn ang="0">
                  <a:pos x="63" y="29"/>
                </a:cxn>
                <a:cxn ang="0">
                  <a:pos x="61" y="25"/>
                </a:cxn>
                <a:cxn ang="0">
                  <a:pos x="58" y="20"/>
                </a:cxn>
                <a:cxn ang="0">
                  <a:pos x="57" y="15"/>
                </a:cxn>
                <a:cxn ang="0">
                  <a:pos x="53" y="13"/>
                </a:cxn>
                <a:cxn ang="0">
                  <a:pos x="45" y="8"/>
                </a:cxn>
                <a:cxn ang="0">
                  <a:pos x="36" y="8"/>
                </a:cxn>
                <a:cxn ang="0">
                  <a:pos x="36" y="8"/>
                </a:cxn>
                <a:cxn ang="0">
                  <a:pos x="27" y="8"/>
                </a:cxn>
                <a:cxn ang="0">
                  <a:pos x="19" y="13"/>
                </a:cxn>
                <a:cxn ang="0">
                  <a:pos x="16" y="17"/>
                </a:cxn>
                <a:cxn ang="0">
                  <a:pos x="13" y="20"/>
                </a:cxn>
                <a:cxn ang="0">
                  <a:pos x="11" y="25"/>
                </a:cxn>
                <a:cxn ang="0">
                  <a:pos x="10" y="29"/>
                </a:cxn>
                <a:cxn ang="0">
                  <a:pos x="63" y="29"/>
                </a:cxn>
              </a:cxnLst>
              <a:rect l="0" t="0" r="r" b="b"/>
              <a:pathLst>
                <a:path w="71" h="68">
                  <a:moveTo>
                    <a:pt x="69" y="46"/>
                  </a:moveTo>
                  <a:lnTo>
                    <a:pt x="69" y="46"/>
                  </a:lnTo>
                  <a:lnTo>
                    <a:pt x="66" y="54"/>
                  </a:lnTo>
                  <a:lnTo>
                    <a:pt x="60" y="62"/>
                  </a:lnTo>
                  <a:lnTo>
                    <a:pt x="55" y="65"/>
                  </a:lnTo>
                  <a:lnTo>
                    <a:pt x="48" y="67"/>
                  </a:lnTo>
                  <a:lnTo>
                    <a:pt x="42" y="68"/>
                  </a:lnTo>
                  <a:lnTo>
                    <a:pt x="36" y="68"/>
                  </a:lnTo>
                  <a:lnTo>
                    <a:pt x="36" y="68"/>
                  </a:lnTo>
                  <a:lnTo>
                    <a:pt x="26" y="68"/>
                  </a:lnTo>
                  <a:lnTo>
                    <a:pt x="19" y="65"/>
                  </a:lnTo>
                  <a:lnTo>
                    <a:pt x="13" y="62"/>
                  </a:lnTo>
                  <a:lnTo>
                    <a:pt x="8" y="57"/>
                  </a:lnTo>
                  <a:lnTo>
                    <a:pt x="5" y="52"/>
                  </a:lnTo>
                  <a:lnTo>
                    <a:pt x="2" y="46"/>
                  </a:lnTo>
                  <a:lnTo>
                    <a:pt x="0" y="34"/>
                  </a:lnTo>
                  <a:lnTo>
                    <a:pt x="0" y="34"/>
                  </a:lnTo>
                  <a:lnTo>
                    <a:pt x="0" y="28"/>
                  </a:lnTo>
                  <a:lnTo>
                    <a:pt x="2" y="21"/>
                  </a:lnTo>
                  <a:lnTo>
                    <a:pt x="5" y="15"/>
                  </a:lnTo>
                  <a:lnTo>
                    <a:pt x="8" y="10"/>
                  </a:lnTo>
                  <a:lnTo>
                    <a:pt x="13" y="7"/>
                  </a:lnTo>
                  <a:lnTo>
                    <a:pt x="19" y="4"/>
                  </a:lnTo>
                  <a:lnTo>
                    <a:pt x="27" y="0"/>
                  </a:lnTo>
                  <a:lnTo>
                    <a:pt x="36" y="0"/>
                  </a:lnTo>
                  <a:lnTo>
                    <a:pt x="36" y="0"/>
                  </a:lnTo>
                  <a:lnTo>
                    <a:pt x="48" y="2"/>
                  </a:lnTo>
                  <a:lnTo>
                    <a:pt x="53" y="4"/>
                  </a:lnTo>
                  <a:lnTo>
                    <a:pt x="60" y="7"/>
                  </a:lnTo>
                  <a:lnTo>
                    <a:pt x="65" y="12"/>
                  </a:lnTo>
                  <a:lnTo>
                    <a:pt x="68" y="18"/>
                  </a:lnTo>
                  <a:lnTo>
                    <a:pt x="71" y="26"/>
                  </a:lnTo>
                  <a:lnTo>
                    <a:pt x="71" y="36"/>
                  </a:lnTo>
                  <a:lnTo>
                    <a:pt x="10" y="36"/>
                  </a:lnTo>
                  <a:lnTo>
                    <a:pt x="10" y="36"/>
                  </a:lnTo>
                  <a:lnTo>
                    <a:pt x="11" y="46"/>
                  </a:lnTo>
                  <a:lnTo>
                    <a:pt x="16" y="54"/>
                  </a:lnTo>
                  <a:lnTo>
                    <a:pt x="19" y="57"/>
                  </a:lnTo>
                  <a:lnTo>
                    <a:pt x="24" y="59"/>
                  </a:lnTo>
                  <a:lnTo>
                    <a:pt x="29" y="60"/>
                  </a:lnTo>
                  <a:lnTo>
                    <a:pt x="36" y="60"/>
                  </a:lnTo>
                  <a:lnTo>
                    <a:pt x="36" y="60"/>
                  </a:lnTo>
                  <a:lnTo>
                    <a:pt x="45" y="60"/>
                  </a:lnTo>
                  <a:lnTo>
                    <a:pt x="53" y="57"/>
                  </a:lnTo>
                  <a:lnTo>
                    <a:pt x="58" y="52"/>
                  </a:lnTo>
                  <a:lnTo>
                    <a:pt x="61" y="46"/>
                  </a:lnTo>
                  <a:lnTo>
                    <a:pt x="69" y="46"/>
                  </a:lnTo>
                  <a:close/>
                  <a:moveTo>
                    <a:pt x="63" y="29"/>
                  </a:moveTo>
                  <a:lnTo>
                    <a:pt x="63" y="29"/>
                  </a:lnTo>
                  <a:lnTo>
                    <a:pt x="61" y="25"/>
                  </a:lnTo>
                  <a:lnTo>
                    <a:pt x="58" y="20"/>
                  </a:lnTo>
                  <a:lnTo>
                    <a:pt x="57" y="15"/>
                  </a:lnTo>
                  <a:lnTo>
                    <a:pt x="53" y="13"/>
                  </a:lnTo>
                  <a:lnTo>
                    <a:pt x="45" y="8"/>
                  </a:lnTo>
                  <a:lnTo>
                    <a:pt x="36" y="8"/>
                  </a:lnTo>
                  <a:lnTo>
                    <a:pt x="36" y="8"/>
                  </a:lnTo>
                  <a:lnTo>
                    <a:pt x="27" y="8"/>
                  </a:lnTo>
                  <a:lnTo>
                    <a:pt x="19" y="13"/>
                  </a:lnTo>
                  <a:lnTo>
                    <a:pt x="16" y="17"/>
                  </a:lnTo>
                  <a:lnTo>
                    <a:pt x="13" y="20"/>
                  </a:lnTo>
                  <a:lnTo>
                    <a:pt x="11" y="25"/>
                  </a:lnTo>
                  <a:lnTo>
                    <a:pt x="10" y="29"/>
                  </a:lnTo>
                  <a:lnTo>
                    <a:pt x="63" y="29"/>
                  </a:lnTo>
                  <a:close/>
                </a:path>
              </a:pathLst>
            </a:custGeom>
            <a:solidFill>
              <a:schemeClr val="bg1"/>
            </a:solidFill>
            <a:ln w="9525">
              <a:noFill/>
              <a:round/>
              <a:headEnd/>
              <a:tailEnd/>
            </a:ln>
          </p:spPr>
          <p:txBody>
            <a:bodyPr/>
            <a:lstStyle/>
            <a:p>
              <a:pPr>
                <a:defRPr/>
              </a:pPr>
              <a:endParaRPr lang="en-US" dirty="0"/>
            </a:p>
          </p:txBody>
        </p:sp>
        <p:sp>
          <p:nvSpPr>
            <p:cNvPr id="13" name="Freeform 40"/>
            <p:cNvSpPr>
              <a:spLocks/>
            </p:cNvSpPr>
            <p:nvPr userDrawn="1"/>
          </p:nvSpPr>
          <p:spPr bwMode="black">
            <a:xfrm>
              <a:off x="4480" y="4098"/>
              <a:ext cx="20" cy="33"/>
            </a:xfrm>
            <a:custGeom>
              <a:avLst/>
              <a:gdLst/>
              <a:ahLst/>
              <a:cxnLst>
                <a:cxn ang="0">
                  <a:pos x="0" y="2"/>
                </a:cxn>
                <a:cxn ang="0">
                  <a:pos x="10" y="2"/>
                </a:cxn>
                <a:cxn ang="0">
                  <a:pos x="10" y="17"/>
                </a:cxn>
                <a:cxn ang="0">
                  <a:pos x="10" y="17"/>
                </a:cxn>
                <a:cxn ang="0">
                  <a:pos x="10" y="17"/>
                </a:cxn>
                <a:cxn ang="0">
                  <a:pos x="13" y="12"/>
                </a:cxn>
                <a:cxn ang="0">
                  <a:pos x="18" y="5"/>
                </a:cxn>
                <a:cxn ang="0">
                  <a:pos x="25" y="2"/>
                </a:cxn>
                <a:cxn ang="0">
                  <a:pos x="34" y="0"/>
                </a:cxn>
                <a:cxn ang="0">
                  <a:pos x="34" y="0"/>
                </a:cxn>
                <a:cxn ang="0">
                  <a:pos x="41" y="0"/>
                </a:cxn>
                <a:cxn ang="0">
                  <a:pos x="41" y="10"/>
                </a:cxn>
                <a:cxn ang="0">
                  <a:pos x="41" y="10"/>
                </a:cxn>
                <a:cxn ang="0">
                  <a:pos x="33" y="8"/>
                </a:cxn>
                <a:cxn ang="0">
                  <a:pos x="33" y="8"/>
                </a:cxn>
                <a:cxn ang="0">
                  <a:pos x="25" y="10"/>
                </a:cxn>
                <a:cxn ang="0">
                  <a:pos x="17" y="15"/>
                </a:cxn>
                <a:cxn ang="0">
                  <a:pos x="15" y="18"/>
                </a:cxn>
                <a:cxn ang="0">
                  <a:pos x="12" y="21"/>
                </a:cxn>
                <a:cxn ang="0">
                  <a:pos x="10" y="28"/>
                </a:cxn>
                <a:cxn ang="0">
                  <a:pos x="10" y="34"/>
                </a:cxn>
                <a:cxn ang="0">
                  <a:pos x="10" y="67"/>
                </a:cxn>
                <a:cxn ang="0">
                  <a:pos x="0" y="67"/>
                </a:cxn>
                <a:cxn ang="0">
                  <a:pos x="0" y="2"/>
                </a:cxn>
              </a:cxnLst>
              <a:rect l="0" t="0" r="r" b="b"/>
              <a:pathLst>
                <a:path w="41" h="67">
                  <a:moveTo>
                    <a:pt x="0" y="2"/>
                  </a:moveTo>
                  <a:lnTo>
                    <a:pt x="10" y="2"/>
                  </a:lnTo>
                  <a:lnTo>
                    <a:pt x="10" y="17"/>
                  </a:lnTo>
                  <a:lnTo>
                    <a:pt x="10" y="17"/>
                  </a:lnTo>
                  <a:lnTo>
                    <a:pt x="10" y="17"/>
                  </a:lnTo>
                  <a:lnTo>
                    <a:pt x="13" y="12"/>
                  </a:lnTo>
                  <a:lnTo>
                    <a:pt x="18" y="5"/>
                  </a:lnTo>
                  <a:lnTo>
                    <a:pt x="25" y="2"/>
                  </a:lnTo>
                  <a:lnTo>
                    <a:pt x="34" y="0"/>
                  </a:lnTo>
                  <a:lnTo>
                    <a:pt x="34" y="0"/>
                  </a:lnTo>
                  <a:lnTo>
                    <a:pt x="41" y="0"/>
                  </a:lnTo>
                  <a:lnTo>
                    <a:pt x="41" y="10"/>
                  </a:lnTo>
                  <a:lnTo>
                    <a:pt x="41" y="10"/>
                  </a:lnTo>
                  <a:lnTo>
                    <a:pt x="33" y="8"/>
                  </a:lnTo>
                  <a:lnTo>
                    <a:pt x="33" y="8"/>
                  </a:lnTo>
                  <a:lnTo>
                    <a:pt x="25" y="10"/>
                  </a:lnTo>
                  <a:lnTo>
                    <a:pt x="17" y="15"/>
                  </a:lnTo>
                  <a:lnTo>
                    <a:pt x="15" y="18"/>
                  </a:lnTo>
                  <a:lnTo>
                    <a:pt x="12" y="21"/>
                  </a:lnTo>
                  <a:lnTo>
                    <a:pt x="10" y="28"/>
                  </a:lnTo>
                  <a:lnTo>
                    <a:pt x="10" y="34"/>
                  </a:lnTo>
                  <a:lnTo>
                    <a:pt x="10" y="67"/>
                  </a:lnTo>
                  <a:lnTo>
                    <a:pt x="0" y="67"/>
                  </a:lnTo>
                  <a:lnTo>
                    <a:pt x="0" y="2"/>
                  </a:lnTo>
                  <a:close/>
                </a:path>
              </a:pathLst>
            </a:custGeom>
            <a:solidFill>
              <a:schemeClr val="bg1"/>
            </a:solidFill>
            <a:ln w="9525">
              <a:noFill/>
              <a:round/>
              <a:headEnd/>
              <a:tailEnd/>
            </a:ln>
          </p:spPr>
          <p:txBody>
            <a:bodyPr/>
            <a:lstStyle/>
            <a:p>
              <a:pPr>
                <a:defRPr/>
              </a:pPr>
              <a:endParaRPr lang="en-US" dirty="0"/>
            </a:p>
          </p:txBody>
        </p:sp>
        <p:sp>
          <p:nvSpPr>
            <p:cNvPr id="14" name="Freeform 41"/>
            <p:cNvSpPr>
              <a:spLocks noEditPoints="1"/>
            </p:cNvSpPr>
            <p:nvPr userDrawn="1"/>
          </p:nvSpPr>
          <p:spPr bwMode="black">
            <a:xfrm>
              <a:off x="4503" y="4087"/>
              <a:ext cx="4" cy="44"/>
            </a:xfrm>
            <a:custGeom>
              <a:avLst/>
              <a:gdLst/>
              <a:ahLst/>
              <a:cxnLst>
                <a:cxn ang="0">
                  <a:pos x="0" y="24"/>
                </a:cxn>
                <a:cxn ang="0">
                  <a:pos x="8" y="24"/>
                </a:cxn>
                <a:cxn ang="0">
                  <a:pos x="8" y="89"/>
                </a:cxn>
                <a:cxn ang="0">
                  <a:pos x="0" y="89"/>
                </a:cxn>
                <a:cxn ang="0">
                  <a:pos x="0" y="24"/>
                </a:cxn>
                <a:cxn ang="0">
                  <a:pos x="0" y="0"/>
                </a:cxn>
                <a:cxn ang="0">
                  <a:pos x="8" y="0"/>
                </a:cxn>
                <a:cxn ang="0">
                  <a:pos x="8" y="13"/>
                </a:cxn>
                <a:cxn ang="0">
                  <a:pos x="0" y="13"/>
                </a:cxn>
                <a:cxn ang="0">
                  <a:pos x="0" y="0"/>
                </a:cxn>
              </a:cxnLst>
              <a:rect l="0" t="0" r="r" b="b"/>
              <a:pathLst>
                <a:path w="8" h="89">
                  <a:moveTo>
                    <a:pt x="0" y="24"/>
                  </a:moveTo>
                  <a:lnTo>
                    <a:pt x="8" y="24"/>
                  </a:lnTo>
                  <a:lnTo>
                    <a:pt x="8" y="89"/>
                  </a:lnTo>
                  <a:lnTo>
                    <a:pt x="0" y="89"/>
                  </a:lnTo>
                  <a:lnTo>
                    <a:pt x="0" y="24"/>
                  </a:lnTo>
                  <a:close/>
                  <a:moveTo>
                    <a:pt x="0" y="0"/>
                  </a:moveTo>
                  <a:lnTo>
                    <a:pt x="8" y="0"/>
                  </a:lnTo>
                  <a:lnTo>
                    <a:pt x="8" y="13"/>
                  </a:lnTo>
                  <a:lnTo>
                    <a:pt x="0" y="13"/>
                  </a:lnTo>
                  <a:lnTo>
                    <a:pt x="0" y="0"/>
                  </a:lnTo>
                  <a:close/>
                </a:path>
              </a:pathLst>
            </a:custGeom>
            <a:solidFill>
              <a:schemeClr val="bg1"/>
            </a:solidFill>
            <a:ln w="9525">
              <a:noFill/>
              <a:round/>
              <a:headEnd/>
              <a:tailEnd/>
            </a:ln>
          </p:spPr>
          <p:txBody>
            <a:bodyPr/>
            <a:lstStyle/>
            <a:p>
              <a:pPr>
                <a:defRPr/>
              </a:pPr>
              <a:endParaRPr lang="en-US" dirty="0"/>
            </a:p>
          </p:txBody>
        </p:sp>
        <p:sp>
          <p:nvSpPr>
            <p:cNvPr id="15" name="Freeform 42"/>
            <p:cNvSpPr>
              <a:spLocks/>
            </p:cNvSpPr>
            <p:nvPr userDrawn="1"/>
          </p:nvSpPr>
          <p:spPr bwMode="black">
            <a:xfrm>
              <a:off x="4513" y="4098"/>
              <a:ext cx="34" cy="34"/>
            </a:xfrm>
            <a:custGeom>
              <a:avLst/>
              <a:gdLst/>
              <a:ahLst/>
              <a:cxnLst>
                <a:cxn ang="0">
                  <a:pos x="67" y="44"/>
                </a:cxn>
                <a:cxn ang="0">
                  <a:pos x="67" y="44"/>
                </a:cxn>
                <a:cxn ang="0">
                  <a:pos x="66" y="50"/>
                </a:cxn>
                <a:cxn ang="0">
                  <a:pos x="59" y="59"/>
                </a:cxn>
                <a:cxn ang="0">
                  <a:pos x="56" y="63"/>
                </a:cxn>
                <a:cxn ang="0">
                  <a:pos x="50" y="67"/>
                </a:cxn>
                <a:cxn ang="0">
                  <a:pos x="43" y="68"/>
                </a:cxn>
                <a:cxn ang="0">
                  <a:pos x="35" y="68"/>
                </a:cxn>
                <a:cxn ang="0">
                  <a:pos x="35" y="68"/>
                </a:cxn>
                <a:cxn ang="0">
                  <a:pos x="27" y="68"/>
                </a:cxn>
                <a:cxn ang="0">
                  <a:pos x="21" y="67"/>
                </a:cxn>
                <a:cxn ang="0">
                  <a:pos x="14" y="63"/>
                </a:cxn>
                <a:cxn ang="0">
                  <a:pos x="9" y="59"/>
                </a:cxn>
                <a:cxn ang="0">
                  <a:pos x="4" y="54"/>
                </a:cxn>
                <a:cxn ang="0">
                  <a:pos x="1" y="49"/>
                </a:cxn>
                <a:cxn ang="0">
                  <a:pos x="0" y="42"/>
                </a:cxn>
                <a:cxn ang="0">
                  <a:pos x="0" y="34"/>
                </a:cxn>
                <a:cxn ang="0">
                  <a:pos x="0" y="34"/>
                </a:cxn>
                <a:cxn ang="0">
                  <a:pos x="0" y="28"/>
                </a:cxn>
                <a:cxn ang="0">
                  <a:pos x="1" y="21"/>
                </a:cxn>
                <a:cxn ang="0">
                  <a:pos x="4" y="15"/>
                </a:cxn>
                <a:cxn ang="0">
                  <a:pos x="8" y="10"/>
                </a:cxn>
                <a:cxn ang="0">
                  <a:pos x="13" y="5"/>
                </a:cxn>
                <a:cxn ang="0">
                  <a:pos x="19" y="2"/>
                </a:cxn>
                <a:cxn ang="0">
                  <a:pos x="27" y="0"/>
                </a:cxn>
                <a:cxn ang="0">
                  <a:pos x="35" y="0"/>
                </a:cxn>
                <a:cxn ang="0">
                  <a:pos x="35" y="0"/>
                </a:cxn>
                <a:cxn ang="0">
                  <a:pos x="43" y="0"/>
                </a:cxn>
                <a:cxn ang="0">
                  <a:pos x="50" y="2"/>
                </a:cxn>
                <a:cxn ang="0">
                  <a:pos x="55" y="5"/>
                </a:cxn>
                <a:cxn ang="0">
                  <a:pos x="59" y="8"/>
                </a:cxn>
                <a:cxn ang="0">
                  <a:pos x="66" y="15"/>
                </a:cxn>
                <a:cxn ang="0">
                  <a:pos x="67" y="23"/>
                </a:cxn>
                <a:cxn ang="0">
                  <a:pos x="58" y="23"/>
                </a:cxn>
                <a:cxn ang="0">
                  <a:pos x="58" y="23"/>
                </a:cxn>
                <a:cxn ang="0">
                  <a:pos x="55" y="17"/>
                </a:cxn>
                <a:cxn ang="0">
                  <a:pos x="50" y="12"/>
                </a:cxn>
                <a:cxn ang="0">
                  <a:pos x="43" y="8"/>
                </a:cxn>
                <a:cxn ang="0">
                  <a:pos x="35" y="8"/>
                </a:cxn>
                <a:cxn ang="0">
                  <a:pos x="35" y="8"/>
                </a:cxn>
                <a:cxn ang="0">
                  <a:pos x="29" y="8"/>
                </a:cxn>
                <a:cxn ang="0">
                  <a:pos x="24" y="10"/>
                </a:cxn>
                <a:cxn ang="0">
                  <a:pos x="19" y="12"/>
                </a:cxn>
                <a:cxn ang="0">
                  <a:pos x="16" y="15"/>
                </a:cxn>
                <a:cxn ang="0">
                  <a:pos x="13" y="20"/>
                </a:cxn>
                <a:cxn ang="0">
                  <a:pos x="9" y="25"/>
                </a:cxn>
                <a:cxn ang="0">
                  <a:pos x="8" y="34"/>
                </a:cxn>
                <a:cxn ang="0">
                  <a:pos x="8" y="34"/>
                </a:cxn>
                <a:cxn ang="0">
                  <a:pos x="9" y="41"/>
                </a:cxn>
                <a:cxn ang="0">
                  <a:pos x="11" y="46"/>
                </a:cxn>
                <a:cxn ang="0">
                  <a:pos x="13" y="50"/>
                </a:cxn>
                <a:cxn ang="0">
                  <a:pos x="16" y="54"/>
                </a:cxn>
                <a:cxn ang="0">
                  <a:pos x="19" y="57"/>
                </a:cxn>
                <a:cxn ang="0">
                  <a:pos x="24" y="59"/>
                </a:cxn>
                <a:cxn ang="0">
                  <a:pos x="29" y="60"/>
                </a:cxn>
                <a:cxn ang="0">
                  <a:pos x="35" y="60"/>
                </a:cxn>
                <a:cxn ang="0">
                  <a:pos x="35" y="60"/>
                </a:cxn>
                <a:cxn ang="0">
                  <a:pos x="45" y="60"/>
                </a:cxn>
                <a:cxn ang="0">
                  <a:pos x="51" y="55"/>
                </a:cxn>
                <a:cxn ang="0">
                  <a:pos x="56" y="50"/>
                </a:cxn>
                <a:cxn ang="0">
                  <a:pos x="59" y="44"/>
                </a:cxn>
                <a:cxn ang="0">
                  <a:pos x="67" y="44"/>
                </a:cxn>
              </a:cxnLst>
              <a:rect l="0" t="0" r="r" b="b"/>
              <a:pathLst>
                <a:path w="67" h="68">
                  <a:moveTo>
                    <a:pt x="67" y="44"/>
                  </a:moveTo>
                  <a:lnTo>
                    <a:pt x="67" y="44"/>
                  </a:lnTo>
                  <a:lnTo>
                    <a:pt x="66" y="50"/>
                  </a:lnTo>
                  <a:lnTo>
                    <a:pt x="59" y="59"/>
                  </a:lnTo>
                  <a:lnTo>
                    <a:pt x="56" y="63"/>
                  </a:lnTo>
                  <a:lnTo>
                    <a:pt x="50" y="67"/>
                  </a:lnTo>
                  <a:lnTo>
                    <a:pt x="43" y="68"/>
                  </a:lnTo>
                  <a:lnTo>
                    <a:pt x="35" y="68"/>
                  </a:lnTo>
                  <a:lnTo>
                    <a:pt x="35" y="68"/>
                  </a:lnTo>
                  <a:lnTo>
                    <a:pt x="27" y="68"/>
                  </a:lnTo>
                  <a:lnTo>
                    <a:pt x="21" y="67"/>
                  </a:lnTo>
                  <a:lnTo>
                    <a:pt x="14" y="63"/>
                  </a:lnTo>
                  <a:lnTo>
                    <a:pt x="9" y="59"/>
                  </a:lnTo>
                  <a:lnTo>
                    <a:pt x="4" y="54"/>
                  </a:lnTo>
                  <a:lnTo>
                    <a:pt x="1" y="49"/>
                  </a:lnTo>
                  <a:lnTo>
                    <a:pt x="0" y="42"/>
                  </a:lnTo>
                  <a:lnTo>
                    <a:pt x="0" y="34"/>
                  </a:lnTo>
                  <a:lnTo>
                    <a:pt x="0" y="34"/>
                  </a:lnTo>
                  <a:lnTo>
                    <a:pt x="0" y="28"/>
                  </a:lnTo>
                  <a:lnTo>
                    <a:pt x="1" y="21"/>
                  </a:lnTo>
                  <a:lnTo>
                    <a:pt x="4" y="15"/>
                  </a:lnTo>
                  <a:lnTo>
                    <a:pt x="8" y="10"/>
                  </a:lnTo>
                  <a:lnTo>
                    <a:pt x="13" y="5"/>
                  </a:lnTo>
                  <a:lnTo>
                    <a:pt x="19" y="2"/>
                  </a:lnTo>
                  <a:lnTo>
                    <a:pt x="27" y="0"/>
                  </a:lnTo>
                  <a:lnTo>
                    <a:pt x="35" y="0"/>
                  </a:lnTo>
                  <a:lnTo>
                    <a:pt x="35" y="0"/>
                  </a:lnTo>
                  <a:lnTo>
                    <a:pt x="43" y="0"/>
                  </a:lnTo>
                  <a:lnTo>
                    <a:pt x="50" y="2"/>
                  </a:lnTo>
                  <a:lnTo>
                    <a:pt x="55" y="5"/>
                  </a:lnTo>
                  <a:lnTo>
                    <a:pt x="59" y="8"/>
                  </a:lnTo>
                  <a:lnTo>
                    <a:pt x="66" y="15"/>
                  </a:lnTo>
                  <a:lnTo>
                    <a:pt x="67" y="23"/>
                  </a:lnTo>
                  <a:lnTo>
                    <a:pt x="58" y="23"/>
                  </a:lnTo>
                  <a:lnTo>
                    <a:pt x="58" y="23"/>
                  </a:lnTo>
                  <a:lnTo>
                    <a:pt x="55" y="17"/>
                  </a:lnTo>
                  <a:lnTo>
                    <a:pt x="50" y="12"/>
                  </a:lnTo>
                  <a:lnTo>
                    <a:pt x="43" y="8"/>
                  </a:lnTo>
                  <a:lnTo>
                    <a:pt x="35" y="8"/>
                  </a:lnTo>
                  <a:lnTo>
                    <a:pt x="35" y="8"/>
                  </a:lnTo>
                  <a:lnTo>
                    <a:pt x="29" y="8"/>
                  </a:lnTo>
                  <a:lnTo>
                    <a:pt x="24" y="10"/>
                  </a:lnTo>
                  <a:lnTo>
                    <a:pt x="19" y="12"/>
                  </a:lnTo>
                  <a:lnTo>
                    <a:pt x="16" y="15"/>
                  </a:lnTo>
                  <a:lnTo>
                    <a:pt x="13" y="20"/>
                  </a:lnTo>
                  <a:lnTo>
                    <a:pt x="9" y="25"/>
                  </a:lnTo>
                  <a:lnTo>
                    <a:pt x="8" y="34"/>
                  </a:lnTo>
                  <a:lnTo>
                    <a:pt x="8" y="34"/>
                  </a:lnTo>
                  <a:lnTo>
                    <a:pt x="9" y="41"/>
                  </a:lnTo>
                  <a:lnTo>
                    <a:pt x="11" y="46"/>
                  </a:lnTo>
                  <a:lnTo>
                    <a:pt x="13" y="50"/>
                  </a:lnTo>
                  <a:lnTo>
                    <a:pt x="16" y="54"/>
                  </a:lnTo>
                  <a:lnTo>
                    <a:pt x="19" y="57"/>
                  </a:lnTo>
                  <a:lnTo>
                    <a:pt x="24" y="59"/>
                  </a:lnTo>
                  <a:lnTo>
                    <a:pt x="29" y="60"/>
                  </a:lnTo>
                  <a:lnTo>
                    <a:pt x="35" y="60"/>
                  </a:lnTo>
                  <a:lnTo>
                    <a:pt x="35" y="60"/>
                  </a:lnTo>
                  <a:lnTo>
                    <a:pt x="45" y="60"/>
                  </a:lnTo>
                  <a:lnTo>
                    <a:pt x="51" y="55"/>
                  </a:lnTo>
                  <a:lnTo>
                    <a:pt x="56" y="50"/>
                  </a:lnTo>
                  <a:lnTo>
                    <a:pt x="59" y="44"/>
                  </a:lnTo>
                  <a:lnTo>
                    <a:pt x="67" y="44"/>
                  </a:lnTo>
                  <a:close/>
                </a:path>
              </a:pathLst>
            </a:custGeom>
            <a:solidFill>
              <a:schemeClr val="bg1"/>
            </a:solidFill>
            <a:ln w="9525">
              <a:noFill/>
              <a:round/>
              <a:headEnd/>
              <a:tailEnd/>
            </a:ln>
          </p:spPr>
          <p:txBody>
            <a:bodyPr/>
            <a:lstStyle/>
            <a:p>
              <a:pPr>
                <a:defRPr/>
              </a:pPr>
              <a:endParaRPr lang="en-US" dirty="0"/>
            </a:p>
          </p:txBody>
        </p:sp>
        <p:sp>
          <p:nvSpPr>
            <p:cNvPr id="16" name="Freeform 43"/>
            <p:cNvSpPr>
              <a:spLocks noEditPoints="1"/>
            </p:cNvSpPr>
            <p:nvPr userDrawn="1"/>
          </p:nvSpPr>
          <p:spPr bwMode="black">
            <a:xfrm>
              <a:off x="4551" y="4098"/>
              <a:ext cx="36" cy="34"/>
            </a:xfrm>
            <a:custGeom>
              <a:avLst/>
              <a:gdLst/>
              <a:ahLst/>
              <a:cxnLst>
                <a:cxn ang="0">
                  <a:pos x="1" y="21"/>
                </a:cxn>
                <a:cxn ang="0">
                  <a:pos x="6" y="8"/>
                </a:cxn>
                <a:cxn ang="0">
                  <a:pos x="14" y="4"/>
                </a:cxn>
                <a:cxn ang="0">
                  <a:pos x="32" y="0"/>
                </a:cxn>
                <a:cxn ang="0">
                  <a:pos x="46" y="2"/>
                </a:cxn>
                <a:cxn ang="0">
                  <a:pos x="58" y="8"/>
                </a:cxn>
                <a:cxn ang="0">
                  <a:pos x="63" y="20"/>
                </a:cxn>
                <a:cxn ang="0">
                  <a:pos x="63" y="54"/>
                </a:cxn>
                <a:cxn ang="0">
                  <a:pos x="64" y="60"/>
                </a:cxn>
                <a:cxn ang="0">
                  <a:pos x="67" y="60"/>
                </a:cxn>
                <a:cxn ang="0">
                  <a:pos x="72" y="67"/>
                </a:cxn>
                <a:cxn ang="0">
                  <a:pos x="64" y="67"/>
                </a:cxn>
                <a:cxn ang="0">
                  <a:pos x="59" y="67"/>
                </a:cxn>
                <a:cxn ang="0">
                  <a:pos x="55" y="60"/>
                </a:cxn>
                <a:cxn ang="0">
                  <a:pos x="55" y="55"/>
                </a:cxn>
                <a:cxn ang="0">
                  <a:pos x="51" y="60"/>
                </a:cxn>
                <a:cxn ang="0">
                  <a:pos x="37" y="67"/>
                </a:cxn>
                <a:cxn ang="0">
                  <a:pos x="24" y="68"/>
                </a:cxn>
                <a:cxn ang="0">
                  <a:pos x="8" y="65"/>
                </a:cxn>
                <a:cxn ang="0">
                  <a:pos x="1" y="59"/>
                </a:cxn>
                <a:cxn ang="0">
                  <a:pos x="0" y="49"/>
                </a:cxn>
                <a:cxn ang="0">
                  <a:pos x="0" y="44"/>
                </a:cxn>
                <a:cxn ang="0">
                  <a:pos x="6" y="36"/>
                </a:cxn>
                <a:cxn ang="0">
                  <a:pos x="21" y="29"/>
                </a:cxn>
                <a:cxn ang="0">
                  <a:pos x="32" y="29"/>
                </a:cxn>
                <a:cxn ang="0">
                  <a:pos x="50" y="26"/>
                </a:cxn>
                <a:cxn ang="0">
                  <a:pos x="53" y="20"/>
                </a:cxn>
                <a:cxn ang="0">
                  <a:pos x="53" y="15"/>
                </a:cxn>
                <a:cxn ang="0">
                  <a:pos x="42" y="8"/>
                </a:cxn>
                <a:cxn ang="0">
                  <a:pos x="32" y="8"/>
                </a:cxn>
                <a:cxn ang="0">
                  <a:pos x="16" y="12"/>
                </a:cxn>
                <a:cxn ang="0">
                  <a:pos x="11" y="21"/>
                </a:cxn>
                <a:cxn ang="0">
                  <a:pos x="53" y="31"/>
                </a:cxn>
                <a:cxn ang="0">
                  <a:pos x="50" y="33"/>
                </a:cxn>
                <a:cxn ang="0">
                  <a:pos x="25" y="36"/>
                </a:cxn>
                <a:cxn ang="0">
                  <a:pos x="17" y="38"/>
                </a:cxn>
                <a:cxn ang="0">
                  <a:pos x="9" y="44"/>
                </a:cxn>
                <a:cxn ang="0">
                  <a:pos x="8" y="49"/>
                </a:cxn>
                <a:cxn ang="0">
                  <a:pos x="14" y="59"/>
                </a:cxn>
                <a:cxn ang="0">
                  <a:pos x="27" y="62"/>
                </a:cxn>
                <a:cxn ang="0">
                  <a:pos x="37" y="60"/>
                </a:cxn>
                <a:cxn ang="0">
                  <a:pos x="48" y="54"/>
                </a:cxn>
                <a:cxn ang="0">
                  <a:pos x="53" y="46"/>
                </a:cxn>
                <a:cxn ang="0">
                  <a:pos x="53" y="31"/>
                </a:cxn>
              </a:cxnLst>
              <a:rect l="0" t="0" r="r" b="b"/>
              <a:pathLst>
                <a:path w="72" h="68">
                  <a:moveTo>
                    <a:pt x="1" y="21"/>
                  </a:moveTo>
                  <a:lnTo>
                    <a:pt x="1" y="21"/>
                  </a:lnTo>
                  <a:lnTo>
                    <a:pt x="4" y="13"/>
                  </a:lnTo>
                  <a:lnTo>
                    <a:pt x="6" y="8"/>
                  </a:lnTo>
                  <a:lnTo>
                    <a:pt x="9" y="5"/>
                  </a:lnTo>
                  <a:lnTo>
                    <a:pt x="14" y="4"/>
                  </a:lnTo>
                  <a:lnTo>
                    <a:pt x="19" y="2"/>
                  </a:lnTo>
                  <a:lnTo>
                    <a:pt x="32" y="0"/>
                  </a:lnTo>
                  <a:lnTo>
                    <a:pt x="32" y="0"/>
                  </a:lnTo>
                  <a:lnTo>
                    <a:pt x="46" y="2"/>
                  </a:lnTo>
                  <a:lnTo>
                    <a:pt x="56" y="5"/>
                  </a:lnTo>
                  <a:lnTo>
                    <a:pt x="58" y="8"/>
                  </a:lnTo>
                  <a:lnTo>
                    <a:pt x="61" y="12"/>
                  </a:lnTo>
                  <a:lnTo>
                    <a:pt x="63" y="20"/>
                  </a:lnTo>
                  <a:lnTo>
                    <a:pt x="63" y="54"/>
                  </a:lnTo>
                  <a:lnTo>
                    <a:pt x="63" y="54"/>
                  </a:lnTo>
                  <a:lnTo>
                    <a:pt x="63" y="59"/>
                  </a:lnTo>
                  <a:lnTo>
                    <a:pt x="64" y="60"/>
                  </a:lnTo>
                  <a:lnTo>
                    <a:pt x="67" y="60"/>
                  </a:lnTo>
                  <a:lnTo>
                    <a:pt x="67" y="60"/>
                  </a:lnTo>
                  <a:lnTo>
                    <a:pt x="72" y="60"/>
                  </a:lnTo>
                  <a:lnTo>
                    <a:pt x="72" y="67"/>
                  </a:lnTo>
                  <a:lnTo>
                    <a:pt x="72" y="67"/>
                  </a:lnTo>
                  <a:lnTo>
                    <a:pt x="64" y="67"/>
                  </a:lnTo>
                  <a:lnTo>
                    <a:pt x="64" y="67"/>
                  </a:lnTo>
                  <a:lnTo>
                    <a:pt x="59" y="67"/>
                  </a:lnTo>
                  <a:lnTo>
                    <a:pt x="56" y="63"/>
                  </a:lnTo>
                  <a:lnTo>
                    <a:pt x="55" y="60"/>
                  </a:lnTo>
                  <a:lnTo>
                    <a:pt x="55" y="55"/>
                  </a:lnTo>
                  <a:lnTo>
                    <a:pt x="55" y="55"/>
                  </a:lnTo>
                  <a:lnTo>
                    <a:pt x="55" y="55"/>
                  </a:lnTo>
                  <a:lnTo>
                    <a:pt x="51" y="60"/>
                  </a:lnTo>
                  <a:lnTo>
                    <a:pt x="46" y="63"/>
                  </a:lnTo>
                  <a:lnTo>
                    <a:pt x="37" y="67"/>
                  </a:lnTo>
                  <a:lnTo>
                    <a:pt x="24" y="68"/>
                  </a:lnTo>
                  <a:lnTo>
                    <a:pt x="24" y="68"/>
                  </a:lnTo>
                  <a:lnTo>
                    <a:pt x="16" y="68"/>
                  </a:lnTo>
                  <a:lnTo>
                    <a:pt x="8" y="65"/>
                  </a:lnTo>
                  <a:lnTo>
                    <a:pt x="4" y="62"/>
                  </a:lnTo>
                  <a:lnTo>
                    <a:pt x="1" y="59"/>
                  </a:lnTo>
                  <a:lnTo>
                    <a:pt x="0" y="54"/>
                  </a:lnTo>
                  <a:lnTo>
                    <a:pt x="0" y="49"/>
                  </a:lnTo>
                  <a:lnTo>
                    <a:pt x="0" y="49"/>
                  </a:lnTo>
                  <a:lnTo>
                    <a:pt x="0" y="44"/>
                  </a:lnTo>
                  <a:lnTo>
                    <a:pt x="3" y="39"/>
                  </a:lnTo>
                  <a:lnTo>
                    <a:pt x="6" y="36"/>
                  </a:lnTo>
                  <a:lnTo>
                    <a:pt x="9" y="33"/>
                  </a:lnTo>
                  <a:lnTo>
                    <a:pt x="21" y="29"/>
                  </a:lnTo>
                  <a:lnTo>
                    <a:pt x="32" y="29"/>
                  </a:lnTo>
                  <a:lnTo>
                    <a:pt x="32" y="29"/>
                  </a:lnTo>
                  <a:lnTo>
                    <a:pt x="43" y="28"/>
                  </a:lnTo>
                  <a:lnTo>
                    <a:pt x="50" y="26"/>
                  </a:lnTo>
                  <a:lnTo>
                    <a:pt x="53" y="25"/>
                  </a:lnTo>
                  <a:lnTo>
                    <a:pt x="53" y="20"/>
                  </a:lnTo>
                  <a:lnTo>
                    <a:pt x="53" y="20"/>
                  </a:lnTo>
                  <a:lnTo>
                    <a:pt x="53" y="15"/>
                  </a:lnTo>
                  <a:lnTo>
                    <a:pt x="48" y="10"/>
                  </a:lnTo>
                  <a:lnTo>
                    <a:pt x="42" y="8"/>
                  </a:lnTo>
                  <a:lnTo>
                    <a:pt x="32" y="8"/>
                  </a:lnTo>
                  <a:lnTo>
                    <a:pt x="32" y="8"/>
                  </a:lnTo>
                  <a:lnTo>
                    <a:pt x="22" y="8"/>
                  </a:lnTo>
                  <a:lnTo>
                    <a:pt x="16" y="12"/>
                  </a:lnTo>
                  <a:lnTo>
                    <a:pt x="13" y="15"/>
                  </a:lnTo>
                  <a:lnTo>
                    <a:pt x="11" y="21"/>
                  </a:lnTo>
                  <a:lnTo>
                    <a:pt x="1" y="21"/>
                  </a:lnTo>
                  <a:close/>
                  <a:moveTo>
                    <a:pt x="53" y="31"/>
                  </a:moveTo>
                  <a:lnTo>
                    <a:pt x="53" y="31"/>
                  </a:lnTo>
                  <a:lnTo>
                    <a:pt x="50" y="33"/>
                  </a:lnTo>
                  <a:lnTo>
                    <a:pt x="45" y="34"/>
                  </a:lnTo>
                  <a:lnTo>
                    <a:pt x="25" y="36"/>
                  </a:lnTo>
                  <a:lnTo>
                    <a:pt x="25" y="36"/>
                  </a:lnTo>
                  <a:lnTo>
                    <a:pt x="17" y="38"/>
                  </a:lnTo>
                  <a:lnTo>
                    <a:pt x="13" y="41"/>
                  </a:lnTo>
                  <a:lnTo>
                    <a:pt x="9" y="44"/>
                  </a:lnTo>
                  <a:lnTo>
                    <a:pt x="8" y="49"/>
                  </a:lnTo>
                  <a:lnTo>
                    <a:pt x="8" y="49"/>
                  </a:lnTo>
                  <a:lnTo>
                    <a:pt x="9" y="55"/>
                  </a:lnTo>
                  <a:lnTo>
                    <a:pt x="14" y="59"/>
                  </a:lnTo>
                  <a:lnTo>
                    <a:pt x="19" y="62"/>
                  </a:lnTo>
                  <a:lnTo>
                    <a:pt x="27" y="62"/>
                  </a:lnTo>
                  <a:lnTo>
                    <a:pt x="27" y="62"/>
                  </a:lnTo>
                  <a:lnTo>
                    <a:pt x="37" y="60"/>
                  </a:lnTo>
                  <a:lnTo>
                    <a:pt x="45" y="57"/>
                  </a:lnTo>
                  <a:lnTo>
                    <a:pt x="48" y="54"/>
                  </a:lnTo>
                  <a:lnTo>
                    <a:pt x="51" y="50"/>
                  </a:lnTo>
                  <a:lnTo>
                    <a:pt x="53" y="46"/>
                  </a:lnTo>
                  <a:lnTo>
                    <a:pt x="53" y="42"/>
                  </a:lnTo>
                  <a:lnTo>
                    <a:pt x="53" y="31"/>
                  </a:lnTo>
                  <a:close/>
                </a:path>
              </a:pathLst>
            </a:custGeom>
            <a:solidFill>
              <a:schemeClr val="bg1"/>
            </a:solidFill>
            <a:ln w="9525">
              <a:noFill/>
              <a:round/>
              <a:headEnd/>
              <a:tailEnd/>
            </a:ln>
          </p:spPr>
          <p:txBody>
            <a:bodyPr/>
            <a:lstStyle/>
            <a:p>
              <a:pPr>
                <a:defRPr/>
              </a:pPr>
              <a:endParaRPr lang="en-US" dirty="0"/>
            </a:p>
          </p:txBody>
        </p:sp>
        <p:sp>
          <p:nvSpPr>
            <p:cNvPr id="17" name="Freeform 44"/>
            <p:cNvSpPr>
              <a:spLocks/>
            </p:cNvSpPr>
            <p:nvPr userDrawn="1"/>
          </p:nvSpPr>
          <p:spPr bwMode="black">
            <a:xfrm>
              <a:off x="4590" y="4098"/>
              <a:ext cx="32" cy="33"/>
            </a:xfrm>
            <a:custGeom>
              <a:avLst/>
              <a:gdLst/>
              <a:ahLst/>
              <a:cxnLst>
                <a:cxn ang="0">
                  <a:pos x="55" y="25"/>
                </a:cxn>
                <a:cxn ang="0">
                  <a:pos x="55" y="25"/>
                </a:cxn>
                <a:cxn ang="0">
                  <a:pos x="53" y="17"/>
                </a:cxn>
                <a:cxn ang="0">
                  <a:pos x="48" y="12"/>
                </a:cxn>
                <a:cxn ang="0">
                  <a:pos x="42" y="8"/>
                </a:cxn>
                <a:cxn ang="0">
                  <a:pos x="35" y="8"/>
                </a:cxn>
                <a:cxn ang="0">
                  <a:pos x="35" y="8"/>
                </a:cxn>
                <a:cxn ang="0">
                  <a:pos x="22" y="10"/>
                </a:cxn>
                <a:cxn ang="0">
                  <a:pos x="18" y="12"/>
                </a:cxn>
                <a:cxn ang="0">
                  <a:pos x="14" y="15"/>
                </a:cxn>
                <a:cxn ang="0">
                  <a:pos x="11" y="18"/>
                </a:cxn>
                <a:cxn ang="0">
                  <a:pos x="9" y="21"/>
                </a:cxn>
                <a:cxn ang="0">
                  <a:pos x="8" y="31"/>
                </a:cxn>
                <a:cxn ang="0">
                  <a:pos x="8" y="67"/>
                </a:cxn>
                <a:cxn ang="0">
                  <a:pos x="0" y="67"/>
                </a:cxn>
                <a:cxn ang="0">
                  <a:pos x="0" y="2"/>
                </a:cxn>
                <a:cxn ang="0">
                  <a:pos x="8" y="2"/>
                </a:cxn>
                <a:cxn ang="0">
                  <a:pos x="8" y="15"/>
                </a:cxn>
                <a:cxn ang="0">
                  <a:pos x="8" y="15"/>
                </a:cxn>
                <a:cxn ang="0">
                  <a:pos x="8" y="15"/>
                </a:cxn>
                <a:cxn ang="0">
                  <a:pos x="13" y="10"/>
                </a:cxn>
                <a:cxn ang="0">
                  <a:pos x="18" y="5"/>
                </a:cxn>
                <a:cxn ang="0">
                  <a:pos x="26" y="2"/>
                </a:cxn>
                <a:cxn ang="0">
                  <a:pos x="35" y="0"/>
                </a:cxn>
                <a:cxn ang="0">
                  <a:pos x="35" y="0"/>
                </a:cxn>
                <a:cxn ang="0">
                  <a:pos x="43" y="0"/>
                </a:cxn>
                <a:cxn ang="0">
                  <a:pos x="48" y="2"/>
                </a:cxn>
                <a:cxn ang="0">
                  <a:pos x="53" y="5"/>
                </a:cxn>
                <a:cxn ang="0">
                  <a:pos x="58" y="7"/>
                </a:cxn>
                <a:cxn ang="0">
                  <a:pos x="60" y="12"/>
                </a:cxn>
                <a:cxn ang="0">
                  <a:pos x="61" y="17"/>
                </a:cxn>
                <a:cxn ang="0">
                  <a:pos x="63" y="26"/>
                </a:cxn>
                <a:cxn ang="0">
                  <a:pos x="63" y="67"/>
                </a:cxn>
                <a:cxn ang="0">
                  <a:pos x="55" y="67"/>
                </a:cxn>
                <a:cxn ang="0">
                  <a:pos x="55" y="25"/>
                </a:cxn>
              </a:cxnLst>
              <a:rect l="0" t="0" r="r" b="b"/>
              <a:pathLst>
                <a:path w="63" h="67">
                  <a:moveTo>
                    <a:pt x="55" y="25"/>
                  </a:moveTo>
                  <a:lnTo>
                    <a:pt x="55" y="25"/>
                  </a:lnTo>
                  <a:lnTo>
                    <a:pt x="53" y="17"/>
                  </a:lnTo>
                  <a:lnTo>
                    <a:pt x="48" y="12"/>
                  </a:lnTo>
                  <a:lnTo>
                    <a:pt x="42" y="8"/>
                  </a:lnTo>
                  <a:lnTo>
                    <a:pt x="35" y="8"/>
                  </a:lnTo>
                  <a:lnTo>
                    <a:pt x="35" y="8"/>
                  </a:lnTo>
                  <a:lnTo>
                    <a:pt x="22" y="10"/>
                  </a:lnTo>
                  <a:lnTo>
                    <a:pt x="18" y="12"/>
                  </a:lnTo>
                  <a:lnTo>
                    <a:pt x="14" y="15"/>
                  </a:lnTo>
                  <a:lnTo>
                    <a:pt x="11" y="18"/>
                  </a:lnTo>
                  <a:lnTo>
                    <a:pt x="9" y="21"/>
                  </a:lnTo>
                  <a:lnTo>
                    <a:pt x="8" y="31"/>
                  </a:lnTo>
                  <a:lnTo>
                    <a:pt x="8" y="67"/>
                  </a:lnTo>
                  <a:lnTo>
                    <a:pt x="0" y="67"/>
                  </a:lnTo>
                  <a:lnTo>
                    <a:pt x="0" y="2"/>
                  </a:lnTo>
                  <a:lnTo>
                    <a:pt x="8" y="2"/>
                  </a:lnTo>
                  <a:lnTo>
                    <a:pt x="8" y="15"/>
                  </a:lnTo>
                  <a:lnTo>
                    <a:pt x="8" y="15"/>
                  </a:lnTo>
                  <a:lnTo>
                    <a:pt x="8" y="15"/>
                  </a:lnTo>
                  <a:lnTo>
                    <a:pt x="13" y="10"/>
                  </a:lnTo>
                  <a:lnTo>
                    <a:pt x="18" y="5"/>
                  </a:lnTo>
                  <a:lnTo>
                    <a:pt x="26" y="2"/>
                  </a:lnTo>
                  <a:lnTo>
                    <a:pt x="35" y="0"/>
                  </a:lnTo>
                  <a:lnTo>
                    <a:pt x="35" y="0"/>
                  </a:lnTo>
                  <a:lnTo>
                    <a:pt x="43" y="0"/>
                  </a:lnTo>
                  <a:lnTo>
                    <a:pt x="48" y="2"/>
                  </a:lnTo>
                  <a:lnTo>
                    <a:pt x="53" y="5"/>
                  </a:lnTo>
                  <a:lnTo>
                    <a:pt x="58" y="7"/>
                  </a:lnTo>
                  <a:lnTo>
                    <a:pt x="60" y="12"/>
                  </a:lnTo>
                  <a:lnTo>
                    <a:pt x="61" y="17"/>
                  </a:lnTo>
                  <a:lnTo>
                    <a:pt x="63" y="26"/>
                  </a:lnTo>
                  <a:lnTo>
                    <a:pt x="63" y="67"/>
                  </a:lnTo>
                  <a:lnTo>
                    <a:pt x="55" y="67"/>
                  </a:lnTo>
                  <a:lnTo>
                    <a:pt x="55" y="25"/>
                  </a:lnTo>
                  <a:close/>
                </a:path>
              </a:pathLst>
            </a:custGeom>
            <a:solidFill>
              <a:schemeClr val="bg1"/>
            </a:solidFill>
            <a:ln w="9525">
              <a:noFill/>
              <a:round/>
              <a:headEnd/>
              <a:tailEnd/>
            </a:ln>
          </p:spPr>
          <p:txBody>
            <a:bodyPr/>
            <a:lstStyle/>
            <a:p>
              <a:pPr>
                <a:defRPr/>
              </a:pPr>
              <a:endParaRPr lang="en-US" dirty="0"/>
            </a:p>
          </p:txBody>
        </p:sp>
        <p:sp>
          <p:nvSpPr>
            <p:cNvPr id="18" name="Freeform 45"/>
            <p:cNvSpPr>
              <a:spLocks/>
            </p:cNvSpPr>
            <p:nvPr userDrawn="1"/>
          </p:nvSpPr>
          <p:spPr bwMode="black">
            <a:xfrm>
              <a:off x="4645" y="4086"/>
              <a:ext cx="52" cy="47"/>
            </a:xfrm>
            <a:custGeom>
              <a:avLst/>
              <a:gdLst/>
              <a:ahLst/>
              <a:cxnLst>
                <a:cxn ang="0">
                  <a:pos x="79" y="36"/>
                </a:cxn>
                <a:cxn ang="0">
                  <a:pos x="71" y="21"/>
                </a:cxn>
                <a:cxn ang="0">
                  <a:pos x="53" y="16"/>
                </a:cxn>
                <a:cxn ang="0">
                  <a:pos x="47" y="18"/>
                </a:cxn>
                <a:cxn ang="0">
                  <a:pos x="36" y="23"/>
                </a:cxn>
                <a:cxn ang="0">
                  <a:pos x="29" y="31"/>
                </a:cxn>
                <a:cxn ang="0">
                  <a:pos x="26" y="47"/>
                </a:cxn>
                <a:cxn ang="0">
                  <a:pos x="27" y="57"/>
                </a:cxn>
                <a:cxn ang="0">
                  <a:pos x="32" y="66"/>
                </a:cxn>
                <a:cxn ang="0">
                  <a:pos x="40" y="73"/>
                </a:cxn>
                <a:cxn ang="0">
                  <a:pos x="53" y="76"/>
                </a:cxn>
                <a:cxn ang="0">
                  <a:pos x="63" y="74"/>
                </a:cxn>
                <a:cxn ang="0">
                  <a:pos x="76" y="65"/>
                </a:cxn>
                <a:cxn ang="0">
                  <a:pos x="79" y="57"/>
                </a:cxn>
                <a:cxn ang="0">
                  <a:pos x="105" y="57"/>
                </a:cxn>
                <a:cxn ang="0">
                  <a:pos x="100" y="73"/>
                </a:cxn>
                <a:cxn ang="0">
                  <a:pos x="89" y="84"/>
                </a:cxn>
                <a:cxn ang="0">
                  <a:pos x="73" y="91"/>
                </a:cxn>
                <a:cxn ang="0">
                  <a:pos x="53" y="94"/>
                </a:cxn>
                <a:cxn ang="0">
                  <a:pos x="42" y="92"/>
                </a:cxn>
                <a:cxn ang="0">
                  <a:pos x="23" y="87"/>
                </a:cxn>
                <a:cxn ang="0">
                  <a:pos x="8" y="76"/>
                </a:cxn>
                <a:cxn ang="0">
                  <a:pos x="2" y="58"/>
                </a:cxn>
                <a:cxn ang="0">
                  <a:pos x="0" y="47"/>
                </a:cxn>
                <a:cxn ang="0">
                  <a:pos x="5" y="24"/>
                </a:cxn>
                <a:cxn ang="0">
                  <a:pos x="15" y="10"/>
                </a:cxn>
                <a:cxn ang="0">
                  <a:pos x="31" y="2"/>
                </a:cxn>
                <a:cxn ang="0">
                  <a:pos x="53" y="0"/>
                </a:cxn>
                <a:cxn ang="0">
                  <a:pos x="69" y="0"/>
                </a:cxn>
                <a:cxn ang="0">
                  <a:pos x="86" y="7"/>
                </a:cxn>
                <a:cxn ang="0">
                  <a:pos x="99" y="16"/>
                </a:cxn>
                <a:cxn ang="0">
                  <a:pos x="105" y="36"/>
                </a:cxn>
              </a:cxnLst>
              <a:rect l="0" t="0" r="r" b="b"/>
              <a:pathLst>
                <a:path w="105" h="94">
                  <a:moveTo>
                    <a:pt x="79" y="36"/>
                  </a:moveTo>
                  <a:lnTo>
                    <a:pt x="79" y="36"/>
                  </a:lnTo>
                  <a:lnTo>
                    <a:pt x="76" y="28"/>
                  </a:lnTo>
                  <a:lnTo>
                    <a:pt x="71" y="21"/>
                  </a:lnTo>
                  <a:lnTo>
                    <a:pt x="63" y="18"/>
                  </a:lnTo>
                  <a:lnTo>
                    <a:pt x="53" y="16"/>
                  </a:lnTo>
                  <a:lnTo>
                    <a:pt x="53" y="16"/>
                  </a:lnTo>
                  <a:lnTo>
                    <a:pt x="47" y="18"/>
                  </a:lnTo>
                  <a:lnTo>
                    <a:pt x="40" y="20"/>
                  </a:lnTo>
                  <a:lnTo>
                    <a:pt x="36" y="23"/>
                  </a:lnTo>
                  <a:lnTo>
                    <a:pt x="32" y="28"/>
                  </a:lnTo>
                  <a:lnTo>
                    <a:pt x="29" y="31"/>
                  </a:lnTo>
                  <a:lnTo>
                    <a:pt x="27" y="37"/>
                  </a:lnTo>
                  <a:lnTo>
                    <a:pt x="26" y="47"/>
                  </a:lnTo>
                  <a:lnTo>
                    <a:pt x="26" y="47"/>
                  </a:lnTo>
                  <a:lnTo>
                    <a:pt x="27" y="57"/>
                  </a:lnTo>
                  <a:lnTo>
                    <a:pt x="29" y="62"/>
                  </a:lnTo>
                  <a:lnTo>
                    <a:pt x="32" y="66"/>
                  </a:lnTo>
                  <a:lnTo>
                    <a:pt x="36" y="70"/>
                  </a:lnTo>
                  <a:lnTo>
                    <a:pt x="40" y="73"/>
                  </a:lnTo>
                  <a:lnTo>
                    <a:pt x="47" y="76"/>
                  </a:lnTo>
                  <a:lnTo>
                    <a:pt x="53" y="76"/>
                  </a:lnTo>
                  <a:lnTo>
                    <a:pt x="53" y="76"/>
                  </a:lnTo>
                  <a:lnTo>
                    <a:pt x="63" y="74"/>
                  </a:lnTo>
                  <a:lnTo>
                    <a:pt x="69" y="71"/>
                  </a:lnTo>
                  <a:lnTo>
                    <a:pt x="76" y="65"/>
                  </a:lnTo>
                  <a:lnTo>
                    <a:pt x="78" y="62"/>
                  </a:lnTo>
                  <a:lnTo>
                    <a:pt x="79" y="57"/>
                  </a:lnTo>
                  <a:lnTo>
                    <a:pt x="105" y="57"/>
                  </a:lnTo>
                  <a:lnTo>
                    <a:pt x="105" y="57"/>
                  </a:lnTo>
                  <a:lnTo>
                    <a:pt x="103" y="65"/>
                  </a:lnTo>
                  <a:lnTo>
                    <a:pt x="100" y="73"/>
                  </a:lnTo>
                  <a:lnTo>
                    <a:pt x="95" y="79"/>
                  </a:lnTo>
                  <a:lnTo>
                    <a:pt x="89" y="84"/>
                  </a:lnTo>
                  <a:lnTo>
                    <a:pt x="81" y="89"/>
                  </a:lnTo>
                  <a:lnTo>
                    <a:pt x="73" y="91"/>
                  </a:lnTo>
                  <a:lnTo>
                    <a:pt x="63" y="92"/>
                  </a:lnTo>
                  <a:lnTo>
                    <a:pt x="53" y="94"/>
                  </a:lnTo>
                  <a:lnTo>
                    <a:pt x="53" y="94"/>
                  </a:lnTo>
                  <a:lnTo>
                    <a:pt x="42" y="92"/>
                  </a:lnTo>
                  <a:lnTo>
                    <a:pt x="31" y="91"/>
                  </a:lnTo>
                  <a:lnTo>
                    <a:pt x="23" y="87"/>
                  </a:lnTo>
                  <a:lnTo>
                    <a:pt x="15" y="83"/>
                  </a:lnTo>
                  <a:lnTo>
                    <a:pt x="8" y="76"/>
                  </a:lnTo>
                  <a:lnTo>
                    <a:pt x="5" y="68"/>
                  </a:lnTo>
                  <a:lnTo>
                    <a:pt x="2" y="58"/>
                  </a:lnTo>
                  <a:lnTo>
                    <a:pt x="0" y="47"/>
                  </a:lnTo>
                  <a:lnTo>
                    <a:pt x="0" y="47"/>
                  </a:lnTo>
                  <a:lnTo>
                    <a:pt x="2" y="34"/>
                  </a:lnTo>
                  <a:lnTo>
                    <a:pt x="5" y="24"/>
                  </a:lnTo>
                  <a:lnTo>
                    <a:pt x="8" y="16"/>
                  </a:lnTo>
                  <a:lnTo>
                    <a:pt x="15" y="10"/>
                  </a:lnTo>
                  <a:lnTo>
                    <a:pt x="23" y="5"/>
                  </a:lnTo>
                  <a:lnTo>
                    <a:pt x="31" y="2"/>
                  </a:lnTo>
                  <a:lnTo>
                    <a:pt x="42" y="0"/>
                  </a:lnTo>
                  <a:lnTo>
                    <a:pt x="53" y="0"/>
                  </a:lnTo>
                  <a:lnTo>
                    <a:pt x="53" y="0"/>
                  </a:lnTo>
                  <a:lnTo>
                    <a:pt x="69" y="0"/>
                  </a:lnTo>
                  <a:lnTo>
                    <a:pt x="78" y="3"/>
                  </a:lnTo>
                  <a:lnTo>
                    <a:pt x="86" y="7"/>
                  </a:lnTo>
                  <a:lnTo>
                    <a:pt x="92" y="12"/>
                  </a:lnTo>
                  <a:lnTo>
                    <a:pt x="99" y="16"/>
                  </a:lnTo>
                  <a:lnTo>
                    <a:pt x="103" y="24"/>
                  </a:lnTo>
                  <a:lnTo>
                    <a:pt x="105" y="36"/>
                  </a:lnTo>
                  <a:lnTo>
                    <a:pt x="79" y="36"/>
                  </a:lnTo>
                  <a:close/>
                </a:path>
              </a:pathLst>
            </a:custGeom>
            <a:solidFill>
              <a:schemeClr val="bg1"/>
            </a:solidFill>
            <a:ln w="9525">
              <a:noFill/>
              <a:round/>
              <a:headEnd/>
              <a:tailEnd/>
            </a:ln>
          </p:spPr>
          <p:txBody>
            <a:bodyPr/>
            <a:lstStyle/>
            <a:p>
              <a:pPr>
                <a:defRPr/>
              </a:pPr>
              <a:endParaRPr lang="en-US" dirty="0"/>
            </a:p>
          </p:txBody>
        </p:sp>
        <p:sp>
          <p:nvSpPr>
            <p:cNvPr id="19" name="Freeform 46"/>
            <p:cNvSpPr>
              <a:spLocks noEditPoints="1"/>
            </p:cNvSpPr>
            <p:nvPr userDrawn="1"/>
          </p:nvSpPr>
          <p:spPr bwMode="black">
            <a:xfrm>
              <a:off x="4701" y="4097"/>
              <a:ext cx="44" cy="36"/>
            </a:xfrm>
            <a:custGeom>
              <a:avLst/>
              <a:gdLst/>
              <a:ahLst/>
              <a:cxnLst>
                <a:cxn ang="0">
                  <a:pos x="44" y="0"/>
                </a:cxn>
                <a:cxn ang="0">
                  <a:pos x="44" y="0"/>
                </a:cxn>
                <a:cxn ang="0">
                  <a:pos x="53" y="2"/>
                </a:cxn>
                <a:cxn ang="0">
                  <a:pos x="62" y="3"/>
                </a:cxn>
                <a:cxn ang="0">
                  <a:pos x="70" y="5"/>
                </a:cxn>
                <a:cxn ang="0">
                  <a:pos x="76" y="10"/>
                </a:cxn>
                <a:cxn ang="0">
                  <a:pos x="81" y="15"/>
                </a:cxn>
                <a:cxn ang="0">
                  <a:pos x="84" y="20"/>
                </a:cxn>
                <a:cxn ang="0">
                  <a:pos x="87" y="28"/>
                </a:cxn>
                <a:cxn ang="0">
                  <a:pos x="87" y="36"/>
                </a:cxn>
                <a:cxn ang="0">
                  <a:pos x="87" y="36"/>
                </a:cxn>
                <a:cxn ang="0">
                  <a:pos x="87" y="45"/>
                </a:cxn>
                <a:cxn ang="0">
                  <a:pos x="84" y="52"/>
                </a:cxn>
                <a:cxn ang="0">
                  <a:pos x="81" y="58"/>
                </a:cxn>
                <a:cxn ang="0">
                  <a:pos x="76" y="63"/>
                </a:cxn>
                <a:cxn ang="0">
                  <a:pos x="70" y="68"/>
                </a:cxn>
                <a:cxn ang="0">
                  <a:pos x="62" y="70"/>
                </a:cxn>
                <a:cxn ang="0">
                  <a:pos x="53" y="71"/>
                </a:cxn>
                <a:cxn ang="0">
                  <a:pos x="44" y="73"/>
                </a:cxn>
                <a:cxn ang="0">
                  <a:pos x="44" y="73"/>
                </a:cxn>
                <a:cxn ang="0">
                  <a:pos x="34" y="71"/>
                </a:cxn>
                <a:cxn ang="0">
                  <a:pos x="26" y="70"/>
                </a:cxn>
                <a:cxn ang="0">
                  <a:pos x="18" y="68"/>
                </a:cxn>
                <a:cxn ang="0">
                  <a:pos x="11" y="63"/>
                </a:cxn>
                <a:cxn ang="0">
                  <a:pos x="7" y="58"/>
                </a:cxn>
                <a:cxn ang="0">
                  <a:pos x="3" y="52"/>
                </a:cxn>
                <a:cxn ang="0">
                  <a:pos x="0" y="45"/>
                </a:cxn>
                <a:cxn ang="0">
                  <a:pos x="0" y="36"/>
                </a:cxn>
                <a:cxn ang="0">
                  <a:pos x="0" y="36"/>
                </a:cxn>
                <a:cxn ang="0">
                  <a:pos x="0" y="28"/>
                </a:cxn>
                <a:cxn ang="0">
                  <a:pos x="3" y="20"/>
                </a:cxn>
                <a:cxn ang="0">
                  <a:pos x="7" y="15"/>
                </a:cxn>
                <a:cxn ang="0">
                  <a:pos x="11" y="10"/>
                </a:cxn>
                <a:cxn ang="0">
                  <a:pos x="18" y="5"/>
                </a:cxn>
                <a:cxn ang="0">
                  <a:pos x="26" y="3"/>
                </a:cxn>
                <a:cxn ang="0">
                  <a:pos x="34" y="2"/>
                </a:cxn>
                <a:cxn ang="0">
                  <a:pos x="44" y="0"/>
                </a:cxn>
                <a:cxn ang="0">
                  <a:pos x="44" y="0"/>
                </a:cxn>
                <a:cxn ang="0">
                  <a:pos x="44" y="57"/>
                </a:cxn>
                <a:cxn ang="0">
                  <a:pos x="44" y="57"/>
                </a:cxn>
                <a:cxn ang="0">
                  <a:pos x="53" y="55"/>
                </a:cxn>
                <a:cxn ang="0">
                  <a:pos x="60" y="52"/>
                </a:cxn>
                <a:cxn ang="0">
                  <a:pos x="63" y="45"/>
                </a:cxn>
                <a:cxn ang="0">
                  <a:pos x="65" y="36"/>
                </a:cxn>
                <a:cxn ang="0">
                  <a:pos x="65" y="36"/>
                </a:cxn>
                <a:cxn ang="0">
                  <a:pos x="63" y="28"/>
                </a:cxn>
                <a:cxn ang="0">
                  <a:pos x="60" y="21"/>
                </a:cxn>
                <a:cxn ang="0">
                  <a:pos x="53" y="18"/>
                </a:cxn>
                <a:cxn ang="0">
                  <a:pos x="44" y="16"/>
                </a:cxn>
                <a:cxn ang="0">
                  <a:pos x="44" y="16"/>
                </a:cxn>
                <a:cxn ang="0">
                  <a:pos x="36" y="18"/>
                </a:cxn>
                <a:cxn ang="0">
                  <a:pos x="28" y="21"/>
                </a:cxn>
                <a:cxn ang="0">
                  <a:pos x="24" y="28"/>
                </a:cxn>
                <a:cxn ang="0">
                  <a:pos x="23" y="36"/>
                </a:cxn>
                <a:cxn ang="0">
                  <a:pos x="23" y="36"/>
                </a:cxn>
                <a:cxn ang="0">
                  <a:pos x="24" y="45"/>
                </a:cxn>
                <a:cxn ang="0">
                  <a:pos x="28" y="52"/>
                </a:cxn>
                <a:cxn ang="0">
                  <a:pos x="36" y="55"/>
                </a:cxn>
                <a:cxn ang="0">
                  <a:pos x="44" y="57"/>
                </a:cxn>
                <a:cxn ang="0">
                  <a:pos x="44" y="57"/>
                </a:cxn>
              </a:cxnLst>
              <a:rect l="0" t="0" r="r" b="b"/>
              <a:pathLst>
                <a:path w="87" h="73">
                  <a:moveTo>
                    <a:pt x="44" y="0"/>
                  </a:moveTo>
                  <a:lnTo>
                    <a:pt x="44" y="0"/>
                  </a:lnTo>
                  <a:lnTo>
                    <a:pt x="53" y="2"/>
                  </a:lnTo>
                  <a:lnTo>
                    <a:pt x="62" y="3"/>
                  </a:lnTo>
                  <a:lnTo>
                    <a:pt x="70" y="5"/>
                  </a:lnTo>
                  <a:lnTo>
                    <a:pt x="76" y="10"/>
                  </a:lnTo>
                  <a:lnTo>
                    <a:pt x="81" y="15"/>
                  </a:lnTo>
                  <a:lnTo>
                    <a:pt x="84" y="20"/>
                  </a:lnTo>
                  <a:lnTo>
                    <a:pt x="87" y="28"/>
                  </a:lnTo>
                  <a:lnTo>
                    <a:pt x="87" y="36"/>
                  </a:lnTo>
                  <a:lnTo>
                    <a:pt x="87" y="36"/>
                  </a:lnTo>
                  <a:lnTo>
                    <a:pt x="87" y="45"/>
                  </a:lnTo>
                  <a:lnTo>
                    <a:pt x="84" y="52"/>
                  </a:lnTo>
                  <a:lnTo>
                    <a:pt x="81" y="58"/>
                  </a:lnTo>
                  <a:lnTo>
                    <a:pt x="76" y="63"/>
                  </a:lnTo>
                  <a:lnTo>
                    <a:pt x="70" y="68"/>
                  </a:lnTo>
                  <a:lnTo>
                    <a:pt x="62" y="70"/>
                  </a:lnTo>
                  <a:lnTo>
                    <a:pt x="53" y="71"/>
                  </a:lnTo>
                  <a:lnTo>
                    <a:pt x="44" y="73"/>
                  </a:lnTo>
                  <a:lnTo>
                    <a:pt x="44" y="73"/>
                  </a:lnTo>
                  <a:lnTo>
                    <a:pt x="34" y="71"/>
                  </a:lnTo>
                  <a:lnTo>
                    <a:pt x="26" y="70"/>
                  </a:lnTo>
                  <a:lnTo>
                    <a:pt x="18" y="68"/>
                  </a:lnTo>
                  <a:lnTo>
                    <a:pt x="11" y="63"/>
                  </a:lnTo>
                  <a:lnTo>
                    <a:pt x="7" y="58"/>
                  </a:lnTo>
                  <a:lnTo>
                    <a:pt x="3" y="52"/>
                  </a:lnTo>
                  <a:lnTo>
                    <a:pt x="0" y="45"/>
                  </a:lnTo>
                  <a:lnTo>
                    <a:pt x="0" y="36"/>
                  </a:lnTo>
                  <a:lnTo>
                    <a:pt x="0" y="36"/>
                  </a:lnTo>
                  <a:lnTo>
                    <a:pt x="0" y="28"/>
                  </a:lnTo>
                  <a:lnTo>
                    <a:pt x="3" y="20"/>
                  </a:lnTo>
                  <a:lnTo>
                    <a:pt x="7" y="15"/>
                  </a:lnTo>
                  <a:lnTo>
                    <a:pt x="11" y="10"/>
                  </a:lnTo>
                  <a:lnTo>
                    <a:pt x="18" y="5"/>
                  </a:lnTo>
                  <a:lnTo>
                    <a:pt x="26" y="3"/>
                  </a:lnTo>
                  <a:lnTo>
                    <a:pt x="34" y="2"/>
                  </a:lnTo>
                  <a:lnTo>
                    <a:pt x="44" y="0"/>
                  </a:lnTo>
                  <a:lnTo>
                    <a:pt x="44" y="0"/>
                  </a:lnTo>
                  <a:close/>
                  <a:moveTo>
                    <a:pt x="44" y="57"/>
                  </a:moveTo>
                  <a:lnTo>
                    <a:pt x="44" y="57"/>
                  </a:lnTo>
                  <a:lnTo>
                    <a:pt x="53" y="55"/>
                  </a:lnTo>
                  <a:lnTo>
                    <a:pt x="60" y="52"/>
                  </a:lnTo>
                  <a:lnTo>
                    <a:pt x="63" y="45"/>
                  </a:lnTo>
                  <a:lnTo>
                    <a:pt x="65" y="36"/>
                  </a:lnTo>
                  <a:lnTo>
                    <a:pt x="65" y="36"/>
                  </a:lnTo>
                  <a:lnTo>
                    <a:pt x="63" y="28"/>
                  </a:lnTo>
                  <a:lnTo>
                    <a:pt x="60" y="21"/>
                  </a:lnTo>
                  <a:lnTo>
                    <a:pt x="53" y="18"/>
                  </a:lnTo>
                  <a:lnTo>
                    <a:pt x="44" y="16"/>
                  </a:lnTo>
                  <a:lnTo>
                    <a:pt x="44" y="16"/>
                  </a:lnTo>
                  <a:lnTo>
                    <a:pt x="36" y="18"/>
                  </a:lnTo>
                  <a:lnTo>
                    <a:pt x="28" y="21"/>
                  </a:lnTo>
                  <a:lnTo>
                    <a:pt x="24" y="28"/>
                  </a:lnTo>
                  <a:lnTo>
                    <a:pt x="23" y="36"/>
                  </a:lnTo>
                  <a:lnTo>
                    <a:pt x="23" y="36"/>
                  </a:lnTo>
                  <a:lnTo>
                    <a:pt x="24" y="45"/>
                  </a:lnTo>
                  <a:lnTo>
                    <a:pt x="28" y="52"/>
                  </a:lnTo>
                  <a:lnTo>
                    <a:pt x="36" y="55"/>
                  </a:lnTo>
                  <a:lnTo>
                    <a:pt x="44" y="57"/>
                  </a:lnTo>
                  <a:lnTo>
                    <a:pt x="44" y="57"/>
                  </a:lnTo>
                  <a:close/>
                </a:path>
              </a:pathLst>
            </a:custGeom>
            <a:solidFill>
              <a:schemeClr val="bg1"/>
            </a:solidFill>
            <a:ln w="9525">
              <a:noFill/>
              <a:round/>
              <a:headEnd/>
              <a:tailEnd/>
            </a:ln>
          </p:spPr>
          <p:txBody>
            <a:bodyPr/>
            <a:lstStyle/>
            <a:p>
              <a:pPr>
                <a:defRPr/>
              </a:pPr>
              <a:endParaRPr lang="en-US" dirty="0"/>
            </a:p>
          </p:txBody>
        </p:sp>
        <p:sp>
          <p:nvSpPr>
            <p:cNvPr id="20" name="Freeform 47"/>
            <p:cNvSpPr>
              <a:spLocks/>
            </p:cNvSpPr>
            <p:nvPr userDrawn="1"/>
          </p:nvSpPr>
          <p:spPr bwMode="black">
            <a:xfrm>
              <a:off x="4751" y="4097"/>
              <a:ext cx="38" cy="34"/>
            </a:xfrm>
            <a:custGeom>
              <a:avLst/>
              <a:gdLst/>
              <a:ahLst/>
              <a:cxnLst>
                <a:cxn ang="0">
                  <a:pos x="55" y="30"/>
                </a:cxn>
                <a:cxn ang="0">
                  <a:pos x="55" y="30"/>
                </a:cxn>
                <a:cxn ang="0">
                  <a:pos x="54" y="24"/>
                </a:cxn>
                <a:cxn ang="0">
                  <a:pos x="50" y="19"/>
                </a:cxn>
                <a:cxn ang="0">
                  <a:pos x="47" y="18"/>
                </a:cxn>
                <a:cxn ang="0">
                  <a:pos x="41" y="16"/>
                </a:cxn>
                <a:cxn ang="0">
                  <a:pos x="41" y="16"/>
                </a:cxn>
                <a:cxn ang="0">
                  <a:pos x="33" y="18"/>
                </a:cxn>
                <a:cxn ang="0">
                  <a:pos x="28" y="21"/>
                </a:cxn>
                <a:cxn ang="0">
                  <a:pos x="23" y="27"/>
                </a:cxn>
                <a:cxn ang="0">
                  <a:pos x="21" y="35"/>
                </a:cxn>
                <a:cxn ang="0">
                  <a:pos x="21" y="68"/>
                </a:cxn>
                <a:cxn ang="0">
                  <a:pos x="0" y="68"/>
                </a:cxn>
                <a:cxn ang="0">
                  <a:pos x="0" y="1"/>
                </a:cxn>
                <a:cxn ang="0">
                  <a:pos x="21" y="1"/>
                </a:cxn>
                <a:cxn ang="0">
                  <a:pos x="21" y="11"/>
                </a:cxn>
                <a:cxn ang="0">
                  <a:pos x="21" y="11"/>
                </a:cxn>
                <a:cxn ang="0">
                  <a:pos x="21" y="11"/>
                </a:cxn>
                <a:cxn ang="0">
                  <a:pos x="25" y="6"/>
                </a:cxn>
                <a:cxn ang="0">
                  <a:pos x="31" y="3"/>
                </a:cxn>
                <a:cxn ang="0">
                  <a:pos x="39" y="0"/>
                </a:cxn>
                <a:cxn ang="0">
                  <a:pos x="49" y="0"/>
                </a:cxn>
                <a:cxn ang="0">
                  <a:pos x="49" y="0"/>
                </a:cxn>
                <a:cxn ang="0">
                  <a:pos x="57" y="0"/>
                </a:cxn>
                <a:cxn ang="0">
                  <a:pos x="67" y="5"/>
                </a:cxn>
                <a:cxn ang="0">
                  <a:pos x="71" y="8"/>
                </a:cxn>
                <a:cxn ang="0">
                  <a:pos x="73" y="11"/>
                </a:cxn>
                <a:cxn ang="0">
                  <a:pos x="76" y="16"/>
                </a:cxn>
                <a:cxn ang="0">
                  <a:pos x="76" y="24"/>
                </a:cxn>
                <a:cxn ang="0">
                  <a:pos x="76" y="68"/>
                </a:cxn>
                <a:cxn ang="0">
                  <a:pos x="55" y="68"/>
                </a:cxn>
                <a:cxn ang="0">
                  <a:pos x="55" y="30"/>
                </a:cxn>
              </a:cxnLst>
              <a:rect l="0" t="0" r="r" b="b"/>
              <a:pathLst>
                <a:path w="76" h="68">
                  <a:moveTo>
                    <a:pt x="55" y="30"/>
                  </a:moveTo>
                  <a:lnTo>
                    <a:pt x="55" y="30"/>
                  </a:lnTo>
                  <a:lnTo>
                    <a:pt x="54" y="24"/>
                  </a:lnTo>
                  <a:lnTo>
                    <a:pt x="50" y="19"/>
                  </a:lnTo>
                  <a:lnTo>
                    <a:pt x="47" y="18"/>
                  </a:lnTo>
                  <a:lnTo>
                    <a:pt x="41" y="16"/>
                  </a:lnTo>
                  <a:lnTo>
                    <a:pt x="41" y="16"/>
                  </a:lnTo>
                  <a:lnTo>
                    <a:pt x="33" y="18"/>
                  </a:lnTo>
                  <a:lnTo>
                    <a:pt x="28" y="21"/>
                  </a:lnTo>
                  <a:lnTo>
                    <a:pt x="23" y="27"/>
                  </a:lnTo>
                  <a:lnTo>
                    <a:pt x="21" y="35"/>
                  </a:lnTo>
                  <a:lnTo>
                    <a:pt x="21" y="68"/>
                  </a:lnTo>
                  <a:lnTo>
                    <a:pt x="0" y="68"/>
                  </a:lnTo>
                  <a:lnTo>
                    <a:pt x="0" y="1"/>
                  </a:lnTo>
                  <a:lnTo>
                    <a:pt x="21" y="1"/>
                  </a:lnTo>
                  <a:lnTo>
                    <a:pt x="21" y="11"/>
                  </a:lnTo>
                  <a:lnTo>
                    <a:pt x="21" y="11"/>
                  </a:lnTo>
                  <a:lnTo>
                    <a:pt x="21" y="11"/>
                  </a:lnTo>
                  <a:lnTo>
                    <a:pt x="25" y="6"/>
                  </a:lnTo>
                  <a:lnTo>
                    <a:pt x="31" y="3"/>
                  </a:lnTo>
                  <a:lnTo>
                    <a:pt x="39" y="0"/>
                  </a:lnTo>
                  <a:lnTo>
                    <a:pt x="49" y="0"/>
                  </a:lnTo>
                  <a:lnTo>
                    <a:pt x="49" y="0"/>
                  </a:lnTo>
                  <a:lnTo>
                    <a:pt x="57" y="0"/>
                  </a:lnTo>
                  <a:lnTo>
                    <a:pt x="67" y="5"/>
                  </a:lnTo>
                  <a:lnTo>
                    <a:pt x="71" y="8"/>
                  </a:lnTo>
                  <a:lnTo>
                    <a:pt x="73" y="11"/>
                  </a:lnTo>
                  <a:lnTo>
                    <a:pt x="76" y="16"/>
                  </a:lnTo>
                  <a:lnTo>
                    <a:pt x="76" y="24"/>
                  </a:lnTo>
                  <a:lnTo>
                    <a:pt x="76" y="68"/>
                  </a:lnTo>
                  <a:lnTo>
                    <a:pt x="55" y="68"/>
                  </a:lnTo>
                  <a:lnTo>
                    <a:pt x="55" y="30"/>
                  </a:lnTo>
                  <a:close/>
                </a:path>
              </a:pathLst>
            </a:custGeom>
            <a:solidFill>
              <a:schemeClr val="bg1"/>
            </a:solidFill>
            <a:ln w="9525">
              <a:noFill/>
              <a:round/>
              <a:headEnd/>
              <a:tailEnd/>
            </a:ln>
          </p:spPr>
          <p:txBody>
            <a:bodyPr/>
            <a:lstStyle/>
            <a:p>
              <a:pPr>
                <a:defRPr/>
              </a:pPr>
              <a:endParaRPr lang="en-US" dirty="0"/>
            </a:p>
          </p:txBody>
        </p:sp>
        <p:sp>
          <p:nvSpPr>
            <p:cNvPr id="21" name="Freeform 48"/>
            <p:cNvSpPr>
              <a:spLocks/>
            </p:cNvSpPr>
            <p:nvPr userDrawn="1"/>
          </p:nvSpPr>
          <p:spPr bwMode="black">
            <a:xfrm>
              <a:off x="4796" y="4097"/>
              <a:ext cx="42" cy="36"/>
            </a:xfrm>
            <a:custGeom>
              <a:avLst/>
              <a:gdLst/>
              <a:ahLst/>
              <a:cxnLst>
                <a:cxn ang="0">
                  <a:pos x="62" y="28"/>
                </a:cxn>
                <a:cxn ang="0">
                  <a:pos x="62" y="28"/>
                </a:cxn>
                <a:cxn ang="0">
                  <a:pos x="58" y="23"/>
                </a:cxn>
                <a:cxn ang="0">
                  <a:pos x="55" y="18"/>
                </a:cxn>
                <a:cxn ang="0">
                  <a:pos x="50" y="16"/>
                </a:cxn>
                <a:cxn ang="0">
                  <a:pos x="44" y="16"/>
                </a:cxn>
                <a:cxn ang="0">
                  <a:pos x="44" y="16"/>
                </a:cxn>
                <a:cxn ang="0">
                  <a:pos x="34" y="18"/>
                </a:cxn>
                <a:cxn ang="0">
                  <a:pos x="28" y="21"/>
                </a:cxn>
                <a:cxn ang="0">
                  <a:pos x="23" y="28"/>
                </a:cxn>
                <a:cxn ang="0">
                  <a:pos x="23" y="36"/>
                </a:cxn>
                <a:cxn ang="0">
                  <a:pos x="23" y="36"/>
                </a:cxn>
                <a:cxn ang="0">
                  <a:pos x="23" y="45"/>
                </a:cxn>
                <a:cxn ang="0">
                  <a:pos x="28" y="52"/>
                </a:cxn>
                <a:cxn ang="0">
                  <a:pos x="34" y="55"/>
                </a:cxn>
                <a:cxn ang="0">
                  <a:pos x="44" y="57"/>
                </a:cxn>
                <a:cxn ang="0">
                  <a:pos x="44" y="57"/>
                </a:cxn>
                <a:cxn ang="0">
                  <a:pos x="50" y="55"/>
                </a:cxn>
                <a:cxn ang="0">
                  <a:pos x="55" y="53"/>
                </a:cxn>
                <a:cxn ang="0">
                  <a:pos x="60" y="49"/>
                </a:cxn>
                <a:cxn ang="0">
                  <a:pos x="62" y="44"/>
                </a:cxn>
                <a:cxn ang="0">
                  <a:pos x="84" y="44"/>
                </a:cxn>
                <a:cxn ang="0">
                  <a:pos x="84" y="44"/>
                </a:cxn>
                <a:cxn ang="0">
                  <a:pos x="83" y="52"/>
                </a:cxn>
                <a:cxn ang="0">
                  <a:pos x="79" y="58"/>
                </a:cxn>
                <a:cxn ang="0">
                  <a:pos x="74" y="63"/>
                </a:cxn>
                <a:cxn ang="0">
                  <a:pos x="70" y="66"/>
                </a:cxn>
                <a:cxn ang="0">
                  <a:pos x="63" y="70"/>
                </a:cxn>
                <a:cxn ang="0">
                  <a:pos x="57" y="71"/>
                </a:cxn>
                <a:cxn ang="0">
                  <a:pos x="42" y="73"/>
                </a:cxn>
                <a:cxn ang="0">
                  <a:pos x="42" y="73"/>
                </a:cxn>
                <a:cxn ang="0">
                  <a:pos x="32" y="71"/>
                </a:cxn>
                <a:cxn ang="0">
                  <a:pos x="24" y="70"/>
                </a:cxn>
                <a:cxn ang="0">
                  <a:pos x="18" y="68"/>
                </a:cxn>
                <a:cxn ang="0">
                  <a:pos x="11" y="63"/>
                </a:cxn>
                <a:cxn ang="0">
                  <a:pos x="7" y="58"/>
                </a:cxn>
                <a:cxn ang="0">
                  <a:pos x="2" y="52"/>
                </a:cxn>
                <a:cxn ang="0">
                  <a:pos x="0" y="45"/>
                </a:cxn>
                <a:cxn ang="0">
                  <a:pos x="0" y="36"/>
                </a:cxn>
                <a:cxn ang="0">
                  <a:pos x="0" y="36"/>
                </a:cxn>
                <a:cxn ang="0">
                  <a:pos x="0" y="28"/>
                </a:cxn>
                <a:cxn ang="0">
                  <a:pos x="3" y="20"/>
                </a:cxn>
                <a:cxn ang="0">
                  <a:pos x="7" y="15"/>
                </a:cxn>
                <a:cxn ang="0">
                  <a:pos x="11" y="10"/>
                </a:cxn>
                <a:cxn ang="0">
                  <a:pos x="18" y="5"/>
                </a:cxn>
                <a:cxn ang="0">
                  <a:pos x="26" y="3"/>
                </a:cxn>
                <a:cxn ang="0">
                  <a:pos x="34" y="2"/>
                </a:cxn>
                <a:cxn ang="0">
                  <a:pos x="44" y="0"/>
                </a:cxn>
                <a:cxn ang="0">
                  <a:pos x="44" y="0"/>
                </a:cxn>
                <a:cxn ang="0">
                  <a:pos x="57" y="2"/>
                </a:cxn>
                <a:cxn ang="0">
                  <a:pos x="63" y="3"/>
                </a:cxn>
                <a:cxn ang="0">
                  <a:pos x="68" y="7"/>
                </a:cxn>
                <a:cxn ang="0">
                  <a:pos x="74" y="10"/>
                </a:cxn>
                <a:cxn ang="0">
                  <a:pos x="78" y="15"/>
                </a:cxn>
                <a:cxn ang="0">
                  <a:pos x="83" y="20"/>
                </a:cxn>
                <a:cxn ang="0">
                  <a:pos x="84" y="28"/>
                </a:cxn>
                <a:cxn ang="0">
                  <a:pos x="62" y="28"/>
                </a:cxn>
              </a:cxnLst>
              <a:rect l="0" t="0" r="r" b="b"/>
              <a:pathLst>
                <a:path w="84" h="73">
                  <a:moveTo>
                    <a:pt x="62" y="28"/>
                  </a:moveTo>
                  <a:lnTo>
                    <a:pt x="62" y="28"/>
                  </a:lnTo>
                  <a:lnTo>
                    <a:pt x="58" y="23"/>
                  </a:lnTo>
                  <a:lnTo>
                    <a:pt x="55" y="18"/>
                  </a:lnTo>
                  <a:lnTo>
                    <a:pt x="50" y="16"/>
                  </a:lnTo>
                  <a:lnTo>
                    <a:pt x="44" y="16"/>
                  </a:lnTo>
                  <a:lnTo>
                    <a:pt x="44" y="16"/>
                  </a:lnTo>
                  <a:lnTo>
                    <a:pt x="34" y="18"/>
                  </a:lnTo>
                  <a:lnTo>
                    <a:pt x="28" y="21"/>
                  </a:lnTo>
                  <a:lnTo>
                    <a:pt x="23" y="28"/>
                  </a:lnTo>
                  <a:lnTo>
                    <a:pt x="23" y="36"/>
                  </a:lnTo>
                  <a:lnTo>
                    <a:pt x="23" y="36"/>
                  </a:lnTo>
                  <a:lnTo>
                    <a:pt x="23" y="45"/>
                  </a:lnTo>
                  <a:lnTo>
                    <a:pt x="28" y="52"/>
                  </a:lnTo>
                  <a:lnTo>
                    <a:pt x="34" y="55"/>
                  </a:lnTo>
                  <a:lnTo>
                    <a:pt x="44" y="57"/>
                  </a:lnTo>
                  <a:lnTo>
                    <a:pt x="44" y="57"/>
                  </a:lnTo>
                  <a:lnTo>
                    <a:pt x="50" y="55"/>
                  </a:lnTo>
                  <a:lnTo>
                    <a:pt x="55" y="53"/>
                  </a:lnTo>
                  <a:lnTo>
                    <a:pt x="60" y="49"/>
                  </a:lnTo>
                  <a:lnTo>
                    <a:pt x="62" y="44"/>
                  </a:lnTo>
                  <a:lnTo>
                    <a:pt x="84" y="44"/>
                  </a:lnTo>
                  <a:lnTo>
                    <a:pt x="84" y="44"/>
                  </a:lnTo>
                  <a:lnTo>
                    <a:pt x="83" y="52"/>
                  </a:lnTo>
                  <a:lnTo>
                    <a:pt x="79" y="58"/>
                  </a:lnTo>
                  <a:lnTo>
                    <a:pt x="74" y="63"/>
                  </a:lnTo>
                  <a:lnTo>
                    <a:pt x="70" y="66"/>
                  </a:lnTo>
                  <a:lnTo>
                    <a:pt x="63" y="70"/>
                  </a:lnTo>
                  <a:lnTo>
                    <a:pt x="57" y="71"/>
                  </a:lnTo>
                  <a:lnTo>
                    <a:pt x="42" y="73"/>
                  </a:lnTo>
                  <a:lnTo>
                    <a:pt x="42" y="73"/>
                  </a:lnTo>
                  <a:lnTo>
                    <a:pt x="32" y="71"/>
                  </a:lnTo>
                  <a:lnTo>
                    <a:pt x="24" y="70"/>
                  </a:lnTo>
                  <a:lnTo>
                    <a:pt x="18" y="68"/>
                  </a:lnTo>
                  <a:lnTo>
                    <a:pt x="11" y="63"/>
                  </a:lnTo>
                  <a:lnTo>
                    <a:pt x="7" y="58"/>
                  </a:lnTo>
                  <a:lnTo>
                    <a:pt x="2" y="52"/>
                  </a:lnTo>
                  <a:lnTo>
                    <a:pt x="0" y="45"/>
                  </a:lnTo>
                  <a:lnTo>
                    <a:pt x="0" y="36"/>
                  </a:lnTo>
                  <a:lnTo>
                    <a:pt x="0" y="36"/>
                  </a:lnTo>
                  <a:lnTo>
                    <a:pt x="0" y="28"/>
                  </a:lnTo>
                  <a:lnTo>
                    <a:pt x="3" y="20"/>
                  </a:lnTo>
                  <a:lnTo>
                    <a:pt x="7" y="15"/>
                  </a:lnTo>
                  <a:lnTo>
                    <a:pt x="11" y="10"/>
                  </a:lnTo>
                  <a:lnTo>
                    <a:pt x="18" y="5"/>
                  </a:lnTo>
                  <a:lnTo>
                    <a:pt x="26" y="3"/>
                  </a:lnTo>
                  <a:lnTo>
                    <a:pt x="34" y="2"/>
                  </a:lnTo>
                  <a:lnTo>
                    <a:pt x="44" y="0"/>
                  </a:lnTo>
                  <a:lnTo>
                    <a:pt x="44" y="0"/>
                  </a:lnTo>
                  <a:lnTo>
                    <a:pt x="57" y="2"/>
                  </a:lnTo>
                  <a:lnTo>
                    <a:pt x="63" y="3"/>
                  </a:lnTo>
                  <a:lnTo>
                    <a:pt x="68" y="7"/>
                  </a:lnTo>
                  <a:lnTo>
                    <a:pt x="74" y="10"/>
                  </a:lnTo>
                  <a:lnTo>
                    <a:pt x="78" y="15"/>
                  </a:lnTo>
                  <a:lnTo>
                    <a:pt x="83" y="20"/>
                  </a:lnTo>
                  <a:lnTo>
                    <a:pt x="84" y="28"/>
                  </a:lnTo>
                  <a:lnTo>
                    <a:pt x="62" y="28"/>
                  </a:lnTo>
                  <a:close/>
                </a:path>
              </a:pathLst>
            </a:custGeom>
            <a:solidFill>
              <a:schemeClr val="bg1"/>
            </a:solidFill>
            <a:ln w="9525">
              <a:noFill/>
              <a:round/>
              <a:headEnd/>
              <a:tailEnd/>
            </a:ln>
          </p:spPr>
          <p:txBody>
            <a:bodyPr/>
            <a:lstStyle/>
            <a:p>
              <a:pPr>
                <a:defRPr/>
              </a:pPr>
              <a:endParaRPr lang="en-US" dirty="0"/>
            </a:p>
          </p:txBody>
        </p:sp>
        <p:sp>
          <p:nvSpPr>
            <p:cNvPr id="22" name="Freeform 49"/>
            <p:cNvSpPr>
              <a:spLocks/>
            </p:cNvSpPr>
            <p:nvPr userDrawn="1"/>
          </p:nvSpPr>
          <p:spPr bwMode="black">
            <a:xfrm>
              <a:off x="4842" y="4097"/>
              <a:ext cx="29" cy="34"/>
            </a:xfrm>
            <a:custGeom>
              <a:avLst/>
              <a:gdLst/>
              <a:ahLst/>
              <a:cxnLst>
                <a:cxn ang="0">
                  <a:pos x="0" y="1"/>
                </a:cxn>
                <a:cxn ang="0">
                  <a:pos x="21" y="1"/>
                </a:cxn>
                <a:cxn ang="0">
                  <a:pos x="21" y="14"/>
                </a:cxn>
                <a:cxn ang="0">
                  <a:pos x="22" y="14"/>
                </a:cxn>
                <a:cxn ang="0">
                  <a:pos x="22" y="14"/>
                </a:cxn>
                <a:cxn ang="0">
                  <a:pos x="27" y="8"/>
                </a:cxn>
                <a:cxn ang="0">
                  <a:pos x="34" y="3"/>
                </a:cxn>
                <a:cxn ang="0">
                  <a:pos x="40" y="0"/>
                </a:cxn>
                <a:cxn ang="0">
                  <a:pos x="48" y="0"/>
                </a:cxn>
                <a:cxn ang="0">
                  <a:pos x="48" y="0"/>
                </a:cxn>
                <a:cxn ang="0">
                  <a:pos x="56" y="0"/>
                </a:cxn>
                <a:cxn ang="0">
                  <a:pos x="56" y="21"/>
                </a:cxn>
                <a:cxn ang="0">
                  <a:pos x="56" y="21"/>
                </a:cxn>
                <a:cxn ang="0">
                  <a:pos x="50" y="19"/>
                </a:cxn>
                <a:cxn ang="0">
                  <a:pos x="44" y="19"/>
                </a:cxn>
                <a:cxn ang="0">
                  <a:pos x="44" y="19"/>
                </a:cxn>
                <a:cxn ang="0">
                  <a:pos x="34" y="19"/>
                </a:cxn>
                <a:cxn ang="0">
                  <a:pos x="27" y="24"/>
                </a:cxn>
                <a:cxn ang="0">
                  <a:pos x="24" y="30"/>
                </a:cxn>
                <a:cxn ang="0">
                  <a:pos x="22" y="39"/>
                </a:cxn>
                <a:cxn ang="0">
                  <a:pos x="22" y="68"/>
                </a:cxn>
                <a:cxn ang="0">
                  <a:pos x="0" y="68"/>
                </a:cxn>
                <a:cxn ang="0">
                  <a:pos x="0" y="1"/>
                </a:cxn>
              </a:cxnLst>
              <a:rect l="0" t="0" r="r" b="b"/>
              <a:pathLst>
                <a:path w="56" h="68">
                  <a:moveTo>
                    <a:pt x="0" y="1"/>
                  </a:moveTo>
                  <a:lnTo>
                    <a:pt x="21" y="1"/>
                  </a:lnTo>
                  <a:lnTo>
                    <a:pt x="21" y="14"/>
                  </a:lnTo>
                  <a:lnTo>
                    <a:pt x="22" y="14"/>
                  </a:lnTo>
                  <a:lnTo>
                    <a:pt x="22" y="14"/>
                  </a:lnTo>
                  <a:lnTo>
                    <a:pt x="27" y="8"/>
                  </a:lnTo>
                  <a:lnTo>
                    <a:pt x="34" y="3"/>
                  </a:lnTo>
                  <a:lnTo>
                    <a:pt x="40" y="0"/>
                  </a:lnTo>
                  <a:lnTo>
                    <a:pt x="48" y="0"/>
                  </a:lnTo>
                  <a:lnTo>
                    <a:pt x="48" y="0"/>
                  </a:lnTo>
                  <a:lnTo>
                    <a:pt x="56" y="0"/>
                  </a:lnTo>
                  <a:lnTo>
                    <a:pt x="56" y="21"/>
                  </a:lnTo>
                  <a:lnTo>
                    <a:pt x="56" y="21"/>
                  </a:lnTo>
                  <a:lnTo>
                    <a:pt x="50" y="19"/>
                  </a:lnTo>
                  <a:lnTo>
                    <a:pt x="44" y="19"/>
                  </a:lnTo>
                  <a:lnTo>
                    <a:pt x="44" y="19"/>
                  </a:lnTo>
                  <a:lnTo>
                    <a:pt x="34" y="19"/>
                  </a:lnTo>
                  <a:lnTo>
                    <a:pt x="27" y="24"/>
                  </a:lnTo>
                  <a:lnTo>
                    <a:pt x="24" y="30"/>
                  </a:lnTo>
                  <a:lnTo>
                    <a:pt x="22" y="39"/>
                  </a:lnTo>
                  <a:lnTo>
                    <a:pt x="22" y="68"/>
                  </a:lnTo>
                  <a:lnTo>
                    <a:pt x="0" y="68"/>
                  </a:lnTo>
                  <a:lnTo>
                    <a:pt x="0" y="1"/>
                  </a:lnTo>
                  <a:close/>
                </a:path>
              </a:pathLst>
            </a:custGeom>
            <a:solidFill>
              <a:schemeClr val="bg1"/>
            </a:solidFill>
            <a:ln w="9525">
              <a:noFill/>
              <a:round/>
              <a:headEnd/>
              <a:tailEnd/>
            </a:ln>
          </p:spPr>
          <p:txBody>
            <a:bodyPr/>
            <a:lstStyle/>
            <a:p>
              <a:pPr>
                <a:defRPr/>
              </a:pPr>
              <a:endParaRPr lang="en-US" dirty="0"/>
            </a:p>
          </p:txBody>
        </p:sp>
        <p:sp>
          <p:nvSpPr>
            <p:cNvPr id="23" name="Freeform 50"/>
            <p:cNvSpPr>
              <a:spLocks noEditPoints="1"/>
            </p:cNvSpPr>
            <p:nvPr userDrawn="1"/>
          </p:nvSpPr>
          <p:spPr bwMode="black">
            <a:xfrm>
              <a:off x="4873" y="4097"/>
              <a:ext cx="44" cy="36"/>
            </a:xfrm>
            <a:custGeom>
              <a:avLst/>
              <a:gdLst/>
              <a:ahLst/>
              <a:cxnLst>
                <a:cxn ang="0">
                  <a:pos x="86" y="50"/>
                </a:cxn>
                <a:cxn ang="0">
                  <a:pos x="79" y="60"/>
                </a:cxn>
                <a:cxn ang="0">
                  <a:pos x="70" y="66"/>
                </a:cxn>
                <a:cxn ang="0">
                  <a:pos x="44" y="73"/>
                </a:cxn>
                <a:cxn ang="0">
                  <a:pos x="34" y="71"/>
                </a:cxn>
                <a:cxn ang="0">
                  <a:pos x="18" y="68"/>
                </a:cxn>
                <a:cxn ang="0">
                  <a:pos x="7" y="58"/>
                </a:cxn>
                <a:cxn ang="0">
                  <a:pos x="0" y="45"/>
                </a:cxn>
                <a:cxn ang="0">
                  <a:pos x="0" y="36"/>
                </a:cxn>
                <a:cxn ang="0">
                  <a:pos x="4" y="20"/>
                </a:cxn>
                <a:cxn ang="0">
                  <a:pos x="12" y="10"/>
                </a:cxn>
                <a:cxn ang="0">
                  <a:pos x="26" y="3"/>
                </a:cxn>
                <a:cxn ang="0">
                  <a:pos x="44" y="0"/>
                </a:cxn>
                <a:cxn ang="0">
                  <a:pos x="54" y="2"/>
                </a:cxn>
                <a:cxn ang="0">
                  <a:pos x="70" y="7"/>
                </a:cxn>
                <a:cxn ang="0">
                  <a:pos x="81" y="16"/>
                </a:cxn>
                <a:cxn ang="0">
                  <a:pos x="86" y="31"/>
                </a:cxn>
                <a:cxn ang="0">
                  <a:pos x="88" y="42"/>
                </a:cxn>
                <a:cxn ang="0">
                  <a:pos x="23" y="42"/>
                </a:cxn>
                <a:cxn ang="0">
                  <a:pos x="25" y="47"/>
                </a:cxn>
                <a:cxn ang="0">
                  <a:pos x="34" y="57"/>
                </a:cxn>
                <a:cxn ang="0">
                  <a:pos x="44" y="58"/>
                </a:cxn>
                <a:cxn ang="0">
                  <a:pos x="55" y="57"/>
                </a:cxn>
                <a:cxn ang="0">
                  <a:pos x="62" y="50"/>
                </a:cxn>
                <a:cxn ang="0">
                  <a:pos x="65" y="29"/>
                </a:cxn>
                <a:cxn ang="0">
                  <a:pos x="65" y="29"/>
                </a:cxn>
                <a:cxn ang="0">
                  <a:pos x="60" y="20"/>
                </a:cxn>
                <a:cxn ang="0">
                  <a:pos x="49" y="15"/>
                </a:cxn>
                <a:cxn ang="0">
                  <a:pos x="44" y="15"/>
                </a:cxn>
                <a:cxn ang="0">
                  <a:pos x="33" y="16"/>
                </a:cxn>
                <a:cxn ang="0">
                  <a:pos x="23" y="26"/>
                </a:cxn>
                <a:cxn ang="0">
                  <a:pos x="23" y="29"/>
                </a:cxn>
              </a:cxnLst>
              <a:rect l="0" t="0" r="r" b="b"/>
              <a:pathLst>
                <a:path w="88" h="73">
                  <a:moveTo>
                    <a:pt x="86" y="50"/>
                  </a:moveTo>
                  <a:lnTo>
                    <a:pt x="86" y="50"/>
                  </a:lnTo>
                  <a:lnTo>
                    <a:pt x="83" y="55"/>
                  </a:lnTo>
                  <a:lnTo>
                    <a:pt x="79" y="60"/>
                  </a:lnTo>
                  <a:lnTo>
                    <a:pt x="75" y="63"/>
                  </a:lnTo>
                  <a:lnTo>
                    <a:pt x="70" y="66"/>
                  </a:lnTo>
                  <a:lnTo>
                    <a:pt x="58" y="71"/>
                  </a:lnTo>
                  <a:lnTo>
                    <a:pt x="44" y="73"/>
                  </a:lnTo>
                  <a:lnTo>
                    <a:pt x="44" y="73"/>
                  </a:lnTo>
                  <a:lnTo>
                    <a:pt x="34" y="71"/>
                  </a:lnTo>
                  <a:lnTo>
                    <a:pt x="26" y="70"/>
                  </a:lnTo>
                  <a:lnTo>
                    <a:pt x="18" y="68"/>
                  </a:lnTo>
                  <a:lnTo>
                    <a:pt x="12" y="63"/>
                  </a:lnTo>
                  <a:lnTo>
                    <a:pt x="7" y="58"/>
                  </a:lnTo>
                  <a:lnTo>
                    <a:pt x="4" y="52"/>
                  </a:lnTo>
                  <a:lnTo>
                    <a:pt x="0" y="45"/>
                  </a:lnTo>
                  <a:lnTo>
                    <a:pt x="0" y="36"/>
                  </a:lnTo>
                  <a:lnTo>
                    <a:pt x="0" y="36"/>
                  </a:lnTo>
                  <a:lnTo>
                    <a:pt x="0" y="28"/>
                  </a:lnTo>
                  <a:lnTo>
                    <a:pt x="4" y="20"/>
                  </a:lnTo>
                  <a:lnTo>
                    <a:pt x="7" y="15"/>
                  </a:lnTo>
                  <a:lnTo>
                    <a:pt x="12" y="10"/>
                  </a:lnTo>
                  <a:lnTo>
                    <a:pt x="18" y="5"/>
                  </a:lnTo>
                  <a:lnTo>
                    <a:pt x="26" y="3"/>
                  </a:lnTo>
                  <a:lnTo>
                    <a:pt x="34" y="2"/>
                  </a:lnTo>
                  <a:lnTo>
                    <a:pt x="44" y="0"/>
                  </a:lnTo>
                  <a:lnTo>
                    <a:pt x="44" y="0"/>
                  </a:lnTo>
                  <a:lnTo>
                    <a:pt x="54" y="2"/>
                  </a:lnTo>
                  <a:lnTo>
                    <a:pt x="63" y="3"/>
                  </a:lnTo>
                  <a:lnTo>
                    <a:pt x="70" y="7"/>
                  </a:lnTo>
                  <a:lnTo>
                    <a:pt x="76" y="11"/>
                  </a:lnTo>
                  <a:lnTo>
                    <a:pt x="81" y="16"/>
                  </a:lnTo>
                  <a:lnTo>
                    <a:pt x="84" y="23"/>
                  </a:lnTo>
                  <a:lnTo>
                    <a:pt x="86" y="31"/>
                  </a:lnTo>
                  <a:lnTo>
                    <a:pt x="88" y="41"/>
                  </a:lnTo>
                  <a:lnTo>
                    <a:pt x="88" y="42"/>
                  </a:lnTo>
                  <a:lnTo>
                    <a:pt x="23" y="42"/>
                  </a:lnTo>
                  <a:lnTo>
                    <a:pt x="23" y="42"/>
                  </a:lnTo>
                  <a:lnTo>
                    <a:pt x="23" y="42"/>
                  </a:lnTo>
                  <a:lnTo>
                    <a:pt x="25" y="47"/>
                  </a:lnTo>
                  <a:lnTo>
                    <a:pt x="28" y="53"/>
                  </a:lnTo>
                  <a:lnTo>
                    <a:pt x="34" y="57"/>
                  </a:lnTo>
                  <a:lnTo>
                    <a:pt x="44" y="58"/>
                  </a:lnTo>
                  <a:lnTo>
                    <a:pt x="44" y="58"/>
                  </a:lnTo>
                  <a:lnTo>
                    <a:pt x="50" y="58"/>
                  </a:lnTo>
                  <a:lnTo>
                    <a:pt x="55" y="57"/>
                  </a:lnTo>
                  <a:lnTo>
                    <a:pt x="60" y="53"/>
                  </a:lnTo>
                  <a:lnTo>
                    <a:pt x="62" y="50"/>
                  </a:lnTo>
                  <a:lnTo>
                    <a:pt x="86" y="50"/>
                  </a:lnTo>
                  <a:close/>
                  <a:moveTo>
                    <a:pt x="65" y="29"/>
                  </a:moveTo>
                  <a:lnTo>
                    <a:pt x="65" y="29"/>
                  </a:lnTo>
                  <a:lnTo>
                    <a:pt x="65" y="29"/>
                  </a:lnTo>
                  <a:lnTo>
                    <a:pt x="63" y="24"/>
                  </a:lnTo>
                  <a:lnTo>
                    <a:pt x="60" y="20"/>
                  </a:lnTo>
                  <a:lnTo>
                    <a:pt x="54" y="16"/>
                  </a:lnTo>
                  <a:lnTo>
                    <a:pt x="49" y="15"/>
                  </a:lnTo>
                  <a:lnTo>
                    <a:pt x="44" y="15"/>
                  </a:lnTo>
                  <a:lnTo>
                    <a:pt x="44" y="15"/>
                  </a:lnTo>
                  <a:lnTo>
                    <a:pt x="37" y="15"/>
                  </a:lnTo>
                  <a:lnTo>
                    <a:pt x="33" y="16"/>
                  </a:lnTo>
                  <a:lnTo>
                    <a:pt x="26" y="21"/>
                  </a:lnTo>
                  <a:lnTo>
                    <a:pt x="23" y="26"/>
                  </a:lnTo>
                  <a:lnTo>
                    <a:pt x="23" y="29"/>
                  </a:lnTo>
                  <a:lnTo>
                    <a:pt x="23" y="29"/>
                  </a:lnTo>
                  <a:lnTo>
                    <a:pt x="65" y="29"/>
                  </a:lnTo>
                  <a:close/>
                </a:path>
              </a:pathLst>
            </a:custGeom>
            <a:solidFill>
              <a:schemeClr val="bg1"/>
            </a:solidFill>
            <a:ln w="9525">
              <a:noFill/>
              <a:round/>
              <a:headEnd/>
              <a:tailEnd/>
            </a:ln>
          </p:spPr>
          <p:txBody>
            <a:bodyPr/>
            <a:lstStyle/>
            <a:p>
              <a:pPr>
                <a:defRPr/>
              </a:pPr>
              <a:endParaRPr lang="en-US" dirty="0"/>
            </a:p>
          </p:txBody>
        </p:sp>
        <p:sp>
          <p:nvSpPr>
            <p:cNvPr id="24" name="Freeform 51"/>
            <p:cNvSpPr>
              <a:spLocks/>
            </p:cNvSpPr>
            <p:nvPr userDrawn="1"/>
          </p:nvSpPr>
          <p:spPr bwMode="black">
            <a:xfrm>
              <a:off x="4918" y="4088"/>
              <a:ext cx="27" cy="44"/>
            </a:xfrm>
            <a:custGeom>
              <a:avLst/>
              <a:gdLst/>
              <a:ahLst/>
              <a:cxnLst>
                <a:cxn ang="0">
                  <a:pos x="14" y="0"/>
                </a:cxn>
                <a:cxn ang="0">
                  <a:pos x="35" y="0"/>
                </a:cxn>
                <a:cxn ang="0">
                  <a:pos x="35" y="21"/>
                </a:cxn>
                <a:cxn ang="0">
                  <a:pos x="53" y="21"/>
                </a:cxn>
                <a:cxn ang="0">
                  <a:pos x="53" y="36"/>
                </a:cxn>
                <a:cxn ang="0">
                  <a:pos x="35" y="36"/>
                </a:cxn>
                <a:cxn ang="0">
                  <a:pos x="35" y="67"/>
                </a:cxn>
                <a:cxn ang="0">
                  <a:pos x="35" y="67"/>
                </a:cxn>
                <a:cxn ang="0">
                  <a:pos x="37" y="70"/>
                </a:cxn>
                <a:cxn ang="0">
                  <a:pos x="37" y="71"/>
                </a:cxn>
                <a:cxn ang="0">
                  <a:pos x="40" y="73"/>
                </a:cxn>
                <a:cxn ang="0">
                  <a:pos x="43" y="73"/>
                </a:cxn>
                <a:cxn ang="0">
                  <a:pos x="43" y="73"/>
                </a:cxn>
                <a:cxn ang="0">
                  <a:pos x="53" y="73"/>
                </a:cxn>
                <a:cxn ang="0">
                  <a:pos x="53" y="88"/>
                </a:cxn>
                <a:cxn ang="0">
                  <a:pos x="53" y="88"/>
                </a:cxn>
                <a:cxn ang="0">
                  <a:pos x="37" y="89"/>
                </a:cxn>
                <a:cxn ang="0">
                  <a:pos x="37" y="89"/>
                </a:cxn>
                <a:cxn ang="0">
                  <a:pos x="24" y="88"/>
                </a:cxn>
                <a:cxn ang="0">
                  <a:pos x="21" y="86"/>
                </a:cxn>
                <a:cxn ang="0">
                  <a:pos x="18" y="84"/>
                </a:cxn>
                <a:cxn ang="0">
                  <a:pos x="16" y="81"/>
                </a:cxn>
                <a:cxn ang="0">
                  <a:pos x="14" y="78"/>
                </a:cxn>
                <a:cxn ang="0">
                  <a:pos x="14" y="70"/>
                </a:cxn>
                <a:cxn ang="0">
                  <a:pos x="14" y="36"/>
                </a:cxn>
                <a:cxn ang="0">
                  <a:pos x="0" y="36"/>
                </a:cxn>
                <a:cxn ang="0">
                  <a:pos x="0" y="21"/>
                </a:cxn>
                <a:cxn ang="0">
                  <a:pos x="14" y="21"/>
                </a:cxn>
                <a:cxn ang="0">
                  <a:pos x="14" y="0"/>
                </a:cxn>
              </a:cxnLst>
              <a:rect l="0" t="0" r="r" b="b"/>
              <a:pathLst>
                <a:path w="53" h="89">
                  <a:moveTo>
                    <a:pt x="14" y="0"/>
                  </a:moveTo>
                  <a:lnTo>
                    <a:pt x="35" y="0"/>
                  </a:lnTo>
                  <a:lnTo>
                    <a:pt x="35" y="21"/>
                  </a:lnTo>
                  <a:lnTo>
                    <a:pt x="53" y="21"/>
                  </a:lnTo>
                  <a:lnTo>
                    <a:pt x="53" y="36"/>
                  </a:lnTo>
                  <a:lnTo>
                    <a:pt x="35" y="36"/>
                  </a:lnTo>
                  <a:lnTo>
                    <a:pt x="35" y="67"/>
                  </a:lnTo>
                  <a:lnTo>
                    <a:pt x="35" y="67"/>
                  </a:lnTo>
                  <a:lnTo>
                    <a:pt x="37" y="70"/>
                  </a:lnTo>
                  <a:lnTo>
                    <a:pt x="37" y="71"/>
                  </a:lnTo>
                  <a:lnTo>
                    <a:pt x="40" y="73"/>
                  </a:lnTo>
                  <a:lnTo>
                    <a:pt x="43" y="73"/>
                  </a:lnTo>
                  <a:lnTo>
                    <a:pt x="43" y="73"/>
                  </a:lnTo>
                  <a:lnTo>
                    <a:pt x="53" y="73"/>
                  </a:lnTo>
                  <a:lnTo>
                    <a:pt x="53" y="88"/>
                  </a:lnTo>
                  <a:lnTo>
                    <a:pt x="53" y="88"/>
                  </a:lnTo>
                  <a:lnTo>
                    <a:pt x="37" y="89"/>
                  </a:lnTo>
                  <a:lnTo>
                    <a:pt x="37" y="89"/>
                  </a:lnTo>
                  <a:lnTo>
                    <a:pt x="24" y="88"/>
                  </a:lnTo>
                  <a:lnTo>
                    <a:pt x="21" y="86"/>
                  </a:lnTo>
                  <a:lnTo>
                    <a:pt x="18" y="84"/>
                  </a:lnTo>
                  <a:lnTo>
                    <a:pt x="16" y="81"/>
                  </a:lnTo>
                  <a:lnTo>
                    <a:pt x="14" y="78"/>
                  </a:lnTo>
                  <a:lnTo>
                    <a:pt x="14" y="70"/>
                  </a:lnTo>
                  <a:lnTo>
                    <a:pt x="14" y="36"/>
                  </a:lnTo>
                  <a:lnTo>
                    <a:pt x="0" y="36"/>
                  </a:lnTo>
                  <a:lnTo>
                    <a:pt x="0" y="21"/>
                  </a:lnTo>
                  <a:lnTo>
                    <a:pt x="14" y="21"/>
                  </a:lnTo>
                  <a:lnTo>
                    <a:pt x="14" y="0"/>
                  </a:lnTo>
                  <a:close/>
                </a:path>
              </a:pathLst>
            </a:custGeom>
            <a:solidFill>
              <a:schemeClr val="bg1"/>
            </a:solidFill>
            <a:ln w="9525">
              <a:noFill/>
              <a:round/>
              <a:headEnd/>
              <a:tailEnd/>
            </a:ln>
          </p:spPr>
          <p:txBody>
            <a:bodyPr/>
            <a:lstStyle/>
            <a:p>
              <a:pPr>
                <a:defRPr/>
              </a:pPr>
              <a:endParaRPr lang="en-US" dirty="0"/>
            </a:p>
          </p:txBody>
        </p:sp>
        <p:sp>
          <p:nvSpPr>
            <p:cNvPr id="25" name="Freeform 52"/>
            <p:cNvSpPr>
              <a:spLocks noEditPoints="1"/>
            </p:cNvSpPr>
            <p:nvPr userDrawn="1"/>
          </p:nvSpPr>
          <p:spPr bwMode="black">
            <a:xfrm>
              <a:off x="4947" y="4097"/>
              <a:ext cx="44" cy="36"/>
            </a:xfrm>
            <a:custGeom>
              <a:avLst/>
              <a:gdLst/>
              <a:ahLst/>
              <a:cxnLst>
                <a:cxn ang="0">
                  <a:pos x="86" y="50"/>
                </a:cxn>
                <a:cxn ang="0">
                  <a:pos x="79" y="60"/>
                </a:cxn>
                <a:cxn ang="0">
                  <a:pos x="69" y="66"/>
                </a:cxn>
                <a:cxn ang="0">
                  <a:pos x="44" y="73"/>
                </a:cxn>
                <a:cxn ang="0">
                  <a:pos x="35" y="71"/>
                </a:cxn>
                <a:cxn ang="0">
                  <a:pos x="19" y="68"/>
                </a:cxn>
                <a:cxn ang="0">
                  <a:pos x="8" y="58"/>
                </a:cxn>
                <a:cxn ang="0">
                  <a:pos x="2" y="45"/>
                </a:cxn>
                <a:cxn ang="0">
                  <a:pos x="0" y="36"/>
                </a:cxn>
                <a:cxn ang="0">
                  <a:pos x="3" y="20"/>
                </a:cxn>
                <a:cxn ang="0">
                  <a:pos x="13" y="10"/>
                </a:cxn>
                <a:cxn ang="0">
                  <a:pos x="26" y="3"/>
                </a:cxn>
                <a:cxn ang="0">
                  <a:pos x="44" y="0"/>
                </a:cxn>
                <a:cxn ang="0">
                  <a:pos x="55" y="2"/>
                </a:cxn>
                <a:cxn ang="0">
                  <a:pos x="71" y="7"/>
                </a:cxn>
                <a:cxn ang="0">
                  <a:pos x="81" y="16"/>
                </a:cxn>
                <a:cxn ang="0">
                  <a:pos x="86" y="31"/>
                </a:cxn>
                <a:cxn ang="0">
                  <a:pos x="87" y="42"/>
                </a:cxn>
                <a:cxn ang="0">
                  <a:pos x="23" y="42"/>
                </a:cxn>
                <a:cxn ang="0">
                  <a:pos x="24" y="47"/>
                </a:cxn>
                <a:cxn ang="0">
                  <a:pos x="34" y="57"/>
                </a:cxn>
                <a:cxn ang="0">
                  <a:pos x="44" y="58"/>
                </a:cxn>
                <a:cxn ang="0">
                  <a:pos x="55" y="57"/>
                </a:cxn>
                <a:cxn ang="0">
                  <a:pos x="63" y="50"/>
                </a:cxn>
                <a:cxn ang="0">
                  <a:pos x="65" y="29"/>
                </a:cxn>
                <a:cxn ang="0">
                  <a:pos x="65" y="29"/>
                </a:cxn>
                <a:cxn ang="0">
                  <a:pos x="60" y="20"/>
                </a:cxn>
                <a:cxn ang="0">
                  <a:pos x="48" y="15"/>
                </a:cxn>
                <a:cxn ang="0">
                  <a:pos x="44" y="15"/>
                </a:cxn>
                <a:cxn ang="0">
                  <a:pos x="34" y="16"/>
                </a:cxn>
                <a:cxn ang="0">
                  <a:pos x="24" y="26"/>
                </a:cxn>
                <a:cxn ang="0">
                  <a:pos x="23" y="29"/>
                </a:cxn>
              </a:cxnLst>
              <a:rect l="0" t="0" r="r" b="b"/>
              <a:pathLst>
                <a:path w="87" h="73">
                  <a:moveTo>
                    <a:pt x="86" y="50"/>
                  </a:moveTo>
                  <a:lnTo>
                    <a:pt x="86" y="50"/>
                  </a:lnTo>
                  <a:lnTo>
                    <a:pt x="82" y="55"/>
                  </a:lnTo>
                  <a:lnTo>
                    <a:pt x="79" y="60"/>
                  </a:lnTo>
                  <a:lnTo>
                    <a:pt x="74" y="63"/>
                  </a:lnTo>
                  <a:lnTo>
                    <a:pt x="69" y="66"/>
                  </a:lnTo>
                  <a:lnTo>
                    <a:pt x="58" y="71"/>
                  </a:lnTo>
                  <a:lnTo>
                    <a:pt x="44" y="73"/>
                  </a:lnTo>
                  <a:lnTo>
                    <a:pt x="44" y="73"/>
                  </a:lnTo>
                  <a:lnTo>
                    <a:pt x="35" y="71"/>
                  </a:lnTo>
                  <a:lnTo>
                    <a:pt x="26" y="70"/>
                  </a:lnTo>
                  <a:lnTo>
                    <a:pt x="19" y="68"/>
                  </a:lnTo>
                  <a:lnTo>
                    <a:pt x="13" y="63"/>
                  </a:lnTo>
                  <a:lnTo>
                    <a:pt x="8" y="58"/>
                  </a:lnTo>
                  <a:lnTo>
                    <a:pt x="3" y="52"/>
                  </a:lnTo>
                  <a:lnTo>
                    <a:pt x="2" y="45"/>
                  </a:lnTo>
                  <a:lnTo>
                    <a:pt x="0" y="36"/>
                  </a:lnTo>
                  <a:lnTo>
                    <a:pt x="0" y="36"/>
                  </a:lnTo>
                  <a:lnTo>
                    <a:pt x="2" y="28"/>
                  </a:lnTo>
                  <a:lnTo>
                    <a:pt x="3" y="20"/>
                  </a:lnTo>
                  <a:lnTo>
                    <a:pt x="8" y="15"/>
                  </a:lnTo>
                  <a:lnTo>
                    <a:pt x="13" y="10"/>
                  </a:lnTo>
                  <a:lnTo>
                    <a:pt x="19" y="5"/>
                  </a:lnTo>
                  <a:lnTo>
                    <a:pt x="26" y="3"/>
                  </a:lnTo>
                  <a:lnTo>
                    <a:pt x="35" y="2"/>
                  </a:lnTo>
                  <a:lnTo>
                    <a:pt x="44" y="0"/>
                  </a:lnTo>
                  <a:lnTo>
                    <a:pt x="44" y="0"/>
                  </a:lnTo>
                  <a:lnTo>
                    <a:pt x="55" y="2"/>
                  </a:lnTo>
                  <a:lnTo>
                    <a:pt x="63" y="3"/>
                  </a:lnTo>
                  <a:lnTo>
                    <a:pt x="71" y="7"/>
                  </a:lnTo>
                  <a:lnTo>
                    <a:pt x="76" y="11"/>
                  </a:lnTo>
                  <a:lnTo>
                    <a:pt x="81" y="16"/>
                  </a:lnTo>
                  <a:lnTo>
                    <a:pt x="84" y="23"/>
                  </a:lnTo>
                  <a:lnTo>
                    <a:pt x="86" y="31"/>
                  </a:lnTo>
                  <a:lnTo>
                    <a:pt x="87" y="41"/>
                  </a:lnTo>
                  <a:lnTo>
                    <a:pt x="87" y="42"/>
                  </a:lnTo>
                  <a:lnTo>
                    <a:pt x="23" y="42"/>
                  </a:lnTo>
                  <a:lnTo>
                    <a:pt x="23" y="42"/>
                  </a:lnTo>
                  <a:lnTo>
                    <a:pt x="23" y="42"/>
                  </a:lnTo>
                  <a:lnTo>
                    <a:pt x="24" y="47"/>
                  </a:lnTo>
                  <a:lnTo>
                    <a:pt x="27" y="53"/>
                  </a:lnTo>
                  <a:lnTo>
                    <a:pt x="34" y="57"/>
                  </a:lnTo>
                  <a:lnTo>
                    <a:pt x="44" y="58"/>
                  </a:lnTo>
                  <a:lnTo>
                    <a:pt x="44" y="58"/>
                  </a:lnTo>
                  <a:lnTo>
                    <a:pt x="50" y="58"/>
                  </a:lnTo>
                  <a:lnTo>
                    <a:pt x="55" y="57"/>
                  </a:lnTo>
                  <a:lnTo>
                    <a:pt x="60" y="53"/>
                  </a:lnTo>
                  <a:lnTo>
                    <a:pt x="63" y="50"/>
                  </a:lnTo>
                  <a:lnTo>
                    <a:pt x="86" y="50"/>
                  </a:lnTo>
                  <a:close/>
                  <a:moveTo>
                    <a:pt x="65" y="29"/>
                  </a:moveTo>
                  <a:lnTo>
                    <a:pt x="65" y="29"/>
                  </a:lnTo>
                  <a:lnTo>
                    <a:pt x="65" y="29"/>
                  </a:lnTo>
                  <a:lnTo>
                    <a:pt x="63" y="24"/>
                  </a:lnTo>
                  <a:lnTo>
                    <a:pt x="60" y="20"/>
                  </a:lnTo>
                  <a:lnTo>
                    <a:pt x="53" y="16"/>
                  </a:lnTo>
                  <a:lnTo>
                    <a:pt x="48" y="15"/>
                  </a:lnTo>
                  <a:lnTo>
                    <a:pt x="44" y="15"/>
                  </a:lnTo>
                  <a:lnTo>
                    <a:pt x="44" y="15"/>
                  </a:lnTo>
                  <a:lnTo>
                    <a:pt x="37" y="15"/>
                  </a:lnTo>
                  <a:lnTo>
                    <a:pt x="34" y="16"/>
                  </a:lnTo>
                  <a:lnTo>
                    <a:pt x="27" y="21"/>
                  </a:lnTo>
                  <a:lnTo>
                    <a:pt x="24" y="26"/>
                  </a:lnTo>
                  <a:lnTo>
                    <a:pt x="23" y="29"/>
                  </a:lnTo>
                  <a:lnTo>
                    <a:pt x="23" y="29"/>
                  </a:lnTo>
                  <a:lnTo>
                    <a:pt x="65" y="29"/>
                  </a:lnTo>
                  <a:close/>
                </a:path>
              </a:pathLst>
            </a:custGeom>
            <a:solidFill>
              <a:schemeClr val="bg1"/>
            </a:solidFill>
            <a:ln w="9525">
              <a:noFill/>
              <a:round/>
              <a:headEnd/>
              <a:tailEnd/>
            </a:ln>
          </p:spPr>
          <p:txBody>
            <a:bodyPr/>
            <a:lstStyle/>
            <a:p>
              <a:pPr>
                <a:defRPr/>
              </a:pPr>
              <a:endParaRPr lang="en-US" dirty="0"/>
            </a:p>
          </p:txBody>
        </p:sp>
        <p:sp>
          <p:nvSpPr>
            <p:cNvPr id="26" name="Freeform 53"/>
            <p:cNvSpPr>
              <a:spLocks noEditPoints="1"/>
            </p:cNvSpPr>
            <p:nvPr userDrawn="1"/>
          </p:nvSpPr>
          <p:spPr bwMode="black">
            <a:xfrm>
              <a:off x="5020" y="4087"/>
              <a:ext cx="45" cy="44"/>
            </a:xfrm>
            <a:custGeom>
              <a:avLst/>
              <a:gdLst/>
              <a:ahLst/>
              <a:cxnLst>
                <a:cxn ang="0">
                  <a:pos x="0" y="0"/>
                </a:cxn>
                <a:cxn ang="0">
                  <a:pos x="60" y="0"/>
                </a:cxn>
                <a:cxn ang="0">
                  <a:pos x="60" y="0"/>
                </a:cxn>
                <a:cxn ang="0">
                  <a:pos x="68" y="1"/>
                </a:cxn>
                <a:cxn ang="0">
                  <a:pos x="75" y="3"/>
                </a:cxn>
                <a:cxn ang="0">
                  <a:pos x="81" y="5"/>
                </a:cxn>
                <a:cxn ang="0">
                  <a:pos x="84" y="10"/>
                </a:cxn>
                <a:cxn ang="0">
                  <a:pos x="88" y="13"/>
                </a:cxn>
                <a:cxn ang="0">
                  <a:pos x="89" y="18"/>
                </a:cxn>
                <a:cxn ang="0">
                  <a:pos x="91" y="27"/>
                </a:cxn>
                <a:cxn ang="0">
                  <a:pos x="91" y="27"/>
                </a:cxn>
                <a:cxn ang="0">
                  <a:pos x="91" y="34"/>
                </a:cxn>
                <a:cxn ang="0">
                  <a:pos x="89" y="40"/>
                </a:cxn>
                <a:cxn ang="0">
                  <a:pos x="86" y="45"/>
                </a:cxn>
                <a:cxn ang="0">
                  <a:pos x="83" y="48"/>
                </a:cxn>
                <a:cxn ang="0">
                  <a:pos x="80" y="53"/>
                </a:cxn>
                <a:cxn ang="0">
                  <a:pos x="75" y="55"/>
                </a:cxn>
                <a:cxn ang="0">
                  <a:pos x="68" y="56"/>
                </a:cxn>
                <a:cxn ang="0">
                  <a:pos x="62" y="56"/>
                </a:cxn>
                <a:cxn ang="0">
                  <a:pos x="25" y="56"/>
                </a:cxn>
                <a:cxn ang="0">
                  <a:pos x="25" y="89"/>
                </a:cxn>
                <a:cxn ang="0">
                  <a:pos x="0" y="89"/>
                </a:cxn>
                <a:cxn ang="0">
                  <a:pos x="0" y="0"/>
                </a:cxn>
                <a:cxn ang="0">
                  <a:pos x="25" y="40"/>
                </a:cxn>
                <a:cxn ang="0">
                  <a:pos x="50" y="40"/>
                </a:cxn>
                <a:cxn ang="0">
                  <a:pos x="50" y="40"/>
                </a:cxn>
                <a:cxn ang="0">
                  <a:pos x="55" y="40"/>
                </a:cxn>
                <a:cxn ang="0">
                  <a:pos x="60" y="39"/>
                </a:cxn>
                <a:cxn ang="0">
                  <a:pos x="65" y="35"/>
                </a:cxn>
                <a:cxn ang="0">
                  <a:pos x="67" y="29"/>
                </a:cxn>
                <a:cxn ang="0">
                  <a:pos x="67" y="29"/>
                </a:cxn>
                <a:cxn ang="0">
                  <a:pos x="65" y="22"/>
                </a:cxn>
                <a:cxn ang="0">
                  <a:pos x="62" y="18"/>
                </a:cxn>
                <a:cxn ang="0">
                  <a:pos x="57" y="16"/>
                </a:cxn>
                <a:cxn ang="0">
                  <a:pos x="52" y="16"/>
                </a:cxn>
                <a:cxn ang="0">
                  <a:pos x="25" y="16"/>
                </a:cxn>
                <a:cxn ang="0">
                  <a:pos x="25" y="40"/>
                </a:cxn>
              </a:cxnLst>
              <a:rect l="0" t="0" r="r" b="b"/>
              <a:pathLst>
                <a:path w="91" h="89">
                  <a:moveTo>
                    <a:pt x="0" y="0"/>
                  </a:moveTo>
                  <a:lnTo>
                    <a:pt x="60" y="0"/>
                  </a:lnTo>
                  <a:lnTo>
                    <a:pt x="60" y="0"/>
                  </a:lnTo>
                  <a:lnTo>
                    <a:pt x="68" y="1"/>
                  </a:lnTo>
                  <a:lnTo>
                    <a:pt x="75" y="3"/>
                  </a:lnTo>
                  <a:lnTo>
                    <a:pt x="81" y="5"/>
                  </a:lnTo>
                  <a:lnTo>
                    <a:pt x="84" y="10"/>
                  </a:lnTo>
                  <a:lnTo>
                    <a:pt x="88" y="13"/>
                  </a:lnTo>
                  <a:lnTo>
                    <a:pt x="89" y="18"/>
                  </a:lnTo>
                  <a:lnTo>
                    <a:pt x="91" y="27"/>
                  </a:lnTo>
                  <a:lnTo>
                    <a:pt x="91" y="27"/>
                  </a:lnTo>
                  <a:lnTo>
                    <a:pt x="91" y="34"/>
                  </a:lnTo>
                  <a:lnTo>
                    <a:pt x="89" y="40"/>
                  </a:lnTo>
                  <a:lnTo>
                    <a:pt x="86" y="45"/>
                  </a:lnTo>
                  <a:lnTo>
                    <a:pt x="83" y="48"/>
                  </a:lnTo>
                  <a:lnTo>
                    <a:pt x="80" y="53"/>
                  </a:lnTo>
                  <a:lnTo>
                    <a:pt x="75" y="55"/>
                  </a:lnTo>
                  <a:lnTo>
                    <a:pt x="68" y="56"/>
                  </a:lnTo>
                  <a:lnTo>
                    <a:pt x="62" y="56"/>
                  </a:lnTo>
                  <a:lnTo>
                    <a:pt x="25" y="56"/>
                  </a:lnTo>
                  <a:lnTo>
                    <a:pt x="25" y="89"/>
                  </a:lnTo>
                  <a:lnTo>
                    <a:pt x="0" y="89"/>
                  </a:lnTo>
                  <a:lnTo>
                    <a:pt x="0" y="0"/>
                  </a:lnTo>
                  <a:close/>
                  <a:moveTo>
                    <a:pt x="25" y="40"/>
                  </a:moveTo>
                  <a:lnTo>
                    <a:pt x="50" y="40"/>
                  </a:lnTo>
                  <a:lnTo>
                    <a:pt x="50" y="40"/>
                  </a:lnTo>
                  <a:lnTo>
                    <a:pt x="55" y="40"/>
                  </a:lnTo>
                  <a:lnTo>
                    <a:pt x="60" y="39"/>
                  </a:lnTo>
                  <a:lnTo>
                    <a:pt x="65" y="35"/>
                  </a:lnTo>
                  <a:lnTo>
                    <a:pt x="67" y="29"/>
                  </a:lnTo>
                  <a:lnTo>
                    <a:pt x="67" y="29"/>
                  </a:lnTo>
                  <a:lnTo>
                    <a:pt x="65" y="22"/>
                  </a:lnTo>
                  <a:lnTo>
                    <a:pt x="62" y="18"/>
                  </a:lnTo>
                  <a:lnTo>
                    <a:pt x="57" y="16"/>
                  </a:lnTo>
                  <a:lnTo>
                    <a:pt x="52" y="16"/>
                  </a:lnTo>
                  <a:lnTo>
                    <a:pt x="25" y="16"/>
                  </a:lnTo>
                  <a:lnTo>
                    <a:pt x="25" y="40"/>
                  </a:lnTo>
                  <a:close/>
                </a:path>
              </a:pathLst>
            </a:custGeom>
            <a:solidFill>
              <a:schemeClr val="bg1"/>
            </a:solidFill>
            <a:ln w="9525">
              <a:noFill/>
              <a:round/>
              <a:headEnd/>
              <a:tailEnd/>
            </a:ln>
          </p:spPr>
          <p:txBody>
            <a:bodyPr/>
            <a:lstStyle/>
            <a:p>
              <a:pPr>
                <a:defRPr/>
              </a:pPr>
              <a:endParaRPr lang="en-US" dirty="0"/>
            </a:p>
          </p:txBody>
        </p:sp>
        <p:sp>
          <p:nvSpPr>
            <p:cNvPr id="27" name="Freeform 54"/>
            <p:cNvSpPr>
              <a:spLocks noEditPoints="1"/>
            </p:cNvSpPr>
            <p:nvPr userDrawn="1"/>
          </p:nvSpPr>
          <p:spPr bwMode="black">
            <a:xfrm>
              <a:off x="5071" y="4086"/>
              <a:ext cx="11" cy="45"/>
            </a:xfrm>
            <a:custGeom>
              <a:avLst/>
              <a:gdLst/>
              <a:ahLst/>
              <a:cxnLst>
                <a:cxn ang="0">
                  <a:pos x="0" y="24"/>
                </a:cxn>
                <a:cxn ang="0">
                  <a:pos x="23" y="24"/>
                </a:cxn>
                <a:cxn ang="0">
                  <a:pos x="23" y="91"/>
                </a:cxn>
                <a:cxn ang="0">
                  <a:pos x="0" y="91"/>
                </a:cxn>
                <a:cxn ang="0">
                  <a:pos x="0" y="24"/>
                </a:cxn>
                <a:cxn ang="0">
                  <a:pos x="0" y="0"/>
                </a:cxn>
                <a:cxn ang="0">
                  <a:pos x="23" y="0"/>
                </a:cxn>
                <a:cxn ang="0">
                  <a:pos x="23" y="16"/>
                </a:cxn>
                <a:cxn ang="0">
                  <a:pos x="0" y="16"/>
                </a:cxn>
                <a:cxn ang="0">
                  <a:pos x="0" y="0"/>
                </a:cxn>
              </a:cxnLst>
              <a:rect l="0" t="0" r="r" b="b"/>
              <a:pathLst>
                <a:path w="23" h="91">
                  <a:moveTo>
                    <a:pt x="0" y="24"/>
                  </a:moveTo>
                  <a:lnTo>
                    <a:pt x="23" y="24"/>
                  </a:lnTo>
                  <a:lnTo>
                    <a:pt x="23" y="91"/>
                  </a:lnTo>
                  <a:lnTo>
                    <a:pt x="0" y="91"/>
                  </a:lnTo>
                  <a:lnTo>
                    <a:pt x="0" y="24"/>
                  </a:lnTo>
                  <a:close/>
                  <a:moveTo>
                    <a:pt x="0" y="0"/>
                  </a:moveTo>
                  <a:lnTo>
                    <a:pt x="23" y="0"/>
                  </a:lnTo>
                  <a:lnTo>
                    <a:pt x="23" y="16"/>
                  </a:lnTo>
                  <a:lnTo>
                    <a:pt x="0" y="16"/>
                  </a:lnTo>
                  <a:lnTo>
                    <a:pt x="0" y="0"/>
                  </a:lnTo>
                  <a:close/>
                </a:path>
              </a:pathLst>
            </a:custGeom>
            <a:solidFill>
              <a:schemeClr val="bg1"/>
            </a:solidFill>
            <a:ln w="9525">
              <a:noFill/>
              <a:round/>
              <a:headEnd/>
              <a:tailEnd/>
            </a:ln>
          </p:spPr>
          <p:txBody>
            <a:bodyPr/>
            <a:lstStyle/>
            <a:p>
              <a:pPr>
                <a:defRPr/>
              </a:pPr>
              <a:endParaRPr lang="en-US" dirty="0"/>
            </a:p>
          </p:txBody>
        </p:sp>
        <p:sp>
          <p:nvSpPr>
            <p:cNvPr id="28" name="Freeform 55"/>
            <p:cNvSpPr>
              <a:spLocks noEditPoints="1"/>
            </p:cNvSpPr>
            <p:nvPr userDrawn="1"/>
          </p:nvSpPr>
          <p:spPr bwMode="black">
            <a:xfrm>
              <a:off x="5090" y="4097"/>
              <a:ext cx="42" cy="46"/>
            </a:xfrm>
            <a:custGeom>
              <a:avLst/>
              <a:gdLst/>
              <a:ahLst/>
              <a:cxnLst>
                <a:cxn ang="0">
                  <a:pos x="0" y="1"/>
                </a:cxn>
                <a:cxn ang="0">
                  <a:pos x="21" y="1"/>
                </a:cxn>
                <a:cxn ang="0">
                  <a:pos x="21" y="9"/>
                </a:cxn>
                <a:cxn ang="0">
                  <a:pos x="21" y="9"/>
                </a:cxn>
                <a:cxn ang="0">
                  <a:pos x="21" y="9"/>
                </a:cxn>
                <a:cxn ang="0">
                  <a:pos x="28" y="5"/>
                </a:cxn>
                <a:cxn ang="0">
                  <a:pos x="33" y="1"/>
                </a:cxn>
                <a:cxn ang="0">
                  <a:pos x="39" y="0"/>
                </a:cxn>
                <a:cxn ang="0">
                  <a:pos x="46" y="0"/>
                </a:cxn>
                <a:cxn ang="0">
                  <a:pos x="46" y="0"/>
                </a:cxn>
                <a:cxn ang="0">
                  <a:pos x="54" y="0"/>
                </a:cxn>
                <a:cxn ang="0">
                  <a:pos x="62" y="1"/>
                </a:cxn>
                <a:cxn ang="0">
                  <a:pos x="68" y="5"/>
                </a:cxn>
                <a:cxn ang="0">
                  <a:pos x="73" y="8"/>
                </a:cxn>
                <a:cxn ang="0">
                  <a:pos x="78" y="13"/>
                </a:cxn>
                <a:cxn ang="0">
                  <a:pos x="81" y="19"/>
                </a:cxn>
                <a:cxn ang="0">
                  <a:pos x="84" y="26"/>
                </a:cxn>
                <a:cxn ang="0">
                  <a:pos x="84" y="34"/>
                </a:cxn>
                <a:cxn ang="0">
                  <a:pos x="84" y="34"/>
                </a:cxn>
                <a:cxn ang="0">
                  <a:pos x="84" y="42"/>
                </a:cxn>
                <a:cxn ang="0">
                  <a:pos x="81" y="48"/>
                </a:cxn>
                <a:cxn ang="0">
                  <a:pos x="78" y="55"/>
                </a:cxn>
                <a:cxn ang="0">
                  <a:pos x="75" y="60"/>
                </a:cxn>
                <a:cxn ang="0">
                  <a:pos x="68" y="64"/>
                </a:cxn>
                <a:cxn ang="0">
                  <a:pos x="62" y="68"/>
                </a:cxn>
                <a:cxn ang="0">
                  <a:pos x="55" y="69"/>
                </a:cxn>
                <a:cxn ang="0">
                  <a:pos x="47" y="71"/>
                </a:cxn>
                <a:cxn ang="0">
                  <a:pos x="47" y="71"/>
                </a:cxn>
                <a:cxn ang="0">
                  <a:pos x="39" y="69"/>
                </a:cxn>
                <a:cxn ang="0">
                  <a:pos x="33" y="68"/>
                </a:cxn>
                <a:cxn ang="0">
                  <a:pos x="26" y="64"/>
                </a:cxn>
                <a:cxn ang="0">
                  <a:pos x="21" y="60"/>
                </a:cxn>
                <a:cxn ang="0">
                  <a:pos x="21" y="60"/>
                </a:cxn>
                <a:cxn ang="0">
                  <a:pos x="21" y="92"/>
                </a:cxn>
                <a:cxn ang="0">
                  <a:pos x="0" y="92"/>
                </a:cxn>
                <a:cxn ang="0">
                  <a:pos x="0" y="1"/>
                </a:cxn>
                <a:cxn ang="0">
                  <a:pos x="42" y="55"/>
                </a:cxn>
                <a:cxn ang="0">
                  <a:pos x="42" y="55"/>
                </a:cxn>
                <a:cxn ang="0">
                  <a:pos x="49" y="53"/>
                </a:cxn>
                <a:cxn ang="0">
                  <a:pos x="55" y="50"/>
                </a:cxn>
                <a:cxn ang="0">
                  <a:pos x="60" y="43"/>
                </a:cxn>
                <a:cxn ang="0">
                  <a:pos x="62" y="35"/>
                </a:cxn>
                <a:cxn ang="0">
                  <a:pos x="62" y="35"/>
                </a:cxn>
                <a:cxn ang="0">
                  <a:pos x="60" y="26"/>
                </a:cxn>
                <a:cxn ang="0">
                  <a:pos x="55" y="21"/>
                </a:cxn>
                <a:cxn ang="0">
                  <a:pos x="49" y="16"/>
                </a:cxn>
                <a:cxn ang="0">
                  <a:pos x="42" y="16"/>
                </a:cxn>
                <a:cxn ang="0">
                  <a:pos x="42" y="16"/>
                </a:cxn>
                <a:cxn ang="0">
                  <a:pos x="34" y="16"/>
                </a:cxn>
                <a:cxn ang="0">
                  <a:pos x="28" y="21"/>
                </a:cxn>
                <a:cxn ang="0">
                  <a:pos x="23" y="26"/>
                </a:cxn>
                <a:cxn ang="0">
                  <a:pos x="21" y="35"/>
                </a:cxn>
                <a:cxn ang="0">
                  <a:pos x="21" y="35"/>
                </a:cxn>
                <a:cxn ang="0">
                  <a:pos x="23" y="43"/>
                </a:cxn>
                <a:cxn ang="0">
                  <a:pos x="28" y="50"/>
                </a:cxn>
                <a:cxn ang="0">
                  <a:pos x="34" y="53"/>
                </a:cxn>
                <a:cxn ang="0">
                  <a:pos x="42" y="55"/>
                </a:cxn>
                <a:cxn ang="0">
                  <a:pos x="42" y="55"/>
                </a:cxn>
              </a:cxnLst>
              <a:rect l="0" t="0" r="r" b="b"/>
              <a:pathLst>
                <a:path w="84" h="92">
                  <a:moveTo>
                    <a:pt x="0" y="1"/>
                  </a:moveTo>
                  <a:lnTo>
                    <a:pt x="21" y="1"/>
                  </a:lnTo>
                  <a:lnTo>
                    <a:pt x="21" y="9"/>
                  </a:lnTo>
                  <a:lnTo>
                    <a:pt x="21" y="9"/>
                  </a:lnTo>
                  <a:lnTo>
                    <a:pt x="21" y="9"/>
                  </a:lnTo>
                  <a:lnTo>
                    <a:pt x="28" y="5"/>
                  </a:lnTo>
                  <a:lnTo>
                    <a:pt x="33" y="1"/>
                  </a:lnTo>
                  <a:lnTo>
                    <a:pt x="39" y="0"/>
                  </a:lnTo>
                  <a:lnTo>
                    <a:pt x="46" y="0"/>
                  </a:lnTo>
                  <a:lnTo>
                    <a:pt x="46" y="0"/>
                  </a:lnTo>
                  <a:lnTo>
                    <a:pt x="54" y="0"/>
                  </a:lnTo>
                  <a:lnTo>
                    <a:pt x="62" y="1"/>
                  </a:lnTo>
                  <a:lnTo>
                    <a:pt x="68" y="5"/>
                  </a:lnTo>
                  <a:lnTo>
                    <a:pt x="73" y="8"/>
                  </a:lnTo>
                  <a:lnTo>
                    <a:pt x="78" y="13"/>
                  </a:lnTo>
                  <a:lnTo>
                    <a:pt x="81" y="19"/>
                  </a:lnTo>
                  <a:lnTo>
                    <a:pt x="84" y="26"/>
                  </a:lnTo>
                  <a:lnTo>
                    <a:pt x="84" y="34"/>
                  </a:lnTo>
                  <a:lnTo>
                    <a:pt x="84" y="34"/>
                  </a:lnTo>
                  <a:lnTo>
                    <a:pt x="84" y="42"/>
                  </a:lnTo>
                  <a:lnTo>
                    <a:pt x="81" y="48"/>
                  </a:lnTo>
                  <a:lnTo>
                    <a:pt x="78" y="55"/>
                  </a:lnTo>
                  <a:lnTo>
                    <a:pt x="75" y="60"/>
                  </a:lnTo>
                  <a:lnTo>
                    <a:pt x="68" y="64"/>
                  </a:lnTo>
                  <a:lnTo>
                    <a:pt x="62" y="68"/>
                  </a:lnTo>
                  <a:lnTo>
                    <a:pt x="55" y="69"/>
                  </a:lnTo>
                  <a:lnTo>
                    <a:pt x="47" y="71"/>
                  </a:lnTo>
                  <a:lnTo>
                    <a:pt x="47" y="71"/>
                  </a:lnTo>
                  <a:lnTo>
                    <a:pt x="39" y="69"/>
                  </a:lnTo>
                  <a:lnTo>
                    <a:pt x="33" y="68"/>
                  </a:lnTo>
                  <a:lnTo>
                    <a:pt x="26" y="64"/>
                  </a:lnTo>
                  <a:lnTo>
                    <a:pt x="21" y="60"/>
                  </a:lnTo>
                  <a:lnTo>
                    <a:pt x="21" y="60"/>
                  </a:lnTo>
                  <a:lnTo>
                    <a:pt x="21" y="92"/>
                  </a:lnTo>
                  <a:lnTo>
                    <a:pt x="0" y="92"/>
                  </a:lnTo>
                  <a:lnTo>
                    <a:pt x="0" y="1"/>
                  </a:lnTo>
                  <a:close/>
                  <a:moveTo>
                    <a:pt x="42" y="55"/>
                  </a:moveTo>
                  <a:lnTo>
                    <a:pt x="42" y="55"/>
                  </a:lnTo>
                  <a:lnTo>
                    <a:pt x="49" y="53"/>
                  </a:lnTo>
                  <a:lnTo>
                    <a:pt x="55" y="50"/>
                  </a:lnTo>
                  <a:lnTo>
                    <a:pt x="60" y="43"/>
                  </a:lnTo>
                  <a:lnTo>
                    <a:pt x="62" y="35"/>
                  </a:lnTo>
                  <a:lnTo>
                    <a:pt x="62" y="35"/>
                  </a:lnTo>
                  <a:lnTo>
                    <a:pt x="60" y="26"/>
                  </a:lnTo>
                  <a:lnTo>
                    <a:pt x="55" y="21"/>
                  </a:lnTo>
                  <a:lnTo>
                    <a:pt x="49" y="16"/>
                  </a:lnTo>
                  <a:lnTo>
                    <a:pt x="42" y="16"/>
                  </a:lnTo>
                  <a:lnTo>
                    <a:pt x="42" y="16"/>
                  </a:lnTo>
                  <a:lnTo>
                    <a:pt x="34" y="16"/>
                  </a:lnTo>
                  <a:lnTo>
                    <a:pt x="28" y="21"/>
                  </a:lnTo>
                  <a:lnTo>
                    <a:pt x="23" y="26"/>
                  </a:lnTo>
                  <a:lnTo>
                    <a:pt x="21" y="35"/>
                  </a:lnTo>
                  <a:lnTo>
                    <a:pt x="21" y="35"/>
                  </a:lnTo>
                  <a:lnTo>
                    <a:pt x="23" y="43"/>
                  </a:lnTo>
                  <a:lnTo>
                    <a:pt x="28" y="50"/>
                  </a:lnTo>
                  <a:lnTo>
                    <a:pt x="34" y="53"/>
                  </a:lnTo>
                  <a:lnTo>
                    <a:pt x="42" y="55"/>
                  </a:lnTo>
                  <a:lnTo>
                    <a:pt x="42" y="55"/>
                  </a:lnTo>
                  <a:close/>
                </a:path>
              </a:pathLst>
            </a:custGeom>
            <a:solidFill>
              <a:schemeClr val="bg1"/>
            </a:solidFill>
            <a:ln w="9525">
              <a:noFill/>
              <a:round/>
              <a:headEnd/>
              <a:tailEnd/>
            </a:ln>
          </p:spPr>
          <p:txBody>
            <a:bodyPr/>
            <a:lstStyle/>
            <a:p>
              <a:pPr>
                <a:defRPr/>
              </a:pPr>
              <a:endParaRPr lang="en-US" dirty="0"/>
            </a:p>
          </p:txBody>
        </p:sp>
        <p:sp>
          <p:nvSpPr>
            <p:cNvPr id="29" name="Freeform 56"/>
            <p:cNvSpPr>
              <a:spLocks noEditPoints="1"/>
            </p:cNvSpPr>
            <p:nvPr userDrawn="1"/>
          </p:nvSpPr>
          <p:spPr bwMode="black">
            <a:xfrm>
              <a:off x="5136" y="4097"/>
              <a:ext cx="43" cy="36"/>
            </a:xfrm>
            <a:custGeom>
              <a:avLst/>
              <a:gdLst/>
              <a:ahLst/>
              <a:cxnLst>
                <a:cxn ang="0">
                  <a:pos x="86" y="50"/>
                </a:cxn>
                <a:cxn ang="0">
                  <a:pos x="80" y="60"/>
                </a:cxn>
                <a:cxn ang="0">
                  <a:pos x="70" y="66"/>
                </a:cxn>
                <a:cxn ang="0">
                  <a:pos x="44" y="73"/>
                </a:cxn>
                <a:cxn ang="0">
                  <a:pos x="36" y="71"/>
                </a:cxn>
                <a:cxn ang="0">
                  <a:pos x="20" y="68"/>
                </a:cxn>
                <a:cxn ang="0">
                  <a:pos x="8" y="58"/>
                </a:cxn>
                <a:cxn ang="0">
                  <a:pos x="2" y="45"/>
                </a:cxn>
                <a:cxn ang="0">
                  <a:pos x="0" y="36"/>
                </a:cxn>
                <a:cxn ang="0">
                  <a:pos x="4" y="20"/>
                </a:cxn>
                <a:cxn ang="0">
                  <a:pos x="13" y="10"/>
                </a:cxn>
                <a:cxn ang="0">
                  <a:pos x="26" y="3"/>
                </a:cxn>
                <a:cxn ang="0">
                  <a:pos x="44" y="0"/>
                </a:cxn>
                <a:cxn ang="0">
                  <a:pos x="55" y="2"/>
                </a:cxn>
                <a:cxn ang="0">
                  <a:pos x="72" y="7"/>
                </a:cxn>
                <a:cxn ang="0">
                  <a:pos x="81" y="16"/>
                </a:cxn>
                <a:cxn ang="0">
                  <a:pos x="86" y="31"/>
                </a:cxn>
                <a:cxn ang="0">
                  <a:pos x="88" y="42"/>
                </a:cxn>
                <a:cxn ang="0">
                  <a:pos x="23" y="42"/>
                </a:cxn>
                <a:cxn ang="0">
                  <a:pos x="25" y="47"/>
                </a:cxn>
                <a:cxn ang="0">
                  <a:pos x="34" y="57"/>
                </a:cxn>
                <a:cxn ang="0">
                  <a:pos x="44" y="58"/>
                </a:cxn>
                <a:cxn ang="0">
                  <a:pos x="55" y="57"/>
                </a:cxn>
                <a:cxn ang="0">
                  <a:pos x="63" y="50"/>
                </a:cxn>
                <a:cxn ang="0">
                  <a:pos x="65" y="29"/>
                </a:cxn>
                <a:cxn ang="0">
                  <a:pos x="65" y="29"/>
                </a:cxn>
                <a:cxn ang="0">
                  <a:pos x="60" y="20"/>
                </a:cxn>
                <a:cxn ang="0">
                  <a:pos x="50" y="15"/>
                </a:cxn>
                <a:cxn ang="0">
                  <a:pos x="44" y="15"/>
                </a:cxn>
                <a:cxn ang="0">
                  <a:pos x="34" y="16"/>
                </a:cxn>
                <a:cxn ang="0">
                  <a:pos x="25" y="26"/>
                </a:cxn>
                <a:cxn ang="0">
                  <a:pos x="23" y="29"/>
                </a:cxn>
              </a:cxnLst>
              <a:rect l="0" t="0" r="r" b="b"/>
              <a:pathLst>
                <a:path w="88" h="73">
                  <a:moveTo>
                    <a:pt x="86" y="50"/>
                  </a:moveTo>
                  <a:lnTo>
                    <a:pt x="86" y="50"/>
                  </a:lnTo>
                  <a:lnTo>
                    <a:pt x="83" y="55"/>
                  </a:lnTo>
                  <a:lnTo>
                    <a:pt x="80" y="60"/>
                  </a:lnTo>
                  <a:lnTo>
                    <a:pt x="75" y="63"/>
                  </a:lnTo>
                  <a:lnTo>
                    <a:pt x="70" y="66"/>
                  </a:lnTo>
                  <a:lnTo>
                    <a:pt x="59" y="71"/>
                  </a:lnTo>
                  <a:lnTo>
                    <a:pt x="44" y="73"/>
                  </a:lnTo>
                  <a:lnTo>
                    <a:pt x="44" y="73"/>
                  </a:lnTo>
                  <a:lnTo>
                    <a:pt x="36" y="71"/>
                  </a:lnTo>
                  <a:lnTo>
                    <a:pt x="26" y="70"/>
                  </a:lnTo>
                  <a:lnTo>
                    <a:pt x="20" y="68"/>
                  </a:lnTo>
                  <a:lnTo>
                    <a:pt x="13" y="63"/>
                  </a:lnTo>
                  <a:lnTo>
                    <a:pt x="8" y="58"/>
                  </a:lnTo>
                  <a:lnTo>
                    <a:pt x="4" y="52"/>
                  </a:lnTo>
                  <a:lnTo>
                    <a:pt x="2" y="45"/>
                  </a:lnTo>
                  <a:lnTo>
                    <a:pt x="0" y="36"/>
                  </a:lnTo>
                  <a:lnTo>
                    <a:pt x="0" y="36"/>
                  </a:lnTo>
                  <a:lnTo>
                    <a:pt x="2" y="28"/>
                  </a:lnTo>
                  <a:lnTo>
                    <a:pt x="4" y="20"/>
                  </a:lnTo>
                  <a:lnTo>
                    <a:pt x="8" y="15"/>
                  </a:lnTo>
                  <a:lnTo>
                    <a:pt x="13" y="10"/>
                  </a:lnTo>
                  <a:lnTo>
                    <a:pt x="20" y="5"/>
                  </a:lnTo>
                  <a:lnTo>
                    <a:pt x="26" y="3"/>
                  </a:lnTo>
                  <a:lnTo>
                    <a:pt x="36" y="2"/>
                  </a:lnTo>
                  <a:lnTo>
                    <a:pt x="44" y="0"/>
                  </a:lnTo>
                  <a:lnTo>
                    <a:pt x="44" y="0"/>
                  </a:lnTo>
                  <a:lnTo>
                    <a:pt x="55" y="2"/>
                  </a:lnTo>
                  <a:lnTo>
                    <a:pt x="63" y="3"/>
                  </a:lnTo>
                  <a:lnTo>
                    <a:pt x="72" y="7"/>
                  </a:lnTo>
                  <a:lnTo>
                    <a:pt x="76" y="11"/>
                  </a:lnTo>
                  <a:lnTo>
                    <a:pt x="81" y="16"/>
                  </a:lnTo>
                  <a:lnTo>
                    <a:pt x="84" y="23"/>
                  </a:lnTo>
                  <a:lnTo>
                    <a:pt x="86" y="31"/>
                  </a:lnTo>
                  <a:lnTo>
                    <a:pt x="88" y="41"/>
                  </a:lnTo>
                  <a:lnTo>
                    <a:pt x="88" y="42"/>
                  </a:lnTo>
                  <a:lnTo>
                    <a:pt x="23" y="42"/>
                  </a:lnTo>
                  <a:lnTo>
                    <a:pt x="23" y="42"/>
                  </a:lnTo>
                  <a:lnTo>
                    <a:pt x="23" y="42"/>
                  </a:lnTo>
                  <a:lnTo>
                    <a:pt x="25" y="47"/>
                  </a:lnTo>
                  <a:lnTo>
                    <a:pt x="28" y="53"/>
                  </a:lnTo>
                  <a:lnTo>
                    <a:pt x="34" y="57"/>
                  </a:lnTo>
                  <a:lnTo>
                    <a:pt x="44" y="58"/>
                  </a:lnTo>
                  <a:lnTo>
                    <a:pt x="44" y="58"/>
                  </a:lnTo>
                  <a:lnTo>
                    <a:pt x="50" y="58"/>
                  </a:lnTo>
                  <a:lnTo>
                    <a:pt x="55" y="57"/>
                  </a:lnTo>
                  <a:lnTo>
                    <a:pt x="60" y="53"/>
                  </a:lnTo>
                  <a:lnTo>
                    <a:pt x="63" y="50"/>
                  </a:lnTo>
                  <a:lnTo>
                    <a:pt x="86" y="50"/>
                  </a:lnTo>
                  <a:close/>
                  <a:moveTo>
                    <a:pt x="65" y="29"/>
                  </a:moveTo>
                  <a:lnTo>
                    <a:pt x="65" y="29"/>
                  </a:lnTo>
                  <a:lnTo>
                    <a:pt x="65" y="29"/>
                  </a:lnTo>
                  <a:lnTo>
                    <a:pt x="63" y="24"/>
                  </a:lnTo>
                  <a:lnTo>
                    <a:pt x="60" y="20"/>
                  </a:lnTo>
                  <a:lnTo>
                    <a:pt x="54" y="16"/>
                  </a:lnTo>
                  <a:lnTo>
                    <a:pt x="50" y="15"/>
                  </a:lnTo>
                  <a:lnTo>
                    <a:pt x="44" y="15"/>
                  </a:lnTo>
                  <a:lnTo>
                    <a:pt x="44" y="15"/>
                  </a:lnTo>
                  <a:lnTo>
                    <a:pt x="38" y="15"/>
                  </a:lnTo>
                  <a:lnTo>
                    <a:pt x="34" y="16"/>
                  </a:lnTo>
                  <a:lnTo>
                    <a:pt x="28" y="21"/>
                  </a:lnTo>
                  <a:lnTo>
                    <a:pt x="25" y="26"/>
                  </a:lnTo>
                  <a:lnTo>
                    <a:pt x="23" y="29"/>
                  </a:lnTo>
                  <a:lnTo>
                    <a:pt x="23" y="29"/>
                  </a:lnTo>
                  <a:lnTo>
                    <a:pt x="65" y="29"/>
                  </a:lnTo>
                  <a:close/>
                </a:path>
              </a:pathLst>
            </a:custGeom>
            <a:solidFill>
              <a:schemeClr val="bg1"/>
            </a:solidFill>
            <a:ln w="9525">
              <a:noFill/>
              <a:round/>
              <a:headEnd/>
              <a:tailEnd/>
            </a:ln>
          </p:spPr>
          <p:txBody>
            <a:bodyPr/>
            <a:lstStyle/>
            <a:p>
              <a:pPr>
                <a:defRPr/>
              </a:pPr>
              <a:endParaRPr lang="en-US" dirty="0"/>
            </a:p>
          </p:txBody>
        </p:sp>
        <p:sp>
          <p:nvSpPr>
            <p:cNvPr id="30" name="Freeform 57"/>
            <p:cNvSpPr>
              <a:spLocks noEditPoints="1"/>
            </p:cNvSpPr>
            <p:nvPr userDrawn="1"/>
          </p:nvSpPr>
          <p:spPr bwMode="black">
            <a:xfrm>
              <a:off x="5200" y="4089"/>
              <a:ext cx="46" cy="44"/>
            </a:xfrm>
            <a:custGeom>
              <a:avLst/>
              <a:gdLst/>
              <a:ahLst/>
              <a:cxnLst>
                <a:cxn ang="0">
                  <a:pos x="69" y="61"/>
                </a:cxn>
                <a:cxn ang="0">
                  <a:pos x="22" y="61"/>
                </a:cxn>
                <a:cxn ang="0">
                  <a:pos x="9" y="87"/>
                </a:cxn>
                <a:cxn ang="0">
                  <a:pos x="0" y="87"/>
                </a:cxn>
                <a:cxn ang="0">
                  <a:pos x="40" y="0"/>
                </a:cxn>
                <a:cxn ang="0">
                  <a:pos x="51" y="0"/>
                </a:cxn>
                <a:cxn ang="0">
                  <a:pos x="92" y="87"/>
                </a:cxn>
                <a:cxn ang="0">
                  <a:pos x="80" y="87"/>
                </a:cxn>
                <a:cxn ang="0">
                  <a:pos x="69" y="61"/>
                </a:cxn>
                <a:cxn ang="0">
                  <a:pos x="45" y="8"/>
                </a:cxn>
                <a:cxn ang="0">
                  <a:pos x="26" y="51"/>
                </a:cxn>
                <a:cxn ang="0">
                  <a:pos x="66" y="51"/>
                </a:cxn>
                <a:cxn ang="0">
                  <a:pos x="45" y="8"/>
                </a:cxn>
              </a:cxnLst>
              <a:rect l="0" t="0" r="r" b="b"/>
              <a:pathLst>
                <a:path w="92" h="87">
                  <a:moveTo>
                    <a:pt x="69" y="61"/>
                  </a:moveTo>
                  <a:lnTo>
                    <a:pt x="22" y="61"/>
                  </a:lnTo>
                  <a:lnTo>
                    <a:pt x="9" y="87"/>
                  </a:lnTo>
                  <a:lnTo>
                    <a:pt x="0" y="87"/>
                  </a:lnTo>
                  <a:lnTo>
                    <a:pt x="40" y="0"/>
                  </a:lnTo>
                  <a:lnTo>
                    <a:pt x="51" y="0"/>
                  </a:lnTo>
                  <a:lnTo>
                    <a:pt x="92" y="87"/>
                  </a:lnTo>
                  <a:lnTo>
                    <a:pt x="80" y="87"/>
                  </a:lnTo>
                  <a:lnTo>
                    <a:pt x="69" y="61"/>
                  </a:lnTo>
                  <a:close/>
                  <a:moveTo>
                    <a:pt x="45" y="8"/>
                  </a:moveTo>
                  <a:lnTo>
                    <a:pt x="26" y="51"/>
                  </a:lnTo>
                  <a:lnTo>
                    <a:pt x="66" y="51"/>
                  </a:lnTo>
                  <a:lnTo>
                    <a:pt x="45" y="8"/>
                  </a:lnTo>
                  <a:close/>
                </a:path>
              </a:pathLst>
            </a:custGeom>
            <a:solidFill>
              <a:schemeClr val="bg1"/>
            </a:solidFill>
            <a:ln w="9525">
              <a:noFill/>
              <a:round/>
              <a:headEnd/>
              <a:tailEnd/>
            </a:ln>
          </p:spPr>
          <p:txBody>
            <a:bodyPr/>
            <a:lstStyle/>
            <a:p>
              <a:pPr>
                <a:defRPr/>
              </a:pPr>
              <a:endParaRPr lang="en-US" dirty="0"/>
            </a:p>
          </p:txBody>
        </p:sp>
        <p:sp>
          <p:nvSpPr>
            <p:cNvPr id="31" name="Freeform 58"/>
            <p:cNvSpPr>
              <a:spLocks/>
            </p:cNvSpPr>
            <p:nvPr userDrawn="1"/>
          </p:nvSpPr>
          <p:spPr bwMode="black">
            <a:xfrm>
              <a:off x="5247" y="4100"/>
              <a:ext cx="32" cy="35"/>
            </a:xfrm>
            <a:custGeom>
              <a:avLst/>
              <a:gdLst/>
              <a:ahLst/>
              <a:cxnLst>
                <a:cxn ang="0">
                  <a:pos x="52" y="21"/>
                </a:cxn>
                <a:cxn ang="0">
                  <a:pos x="46" y="11"/>
                </a:cxn>
                <a:cxn ang="0">
                  <a:pos x="31" y="8"/>
                </a:cxn>
                <a:cxn ang="0">
                  <a:pos x="23" y="8"/>
                </a:cxn>
                <a:cxn ang="0">
                  <a:pos x="13" y="13"/>
                </a:cxn>
                <a:cxn ang="0">
                  <a:pos x="12" y="19"/>
                </a:cxn>
                <a:cxn ang="0">
                  <a:pos x="17" y="25"/>
                </a:cxn>
                <a:cxn ang="0">
                  <a:pos x="36" y="29"/>
                </a:cxn>
                <a:cxn ang="0">
                  <a:pos x="49" y="32"/>
                </a:cxn>
                <a:cxn ang="0">
                  <a:pos x="60" y="37"/>
                </a:cxn>
                <a:cxn ang="0">
                  <a:pos x="63" y="48"/>
                </a:cxn>
                <a:cxn ang="0">
                  <a:pos x="63" y="53"/>
                </a:cxn>
                <a:cxn ang="0">
                  <a:pos x="59" y="59"/>
                </a:cxn>
                <a:cxn ang="0">
                  <a:pos x="46" y="67"/>
                </a:cxn>
                <a:cxn ang="0">
                  <a:pos x="33" y="69"/>
                </a:cxn>
                <a:cxn ang="0">
                  <a:pos x="13" y="66"/>
                </a:cxn>
                <a:cxn ang="0">
                  <a:pos x="5" y="59"/>
                </a:cxn>
                <a:cxn ang="0">
                  <a:pos x="0" y="51"/>
                </a:cxn>
                <a:cxn ang="0">
                  <a:pos x="8" y="46"/>
                </a:cxn>
                <a:cxn ang="0">
                  <a:pos x="12" y="53"/>
                </a:cxn>
                <a:cxn ang="0">
                  <a:pos x="23" y="59"/>
                </a:cxn>
                <a:cxn ang="0">
                  <a:pos x="33" y="61"/>
                </a:cxn>
                <a:cxn ang="0">
                  <a:pos x="49" y="58"/>
                </a:cxn>
                <a:cxn ang="0">
                  <a:pos x="54" y="48"/>
                </a:cxn>
                <a:cxn ang="0">
                  <a:pos x="54" y="45"/>
                </a:cxn>
                <a:cxn ang="0">
                  <a:pos x="42" y="38"/>
                </a:cxn>
                <a:cxn ang="0">
                  <a:pos x="29" y="37"/>
                </a:cxn>
                <a:cxn ang="0">
                  <a:pos x="8" y="32"/>
                </a:cxn>
                <a:cxn ang="0">
                  <a:pos x="4" y="27"/>
                </a:cxn>
                <a:cxn ang="0">
                  <a:pos x="2" y="19"/>
                </a:cxn>
                <a:cxn ang="0">
                  <a:pos x="7" y="8"/>
                </a:cxn>
                <a:cxn ang="0">
                  <a:pos x="18" y="1"/>
                </a:cxn>
                <a:cxn ang="0">
                  <a:pos x="31" y="0"/>
                </a:cxn>
                <a:cxn ang="0">
                  <a:pos x="49" y="3"/>
                </a:cxn>
                <a:cxn ang="0">
                  <a:pos x="57" y="8"/>
                </a:cxn>
                <a:cxn ang="0">
                  <a:pos x="62" y="21"/>
                </a:cxn>
              </a:cxnLst>
              <a:rect l="0" t="0" r="r" b="b"/>
              <a:pathLst>
                <a:path w="63" h="69">
                  <a:moveTo>
                    <a:pt x="52" y="21"/>
                  </a:moveTo>
                  <a:lnTo>
                    <a:pt x="52" y="21"/>
                  </a:lnTo>
                  <a:lnTo>
                    <a:pt x="50" y="14"/>
                  </a:lnTo>
                  <a:lnTo>
                    <a:pt x="46" y="11"/>
                  </a:lnTo>
                  <a:lnTo>
                    <a:pt x="39" y="8"/>
                  </a:lnTo>
                  <a:lnTo>
                    <a:pt x="31" y="8"/>
                  </a:lnTo>
                  <a:lnTo>
                    <a:pt x="31" y="8"/>
                  </a:lnTo>
                  <a:lnTo>
                    <a:pt x="23" y="8"/>
                  </a:lnTo>
                  <a:lnTo>
                    <a:pt x="18" y="9"/>
                  </a:lnTo>
                  <a:lnTo>
                    <a:pt x="13" y="13"/>
                  </a:lnTo>
                  <a:lnTo>
                    <a:pt x="12" y="19"/>
                  </a:lnTo>
                  <a:lnTo>
                    <a:pt x="12" y="19"/>
                  </a:lnTo>
                  <a:lnTo>
                    <a:pt x="13" y="22"/>
                  </a:lnTo>
                  <a:lnTo>
                    <a:pt x="17" y="25"/>
                  </a:lnTo>
                  <a:lnTo>
                    <a:pt x="23" y="27"/>
                  </a:lnTo>
                  <a:lnTo>
                    <a:pt x="36" y="29"/>
                  </a:lnTo>
                  <a:lnTo>
                    <a:pt x="36" y="29"/>
                  </a:lnTo>
                  <a:lnTo>
                    <a:pt x="49" y="32"/>
                  </a:lnTo>
                  <a:lnTo>
                    <a:pt x="57" y="35"/>
                  </a:lnTo>
                  <a:lnTo>
                    <a:pt x="60" y="37"/>
                  </a:lnTo>
                  <a:lnTo>
                    <a:pt x="62" y="40"/>
                  </a:lnTo>
                  <a:lnTo>
                    <a:pt x="63" y="48"/>
                  </a:lnTo>
                  <a:lnTo>
                    <a:pt x="63" y="48"/>
                  </a:lnTo>
                  <a:lnTo>
                    <a:pt x="63" y="53"/>
                  </a:lnTo>
                  <a:lnTo>
                    <a:pt x="62" y="56"/>
                  </a:lnTo>
                  <a:lnTo>
                    <a:pt x="59" y="59"/>
                  </a:lnTo>
                  <a:lnTo>
                    <a:pt x="55" y="63"/>
                  </a:lnTo>
                  <a:lnTo>
                    <a:pt x="46" y="67"/>
                  </a:lnTo>
                  <a:lnTo>
                    <a:pt x="33" y="69"/>
                  </a:lnTo>
                  <a:lnTo>
                    <a:pt x="33" y="69"/>
                  </a:lnTo>
                  <a:lnTo>
                    <a:pt x="20" y="67"/>
                  </a:lnTo>
                  <a:lnTo>
                    <a:pt x="13" y="66"/>
                  </a:lnTo>
                  <a:lnTo>
                    <a:pt x="8" y="63"/>
                  </a:lnTo>
                  <a:lnTo>
                    <a:pt x="5" y="59"/>
                  </a:lnTo>
                  <a:lnTo>
                    <a:pt x="2" y="56"/>
                  </a:lnTo>
                  <a:lnTo>
                    <a:pt x="0" y="51"/>
                  </a:lnTo>
                  <a:lnTo>
                    <a:pt x="0" y="46"/>
                  </a:lnTo>
                  <a:lnTo>
                    <a:pt x="8" y="46"/>
                  </a:lnTo>
                  <a:lnTo>
                    <a:pt x="8" y="46"/>
                  </a:lnTo>
                  <a:lnTo>
                    <a:pt x="12" y="53"/>
                  </a:lnTo>
                  <a:lnTo>
                    <a:pt x="15" y="58"/>
                  </a:lnTo>
                  <a:lnTo>
                    <a:pt x="23" y="59"/>
                  </a:lnTo>
                  <a:lnTo>
                    <a:pt x="33" y="61"/>
                  </a:lnTo>
                  <a:lnTo>
                    <a:pt x="33" y="61"/>
                  </a:lnTo>
                  <a:lnTo>
                    <a:pt x="42" y="59"/>
                  </a:lnTo>
                  <a:lnTo>
                    <a:pt x="49" y="58"/>
                  </a:lnTo>
                  <a:lnTo>
                    <a:pt x="54" y="55"/>
                  </a:lnTo>
                  <a:lnTo>
                    <a:pt x="54" y="48"/>
                  </a:lnTo>
                  <a:lnTo>
                    <a:pt x="54" y="48"/>
                  </a:lnTo>
                  <a:lnTo>
                    <a:pt x="54" y="45"/>
                  </a:lnTo>
                  <a:lnTo>
                    <a:pt x="50" y="42"/>
                  </a:lnTo>
                  <a:lnTo>
                    <a:pt x="42" y="38"/>
                  </a:lnTo>
                  <a:lnTo>
                    <a:pt x="29" y="37"/>
                  </a:lnTo>
                  <a:lnTo>
                    <a:pt x="29" y="37"/>
                  </a:lnTo>
                  <a:lnTo>
                    <a:pt x="17" y="35"/>
                  </a:lnTo>
                  <a:lnTo>
                    <a:pt x="8" y="32"/>
                  </a:lnTo>
                  <a:lnTo>
                    <a:pt x="5" y="29"/>
                  </a:lnTo>
                  <a:lnTo>
                    <a:pt x="4" y="27"/>
                  </a:lnTo>
                  <a:lnTo>
                    <a:pt x="2" y="19"/>
                  </a:lnTo>
                  <a:lnTo>
                    <a:pt x="2" y="19"/>
                  </a:lnTo>
                  <a:lnTo>
                    <a:pt x="4" y="11"/>
                  </a:lnTo>
                  <a:lnTo>
                    <a:pt x="7" y="8"/>
                  </a:lnTo>
                  <a:lnTo>
                    <a:pt x="10" y="6"/>
                  </a:lnTo>
                  <a:lnTo>
                    <a:pt x="18" y="1"/>
                  </a:lnTo>
                  <a:lnTo>
                    <a:pt x="31" y="0"/>
                  </a:lnTo>
                  <a:lnTo>
                    <a:pt x="31" y="0"/>
                  </a:lnTo>
                  <a:lnTo>
                    <a:pt x="44" y="1"/>
                  </a:lnTo>
                  <a:lnTo>
                    <a:pt x="49" y="3"/>
                  </a:lnTo>
                  <a:lnTo>
                    <a:pt x="54" y="6"/>
                  </a:lnTo>
                  <a:lnTo>
                    <a:pt x="57" y="8"/>
                  </a:lnTo>
                  <a:lnTo>
                    <a:pt x="59" y="13"/>
                  </a:lnTo>
                  <a:lnTo>
                    <a:pt x="62" y="21"/>
                  </a:lnTo>
                  <a:lnTo>
                    <a:pt x="52" y="21"/>
                  </a:lnTo>
                  <a:close/>
                </a:path>
              </a:pathLst>
            </a:custGeom>
            <a:solidFill>
              <a:schemeClr val="bg1"/>
            </a:solidFill>
            <a:ln w="9525">
              <a:noFill/>
              <a:round/>
              <a:headEnd/>
              <a:tailEnd/>
            </a:ln>
          </p:spPr>
          <p:txBody>
            <a:bodyPr/>
            <a:lstStyle/>
            <a:p>
              <a:pPr>
                <a:defRPr/>
              </a:pPr>
              <a:endParaRPr lang="en-US" dirty="0"/>
            </a:p>
          </p:txBody>
        </p:sp>
        <p:sp>
          <p:nvSpPr>
            <p:cNvPr id="32" name="Freeform 59"/>
            <p:cNvSpPr>
              <a:spLocks/>
            </p:cNvSpPr>
            <p:nvPr userDrawn="1"/>
          </p:nvSpPr>
          <p:spPr bwMode="black">
            <a:xfrm>
              <a:off x="5282" y="4100"/>
              <a:ext cx="31" cy="35"/>
            </a:xfrm>
            <a:custGeom>
              <a:avLst/>
              <a:gdLst/>
              <a:ahLst/>
              <a:cxnLst>
                <a:cxn ang="0">
                  <a:pos x="52" y="21"/>
                </a:cxn>
                <a:cxn ang="0">
                  <a:pos x="45" y="11"/>
                </a:cxn>
                <a:cxn ang="0">
                  <a:pos x="29" y="8"/>
                </a:cxn>
                <a:cxn ang="0">
                  <a:pos x="22" y="8"/>
                </a:cxn>
                <a:cxn ang="0">
                  <a:pos x="13" y="13"/>
                </a:cxn>
                <a:cxn ang="0">
                  <a:pos x="11" y="19"/>
                </a:cxn>
                <a:cxn ang="0">
                  <a:pos x="16" y="25"/>
                </a:cxn>
                <a:cxn ang="0">
                  <a:pos x="35" y="29"/>
                </a:cxn>
                <a:cxn ang="0">
                  <a:pos x="47" y="32"/>
                </a:cxn>
                <a:cxn ang="0">
                  <a:pos x="60" y="37"/>
                </a:cxn>
                <a:cxn ang="0">
                  <a:pos x="63" y="48"/>
                </a:cxn>
                <a:cxn ang="0">
                  <a:pos x="63" y="53"/>
                </a:cxn>
                <a:cxn ang="0">
                  <a:pos x="58" y="59"/>
                </a:cxn>
                <a:cxn ang="0">
                  <a:pos x="45" y="67"/>
                </a:cxn>
                <a:cxn ang="0">
                  <a:pos x="32" y="69"/>
                </a:cxn>
                <a:cxn ang="0">
                  <a:pos x="13" y="66"/>
                </a:cxn>
                <a:cxn ang="0">
                  <a:pos x="5" y="59"/>
                </a:cxn>
                <a:cxn ang="0">
                  <a:pos x="0" y="51"/>
                </a:cxn>
                <a:cxn ang="0">
                  <a:pos x="8" y="46"/>
                </a:cxn>
                <a:cxn ang="0">
                  <a:pos x="10" y="53"/>
                </a:cxn>
                <a:cxn ang="0">
                  <a:pos x="21" y="59"/>
                </a:cxn>
                <a:cxn ang="0">
                  <a:pos x="32" y="61"/>
                </a:cxn>
                <a:cxn ang="0">
                  <a:pos x="48" y="58"/>
                </a:cxn>
                <a:cxn ang="0">
                  <a:pos x="53" y="48"/>
                </a:cxn>
                <a:cxn ang="0">
                  <a:pos x="53" y="45"/>
                </a:cxn>
                <a:cxn ang="0">
                  <a:pos x="42" y="38"/>
                </a:cxn>
                <a:cxn ang="0">
                  <a:pos x="29" y="37"/>
                </a:cxn>
                <a:cxn ang="0">
                  <a:pos x="8" y="32"/>
                </a:cxn>
                <a:cxn ang="0">
                  <a:pos x="3" y="27"/>
                </a:cxn>
                <a:cxn ang="0">
                  <a:pos x="1" y="19"/>
                </a:cxn>
                <a:cxn ang="0">
                  <a:pos x="5" y="8"/>
                </a:cxn>
                <a:cxn ang="0">
                  <a:pos x="18" y="1"/>
                </a:cxn>
                <a:cxn ang="0">
                  <a:pos x="29" y="0"/>
                </a:cxn>
                <a:cxn ang="0">
                  <a:pos x="48" y="3"/>
                </a:cxn>
                <a:cxn ang="0">
                  <a:pos x="55" y="8"/>
                </a:cxn>
                <a:cxn ang="0">
                  <a:pos x="60" y="21"/>
                </a:cxn>
              </a:cxnLst>
              <a:rect l="0" t="0" r="r" b="b"/>
              <a:pathLst>
                <a:path w="63" h="69">
                  <a:moveTo>
                    <a:pt x="52" y="21"/>
                  </a:moveTo>
                  <a:lnTo>
                    <a:pt x="52" y="21"/>
                  </a:lnTo>
                  <a:lnTo>
                    <a:pt x="48" y="14"/>
                  </a:lnTo>
                  <a:lnTo>
                    <a:pt x="45" y="11"/>
                  </a:lnTo>
                  <a:lnTo>
                    <a:pt x="39" y="8"/>
                  </a:lnTo>
                  <a:lnTo>
                    <a:pt x="29" y="8"/>
                  </a:lnTo>
                  <a:lnTo>
                    <a:pt x="29" y="8"/>
                  </a:lnTo>
                  <a:lnTo>
                    <a:pt x="22" y="8"/>
                  </a:lnTo>
                  <a:lnTo>
                    <a:pt x="16" y="9"/>
                  </a:lnTo>
                  <a:lnTo>
                    <a:pt x="13" y="13"/>
                  </a:lnTo>
                  <a:lnTo>
                    <a:pt x="11" y="19"/>
                  </a:lnTo>
                  <a:lnTo>
                    <a:pt x="11" y="19"/>
                  </a:lnTo>
                  <a:lnTo>
                    <a:pt x="11" y="22"/>
                  </a:lnTo>
                  <a:lnTo>
                    <a:pt x="16" y="25"/>
                  </a:lnTo>
                  <a:lnTo>
                    <a:pt x="22" y="27"/>
                  </a:lnTo>
                  <a:lnTo>
                    <a:pt x="35" y="29"/>
                  </a:lnTo>
                  <a:lnTo>
                    <a:pt x="35" y="29"/>
                  </a:lnTo>
                  <a:lnTo>
                    <a:pt x="47" y="32"/>
                  </a:lnTo>
                  <a:lnTo>
                    <a:pt x="56" y="35"/>
                  </a:lnTo>
                  <a:lnTo>
                    <a:pt x="60" y="37"/>
                  </a:lnTo>
                  <a:lnTo>
                    <a:pt x="61" y="40"/>
                  </a:lnTo>
                  <a:lnTo>
                    <a:pt x="63" y="48"/>
                  </a:lnTo>
                  <a:lnTo>
                    <a:pt x="63" y="48"/>
                  </a:lnTo>
                  <a:lnTo>
                    <a:pt x="63" y="53"/>
                  </a:lnTo>
                  <a:lnTo>
                    <a:pt x="61" y="56"/>
                  </a:lnTo>
                  <a:lnTo>
                    <a:pt x="58" y="59"/>
                  </a:lnTo>
                  <a:lnTo>
                    <a:pt x="55" y="63"/>
                  </a:lnTo>
                  <a:lnTo>
                    <a:pt x="45" y="67"/>
                  </a:lnTo>
                  <a:lnTo>
                    <a:pt x="32" y="69"/>
                  </a:lnTo>
                  <a:lnTo>
                    <a:pt x="32" y="69"/>
                  </a:lnTo>
                  <a:lnTo>
                    <a:pt x="18" y="67"/>
                  </a:lnTo>
                  <a:lnTo>
                    <a:pt x="13" y="66"/>
                  </a:lnTo>
                  <a:lnTo>
                    <a:pt x="8" y="63"/>
                  </a:lnTo>
                  <a:lnTo>
                    <a:pt x="5" y="59"/>
                  </a:lnTo>
                  <a:lnTo>
                    <a:pt x="1" y="56"/>
                  </a:lnTo>
                  <a:lnTo>
                    <a:pt x="0" y="51"/>
                  </a:lnTo>
                  <a:lnTo>
                    <a:pt x="0" y="46"/>
                  </a:lnTo>
                  <a:lnTo>
                    <a:pt x="8" y="46"/>
                  </a:lnTo>
                  <a:lnTo>
                    <a:pt x="8" y="46"/>
                  </a:lnTo>
                  <a:lnTo>
                    <a:pt x="10" y="53"/>
                  </a:lnTo>
                  <a:lnTo>
                    <a:pt x="14" y="58"/>
                  </a:lnTo>
                  <a:lnTo>
                    <a:pt x="21" y="59"/>
                  </a:lnTo>
                  <a:lnTo>
                    <a:pt x="32" y="61"/>
                  </a:lnTo>
                  <a:lnTo>
                    <a:pt x="32" y="61"/>
                  </a:lnTo>
                  <a:lnTo>
                    <a:pt x="40" y="59"/>
                  </a:lnTo>
                  <a:lnTo>
                    <a:pt x="48" y="58"/>
                  </a:lnTo>
                  <a:lnTo>
                    <a:pt x="52" y="55"/>
                  </a:lnTo>
                  <a:lnTo>
                    <a:pt x="53" y="48"/>
                  </a:lnTo>
                  <a:lnTo>
                    <a:pt x="53" y="48"/>
                  </a:lnTo>
                  <a:lnTo>
                    <a:pt x="53" y="45"/>
                  </a:lnTo>
                  <a:lnTo>
                    <a:pt x="48" y="42"/>
                  </a:lnTo>
                  <a:lnTo>
                    <a:pt x="42" y="38"/>
                  </a:lnTo>
                  <a:lnTo>
                    <a:pt x="29" y="37"/>
                  </a:lnTo>
                  <a:lnTo>
                    <a:pt x="29" y="37"/>
                  </a:lnTo>
                  <a:lnTo>
                    <a:pt x="16" y="35"/>
                  </a:lnTo>
                  <a:lnTo>
                    <a:pt x="8" y="32"/>
                  </a:lnTo>
                  <a:lnTo>
                    <a:pt x="5" y="29"/>
                  </a:lnTo>
                  <a:lnTo>
                    <a:pt x="3" y="27"/>
                  </a:lnTo>
                  <a:lnTo>
                    <a:pt x="1" y="19"/>
                  </a:lnTo>
                  <a:lnTo>
                    <a:pt x="1" y="19"/>
                  </a:lnTo>
                  <a:lnTo>
                    <a:pt x="3" y="11"/>
                  </a:lnTo>
                  <a:lnTo>
                    <a:pt x="5" y="8"/>
                  </a:lnTo>
                  <a:lnTo>
                    <a:pt x="8" y="6"/>
                  </a:lnTo>
                  <a:lnTo>
                    <a:pt x="18" y="1"/>
                  </a:lnTo>
                  <a:lnTo>
                    <a:pt x="29" y="0"/>
                  </a:lnTo>
                  <a:lnTo>
                    <a:pt x="29" y="0"/>
                  </a:lnTo>
                  <a:lnTo>
                    <a:pt x="43" y="1"/>
                  </a:lnTo>
                  <a:lnTo>
                    <a:pt x="48" y="3"/>
                  </a:lnTo>
                  <a:lnTo>
                    <a:pt x="52" y="6"/>
                  </a:lnTo>
                  <a:lnTo>
                    <a:pt x="55" y="8"/>
                  </a:lnTo>
                  <a:lnTo>
                    <a:pt x="58" y="13"/>
                  </a:lnTo>
                  <a:lnTo>
                    <a:pt x="60" y="21"/>
                  </a:lnTo>
                  <a:lnTo>
                    <a:pt x="52" y="21"/>
                  </a:lnTo>
                  <a:close/>
                </a:path>
              </a:pathLst>
            </a:custGeom>
            <a:solidFill>
              <a:schemeClr val="bg1"/>
            </a:solidFill>
            <a:ln w="9525">
              <a:noFill/>
              <a:round/>
              <a:headEnd/>
              <a:tailEnd/>
            </a:ln>
          </p:spPr>
          <p:txBody>
            <a:bodyPr/>
            <a:lstStyle/>
            <a:p>
              <a:pPr>
                <a:defRPr/>
              </a:pPr>
              <a:endParaRPr lang="en-US" dirty="0"/>
            </a:p>
          </p:txBody>
        </p:sp>
        <p:sp>
          <p:nvSpPr>
            <p:cNvPr id="33" name="Freeform 60"/>
            <p:cNvSpPr>
              <a:spLocks noEditPoints="1"/>
            </p:cNvSpPr>
            <p:nvPr userDrawn="1"/>
          </p:nvSpPr>
          <p:spPr bwMode="black">
            <a:xfrm>
              <a:off x="5317" y="4100"/>
              <a:ext cx="37" cy="35"/>
            </a:xfrm>
            <a:custGeom>
              <a:avLst/>
              <a:gdLst/>
              <a:ahLst/>
              <a:cxnLst>
                <a:cxn ang="0">
                  <a:pos x="36" y="0"/>
                </a:cxn>
                <a:cxn ang="0">
                  <a:pos x="52" y="3"/>
                </a:cxn>
                <a:cxn ang="0">
                  <a:pos x="63" y="11"/>
                </a:cxn>
                <a:cxn ang="0">
                  <a:pos x="71" y="21"/>
                </a:cxn>
                <a:cxn ang="0">
                  <a:pos x="73" y="34"/>
                </a:cxn>
                <a:cxn ang="0">
                  <a:pos x="73" y="42"/>
                </a:cxn>
                <a:cxn ang="0">
                  <a:pos x="68" y="53"/>
                </a:cxn>
                <a:cxn ang="0">
                  <a:pos x="58" y="63"/>
                </a:cxn>
                <a:cxn ang="0">
                  <a:pos x="45" y="67"/>
                </a:cxn>
                <a:cxn ang="0">
                  <a:pos x="36" y="69"/>
                </a:cxn>
                <a:cxn ang="0">
                  <a:pos x="19" y="66"/>
                </a:cxn>
                <a:cxn ang="0">
                  <a:pos x="8" y="58"/>
                </a:cxn>
                <a:cxn ang="0">
                  <a:pos x="2" y="46"/>
                </a:cxn>
                <a:cxn ang="0">
                  <a:pos x="0" y="34"/>
                </a:cxn>
                <a:cxn ang="0">
                  <a:pos x="0" y="27"/>
                </a:cxn>
                <a:cxn ang="0">
                  <a:pos x="5" y="16"/>
                </a:cxn>
                <a:cxn ang="0">
                  <a:pos x="13" y="6"/>
                </a:cxn>
                <a:cxn ang="0">
                  <a:pos x="27" y="1"/>
                </a:cxn>
                <a:cxn ang="0">
                  <a:pos x="36" y="0"/>
                </a:cxn>
                <a:cxn ang="0">
                  <a:pos x="36" y="61"/>
                </a:cxn>
                <a:cxn ang="0">
                  <a:pos x="47" y="59"/>
                </a:cxn>
                <a:cxn ang="0">
                  <a:pos x="57" y="53"/>
                </a:cxn>
                <a:cxn ang="0">
                  <a:pos x="61" y="45"/>
                </a:cxn>
                <a:cxn ang="0">
                  <a:pos x="63" y="34"/>
                </a:cxn>
                <a:cxn ang="0">
                  <a:pos x="63" y="29"/>
                </a:cxn>
                <a:cxn ang="0">
                  <a:pos x="60" y="19"/>
                </a:cxn>
                <a:cxn ang="0">
                  <a:pos x="52" y="13"/>
                </a:cxn>
                <a:cxn ang="0">
                  <a:pos x="42" y="8"/>
                </a:cxn>
                <a:cxn ang="0">
                  <a:pos x="36" y="8"/>
                </a:cxn>
                <a:cxn ang="0">
                  <a:pos x="24" y="9"/>
                </a:cxn>
                <a:cxn ang="0">
                  <a:pos x="16" y="16"/>
                </a:cxn>
                <a:cxn ang="0">
                  <a:pos x="10" y="24"/>
                </a:cxn>
                <a:cxn ang="0">
                  <a:pos x="8" y="34"/>
                </a:cxn>
                <a:cxn ang="0">
                  <a:pos x="10" y="40"/>
                </a:cxn>
                <a:cxn ang="0">
                  <a:pos x="13" y="50"/>
                </a:cxn>
                <a:cxn ang="0">
                  <a:pos x="19" y="56"/>
                </a:cxn>
                <a:cxn ang="0">
                  <a:pos x="29" y="61"/>
                </a:cxn>
                <a:cxn ang="0">
                  <a:pos x="36" y="61"/>
                </a:cxn>
              </a:cxnLst>
              <a:rect l="0" t="0" r="r" b="b"/>
              <a:pathLst>
                <a:path w="73" h="69">
                  <a:moveTo>
                    <a:pt x="36" y="0"/>
                  </a:moveTo>
                  <a:lnTo>
                    <a:pt x="36" y="0"/>
                  </a:lnTo>
                  <a:lnTo>
                    <a:pt x="45" y="1"/>
                  </a:lnTo>
                  <a:lnTo>
                    <a:pt x="52" y="3"/>
                  </a:lnTo>
                  <a:lnTo>
                    <a:pt x="58" y="6"/>
                  </a:lnTo>
                  <a:lnTo>
                    <a:pt x="63" y="11"/>
                  </a:lnTo>
                  <a:lnTo>
                    <a:pt x="68" y="16"/>
                  </a:lnTo>
                  <a:lnTo>
                    <a:pt x="71" y="21"/>
                  </a:lnTo>
                  <a:lnTo>
                    <a:pt x="73" y="27"/>
                  </a:lnTo>
                  <a:lnTo>
                    <a:pt x="73" y="34"/>
                  </a:lnTo>
                  <a:lnTo>
                    <a:pt x="73" y="34"/>
                  </a:lnTo>
                  <a:lnTo>
                    <a:pt x="73" y="42"/>
                  </a:lnTo>
                  <a:lnTo>
                    <a:pt x="71" y="46"/>
                  </a:lnTo>
                  <a:lnTo>
                    <a:pt x="68" y="53"/>
                  </a:lnTo>
                  <a:lnTo>
                    <a:pt x="63" y="58"/>
                  </a:lnTo>
                  <a:lnTo>
                    <a:pt x="58" y="63"/>
                  </a:lnTo>
                  <a:lnTo>
                    <a:pt x="52" y="66"/>
                  </a:lnTo>
                  <a:lnTo>
                    <a:pt x="45" y="67"/>
                  </a:lnTo>
                  <a:lnTo>
                    <a:pt x="36" y="69"/>
                  </a:lnTo>
                  <a:lnTo>
                    <a:pt x="36" y="69"/>
                  </a:lnTo>
                  <a:lnTo>
                    <a:pt x="27" y="67"/>
                  </a:lnTo>
                  <a:lnTo>
                    <a:pt x="19" y="66"/>
                  </a:lnTo>
                  <a:lnTo>
                    <a:pt x="13" y="63"/>
                  </a:lnTo>
                  <a:lnTo>
                    <a:pt x="8" y="58"/>
                  </a:lnTo>
                  <a:lnTo>
                    <a:pt x="5" y="53"/>
                  </a:lnTo>
                  <a:lnTo>
                    <a:pt x="2" y="46"/>
                  </a:lnTo>
                  <a:lnTo>
                    <a:pt x="0" y="42"/>
                  </a:lnTo>
                  <a:lnTo>
                    <a:pt x="0" y="34"/>
                  </a:lnTo>
                  <a:lnTo>
                    <a:pt x="0" y="34"/>
                  </a:lnTo>
                  <a:lnTo>
                    <a:pt x="0" y="27"/>
                  </a:lnTo>
                  <a:lnTo>
                    <a:pt x="2" y="21"/>
                  </a:lnTo>
                  <a:lnTo>
                    <a:pt x="5" y="16"/>
                  </a:lnTo>
                  <a:lnTo>
                    <a:pt x="8" y="11"/>
                  </a:lnTo>
                  <a:lnTo>
                    <a:pt x="13" y="6"/>
                  </a:lnTo>
                  <a:lnTo>
                    <a:pt x="19" y="3"/>
                  </a:lnTo>
                  <a:lnTo>
                    <a:pt x="27" y="1"/>
                  </a:lnTo>
                  <a:lnTo>
                    <a:pt x="36" y="0"/>
                  </a:lnTo>
                  <a:lnTo>
                    <a:pt x="36" y="0"/>
                  </a:lnTo>
                  <a:close/>
                  <a:moveTo>
                    <a:pt x="36" y="61"/>
                  </a:moveTo>
                  <a:lnTo>
                    <a:pt x="36" y="61"/>
                  </a:lnTo>
                  <a:lnTo>
                    <a:pt x="42" y="61"/>
                  </a:lnTo>
                  <a:lnTo>
                    <a:pt x="47" y="59"/>
                  </a:lnTo>
                  <a:lnTo>
                    <a:pt x="52" y="56"/>
                  </a:lnTo>
                  <a:lnTo>
                    <a:pt x="57" y="53"/>
                  </a:lnTo>
                  <a:lnTo>
                    <a:pt x="60" y="50"/>
                  </a:lnTo>
                  <a:lnTo>
                    <a:pt x="61" y="45"/>
                  </a:lnTo>
                  <a:lnTo>
                    <a:pt x="63" y="40"/>
                  </a:lnTo>
                  <a:lnTo>
                    <a:pt x="63" y="34"/>
                  </a:lnTo>
                  <a:lnTo>
                    <a:pt x="63" y="34"/>
                  </a:lnTo>
                  <a:lnTo>
                    <a:pt x="63" y="29"/>
                  </a:lnTo>
                  <a:lnTo>
                    <a:pt x="61" y="24"/>
                  </a:lnTo>
                  <a:lnTo>
                    <a:pt x="60" y="19"/>
                  </a:lnTo>
                  <a:lnTo>
                    <a:pt x="57" y="16"/>
                  </a:lnTo>
                  <a:lnTo>
                    <a:pt x="52" y="13"/>
                  </a:lnTo>
                  <a:lnTo>
                    <a:pt x="47" y="9"/>
                  </a:lnTo>
                  <a:lnTo>
                    <a:pt x="42" y="8"/>
                  </a:lnTo>
                  <a:lnTo>
                    <a:pt x="36" y="8"/>
                  </a:lnTo>
                  <a:lnTo>
                    <a:pt x="36" y="8"/>
                  </a:lnTo>
                  <a:lnTo>
                    <a:pt x="29" y="8"/>
                  </a:lnTo>
                  <a:lnTo>
                    <a:pt x="24" y="9"/>
                  </a:lnTo>
                  <a:lnTo>
                    <a:pt x="19" y="13"/>
                  </a:lnTo>
                  <a:lnTo>
                    <a:pt x="16" y="16"/>
                  </a:lnTo>
                  <a:lnTo>
                    <a:pt x="13" y="19"/>
                  </a:lnTo>
                  <a:lnTo>
                    <a:pt x="10" y="24"/>
                  </a:lnTo>
                  <a:lnTo>
                    <a:pt x="10" y="29"/>
                  </a:lnTo>
                  <a:lnTo>
                    <a:pt x="8" y="34"/>
                  </a:lnTo>
                  <a:lnTo>
                    <a:pt x="8" y="34"/>
                  </a:lnTo>
                  <a:lnTo>
                    <a:pt x="10" y="40"/>
                  </a:lnTo>
                  <a:lnTo>
                    <a:pt x="10" y="45"/>
                  </a:lnTo>
                  <a:lnTo>
                    <a:pt x="13" y="50"/>
                  </a:lnTo>
                  <a:lnTo>
                    <a:pt x="16" y="53"/>
                  </a:lnTo>
                  <a:lnTo>
                    <a:pt x="19" y="56"/>
                  </a:lnTo>
                  <a:lnTo>
                    <a:pt x="24" y="59"/>
                  </a:lnTo>
                  <a:lnTo>
                    <a:pt x="29" y="61"/>
                  </a:lnTo>
                  <a:lnTo>
                    <a:pt x="36" y="61"/>
                  </a:lnTo>
                  <a:lnTo>
                    <a:pt x="36" y="61"/>
                  </a:lnTo>
                  <a:close/>
                </a:path>
              </a:pathLst>
            </a:custGeom>
            <a:solidFill>
              <a:schemeClr val="bg1"/>
            </a:solidFill>
            <a:ln w="9525">
              <a:noFill/>
              <a:round/>
              <a:headEnd/>
              <a:tailEnd/>
            </a:ln>
          </p:spPr>
          <p:txBody>
            <a:bodyPr/>
            <a:lstStyle/>
            <a:p>
              <a:pPr>
                <a:defRPr/>
              </a:pPr>
              <a:endParaRPr lang="en-US" dirty="0"/>
            </a:p>
          </p:txBody>
        </p:sp>
        <p:sp>
          <p:nvSpPr>
            <p:cNvPr id="34" name="Freeform 61"/>
            <p:cNvSpPr>
              <a:spLocks/>
            </p:cNvSpPr>
            <p:nvPr userDrawn="1"/>
          </p:nvSpPr>
          <p:spPr bwMode="black">
            <a:xfrm>
              <a:off x="5358" y="4100"/>
              <a:ext cx="35" cy="35"/>
            </a:xfrm>
            <a:custGeom>
              <a:avLst/>
              <a:gdLst/>
              <a:ahLst/>
              <a:cxnLst>
                <a:cxn ang="0">
                  <a:pos x="69" y="43"/>
                </a:cxn>
                <a:cxn ang="0">
                  <a:pos x="69" y="43"/>
                </a:cxn>
                <a:cxn ang="0">
                  <a:pos x="66" y="51"/>
                </a:cxn>
                <a:cxn ang="0">
                  <a:pos x="61" y="59"/>
                </a:cxn>
                <a:cxn ang="0">
                  <a:pos x="56" y="63"/>
                </a:cxn>
                <a:cxn ang="0">
                  <a:pos x="51" y="66"/>
                </a:cxn>
                <a:cxn ang="0">
                  <a:pos x="45" y="67"/>
                </a:cxn>
                <a:cxn ang="0">
                  <a:pos x="37" y="69"/>
                </a:cxn>
                <a:cxn ang="0">
                  <a:pos x="37" y="69"/>
                </a:cxn>
                <a:cxn ang="0">
                  <a:pos x="29" y="67"/>
                </a:cxn>
                <a:cxn ang="0">
                  <a:pos x="21" y="66"/>
                </a:cxn>
                <a:cxn ang="0">
                  <a:pos x="14" y="63"/>
                </a:cxn>
                <a:cxn ang="0">
                  <a:pos x="9" y="59"/>
                </a:cxn>
                <a:cxn ang="0">
                  <a:pos x="6" y="55"/>
                </a:cxn>
                <a:cxn ang="0">
                  <a:pos x="3" y="48"/>
                </a:cxn>
                <a:cxn ang="0">
                  <a:pos x="1" y="42"/>
                </a:cxn>
                <a:cxn ang="0">
                  <a:pos x="0" y="34"/>
                </a:cxn>
                <a:cxn ang="0">
                  <a:pos x="0" y="34"/>
                </a:cxn>
                <a:cxn ang="0">
                  <a:pos x="1" y="27"/>
                </a:cxn>
                <a:cxn ang="0">
                  <a:pos x="3" y="21"/>
                </a:cxn>
                <a:cxn ang="0">
                  <a:pos x="5" y="14"/>
                </a:cxn>
                <a:cxn ang="0">
                  <a:pos x="9" y="9"/>
                </a:cxn>
                <a:cxn ang="0">
                  <a:pos x="14" y="6"/>
                </a:cxn>
                <a:cxn ang="0">
                  <a:pos x="21" y="3"/>
                </a:cxn>
                <a:cxn ang="0">
                  <a:pos x="27" y="1"/>
                </a:cxn>
                <a:cxn ang="0">
                  <a:pos x="37" y="0"/>
                </a:cxn>
                <a:cxn ang="0">
                  <a:pos x="37" y="0"/>
                </a:cxn>
                <a:cxn ang="0">
                  <a:pos x="43" y="1"/>
                </a:cxn>
                <a:cxn ang="0">
                  <a:pos x="50" y="3"/>
                </a:cxn>
                <a:cxn ang="0">
                  <a:pos x="56" y="4"/>
                </a:cxn>
                <a:cxn ang="0">
                  <a:pos x="60" y="8"/>
                </a:cxn>
                <a:cxn ang="0">
                  <a:pos x="66" y="16"/>
                </a:cxn>
                <a:cxn ang="0">
                  <a:pos x="69" y="24"/>
                </a:cxn>
                <a:cxn ang="0">
                  <a:pos x="60" y="24"/>
                </a:cxn>
                <a:cxn ang="0">
                  <a:pos x="60" y="24"/>
                </a:cxn>
                <a:cxn ang="0">
                  <a:pos x="56" y="16"/>
                </a:cxn>
                <a:cxn ang="0">
                  <a:pos x="51" y="11"/>
                </a:cxn>
                <a:cxn ang="0">
                  <a:pos x="45" y="9"/>
                </a:cxn>
                <a:cxn ang="0">
                  <a:pos x="37" y="8"/>
                </a:cxn>
                <a:cxn ang="0">
                  <a:pos x="37" y="8"/>
                </a:cxn>
                <a:cxn ang="0">
                  <a:pos x="30" y="8"/>
                </a:cxn>
                <a:cxn ang="0">
                  <a:pos x="24" y="9"/>
                </a:cxn>
                <a:cxn ang="0">
                  <a:pos x="19" y="13"/>
                </a:cxn>
                <a:cxn ang="0">
                  <a:pos x="16" y="16"/>
                </a:cxn>
                <a:cxn ang="0">
                  <a:pos x="13" y="19"/>
                </a:cxn>
                <a:cxn ang="0">
                  <a:pos x="11" y="24"/>
                </a:cxn>
                <a:cxn ang="0">
                  <a:pos x="9" y="34"/>
                </a:cxn>
                <a:cxn ang="0">
                  <a:pos x="9" y="34"/>
                </a:cxn>
                <a:cxn ang="0">
                  <a:pos x="9" y="40"/>
                </a:cxn>
                <a:cxn ang="0">
                  <a:pos x="11" y="45"/>
                </a:cxn>
                <a:cxn ang="0">
                  <a:pos x="13" y="50"/>
                </a:cxn>
                <a:cxn ang="0">
                  <a:pos x="16" y="53"/>
                </a:cxn>
                <a:cxn ang="0">
                  <a:pos x="21" y="56"/>
                </a:cxn>
                <a:cxn ang="0">
                  <a:pos x="26" y="59"/>
                </a:cxn>
                <a:cxn ang="0">
                  <a:pos x="30" y="61"/>
                </a:cxn>
                <a:cxn ang="0">
                  <a:pos x="37" y="61"/>
                </a:cxn>
                <a:cxn ang="0">
                  <a:pos x="37" y="61"/>
                </a:cxn>
                <a:cxn ang="0">
                  <a:pos x="45" y="59"/>
                </a:cxn>
                <a:cxn ang="0">
                  <a:pos x="53" y="56"/>
                </a:cxn>
                <a:cxn ang="0">
                  <a:pos x="58" y="50"/>
                </a:cxn>
                <a:cxn ang="0">
                  <a:pos x="60" y="43"/>
                </a:cxn>
                <a:cxn ang="0">
                  <a:pos x="69" y="43"/>
                </a:cxn>
              </a:cxnLst>
              <a:rect l="0" t="0" r="r" b="b"/>
              <a:pathLst>
                <a:path w="69" h="69">
                  <a:moveTo>
                    <a:pt x="69" y="43"/>
                  </a:moveTo>
                  <a:lnTo>
                    <a:pt x="69" y="43"/>
                  </a:lnTo>
                  <a:lnTo>
                    <a:pt x="66" y="51"/>
                  </a:lnTo>
                  <a:lnTo>
                    <a:pt x="61" y="59"/>
                  </a:lnTo>
                  <a:lnTo>
                    <a:pt x="56" y="63"/>
                  </a:lnTo>
                  <a:lnTo>
                    <a:pt x="51" y="66"/>
                  </a:lnTo>
                  <a:lnTo>
                    <a:pt x="45" y="67"/>
                  </a:lnTo>
                  <a:lnTo>
                    <a:pt x="37" y="69"/>
                  </a:lnTo>
                  <a:lnTo>
                    <a:pt x="37" y="69"/>
                  </a:lnTo>
                  <a:lnTo>
                    <a:pt x="29" y="67"/>
                  </a:lnTo>
                  <a:lnTo>
                    <a:pt x="21" y="66"/>
                  </a:lnTo>
                  <a:lnTo>
                    <a:pt x="14" y="63"/>
                  </a:lnTo>
                  <a:lnTo>
                    <a:pt x="9" y="59"/>
                  </a:lnTo>
                  <a:lnTo>
                    <a:pt x="6" y="55"/>
                  </a:lnTo>
                  <a:lnTo>
                    <a:pt x="3" y="48"/>
                  </a:lnTo>
                  <a:lnTo>
                    <a:pt x="1" y="42"/>
                  </a:lnTo>
                  <a:lnTo>
                    <a:pt x="0" y="34"/>
                  </a:lnTo>
                  <a:lnTo>
                    <a:pt x="0" y="34"/>
                  </a:lnTo>
                  <a:lnTo>
                    <a:pt x="1" y="27"/>
                  </a:lnTo>
                  <a:lnTo>
                    <a:pt x="3" y="21"/>
                  </a:lnTo>
                  <a:lnTo>
                    <a:pt x="5" y="14"/>
                  </a:lnTo>
                  <a:lnTo>
                    <a:pt x="9" y="9"/>
                  </a:lnTo>
                  <a:lnTo>
                    <a:pt x="14" y="6"/>
                  </a:lnTo>
                  <a:lnTo>
                    <a:pt x="21" y="3"/>
                  </a:lnTo>
                  <a:lnTo>
                    <a:pt x="27" y="1"/>
                  </a:lnTo>
                  <a:lnTo>
                    <a:pt x="37" y="0"/>
                  </a:lnTo>
                  <a:lnTo>
                    <a:pt x="37" y="0"/>
                  </a:lnTo>
                  <a:lnTo>
                    <a:pt x="43" y="1"/>
                  </a:lnTo>
                  <a:lnTo>
                    <a:pt x="50" y="3"/>
                  </a:lnTo>
                  <a:lnTo>
                    <a:pt x="56" y="4"/>
                  </a:lnTo>
                  <a:lnTo>
                    <a:pt x="60" y="8"/>
                  </a:lnTo>
                  <a:lnTo>
                    <a:pt x="66" y="16"/>
                  </a:lnTo>
                  <a:lnTo>
                    <a:pt x="69" y="24"/>
                  </a:lnTo>
                  <a:lnTo>
                    <a:pt x="60" y="24"/>
                  </a:lnTo>
                  <a:lnTo>
                    <a:pt x="60" y="24"/>
                  </a:lnTo>
                  <a:lnTo>
                    <a:pt x="56" y="16"/>
                  </a:lnTo>
                  <a:lnTo>
                    <a:pt x="51" y="11"/>
                  </a:lnTo>
                  <a:lnTo>
                    <a:pt x="45" y="9"/>
                  </a:lnTo>
                  <a:lnTo>
                    <a:pt x="37" y="8"/>
                  </a:lnTo>
                  <a:lnTo>
                    <a:pt x="37" y="8"/>
                  </a:lnTo>
                  <a:lnTo>
                    <a:pt x="30" y="8"/>
                  </a:lnTo>
                  <a:lnTo>
                    <a:pt x="24" y="9"/>
                  </a:lnTo>
                  <a:lnTo>
                    <a:pt x="19" y="13"/>
                  </a:lnTo>
                  <a:lnTo>
                    <a:pt x="16" y="16"/>
                  </a:lnTo>
                  <a:lnTo>
                    <a:pt x="13" y="19"/>
                  </a:lnTo>
                  <a:lnTo>
                    <a:pt x="11" y="24"/>
                  </a:lnTo>
                  <a:lnTo>
                    <a:pt x="9" y="34"/>
                  </a:lnTo>
                  <a:lnTo>
                    <a:pt x="9" y="34"/>
                  </a:lnTo>
                  <a:lnTo>
                    <a:pt x="9" y="40"/>
                  </a:lnTo>
                  <a:lnTo>
                    <a:pt x="11" y="45"/>
                  </a:lnTo>
                  <a:lnTo>
                    <a:pt x="13" y="50"/>
                  </a:lnTo>
                  <a:lnTo>
                    <a:pt x="16" y="53"/>
                  </a:lnTo>
                  <a:lnTo>
                    <a:pt x="21" y="56"/>
                  </a:lnTo>
                  <a:lnTo>
                    <a:pt x="26" y="59"/>
                  </a:lnTo>
                  <a:lnTo>
                    <a:pt x="30" y="61"/>
                  </a:lnTo>
                  <a:lnTo>
                    <a:pt x="37" y="61"/>
                  </a:lnTo>
                  <a:lnTo>
                    <a:pt x="37" y="61"/>
                  </a:lnTo>
                  <a:lnTo>
                    <a:pt x="45" y="59"/>
                  </a:lnTo>
                  <a:lnTo>
                    <a:pt x="53" y="56"/>
                  </a:lnTo>
                  <a:lnTo>
                    <a:pt x="58" y="50"/>
                  </a:lnTo>
                  <a:lnTo>
                    <a:pt x="60" y="43"/>
                  </a:lnTo>
                  <a:lnTo>
                    <a:pt x="69" y="43"/>
                  </a:lnTo>
                  <a:close/>
                </a:path>
              </a:pathLst>
            </a:custGeom>
            <a:solidFill>
              <a:schemeClr val="bg1"/>
            </a:solidFill>
            <a:ln w="9525">
              <a:noFill/>
              <a:round/>
              <a:headEnd/>
              <a:tailEnd/>
            </a:ln>
          </p:spPr>
          <p:txBody>
            <a:bodyPr/>
            <a:lstStyle/>
            <a:p>
              <a:pPr>
                <a:defRPr/>
              </a:pPr>
              <a:endParaRPr lang="en-US" dirty="0"/>
            </a:p>
          </p:txBody>
        </p:sp>
        <p:sp>
          <p:nvSpPr>
            <p:cNvPr id="35" name="Freeform 62"/>
            <p:cNvSpPr>
              <a:spLocks noEditPoints="1"/>
            </p:cNvSpPr>
            <p:nvPr userDrawn="1"/>
          </p:nvSpPr>
          <p:spPr bwMode="black">
            <a:xfrm>
              <a:off x="5397" y="4089"/>
              <a:ext cx="5" cy="44"/>
            </a:xfrm>
            <a:custGeom>
              <a:avLst/>
              <a:gdLst/>
              <a:ahLst/>
              <a:cxnLst>
                <a:cxn ang="0">
                  <a:pos x="0" y="24"/>
                </a:cxn>
                <a:cxn ang="0">
                  <a:pos x="10" y="24"/>
                </a:cxn>
                <a:cxn ang="0">
                  <a:pos x="10" y="89"/>
                </a:cxn>
                <a:cxn ang="0">
                  <a:pos x="0" y="89"/>
                </a:cxn>
                <a:cxn ang="0">
                  <a:pos x="0" y="24"/>
                </a:cxn>
                <a:cxn ang="0">
                  <a:pos x="0" y="0"/>
                </a:cxn>
                <a:cxn ang="0">
                  <a:pos x="10" y="0"/>
                </a:cxn>
                <a:cxn ang="0">
                  <a:pos x="10" y="15"/>
                </a:cxn>
                <a:cxn ang="0">
                  <a:pos x="0" y="15"/>
                </a:cxn>
                <a:cxn ang="0">
                  <a:pos x="0" y="0"/>
                </a:cxn>
              </a:cxnLst>
              <a:rect l="0" t="0" r="r" b="b"/>
              <a:pathLst>
                <a:path w="10" h="89">
                  <a:moveTo>
                    <a:pt x="0" y="24"/>
                  </a:moveTo>
                  <a:lnTo>
                    <a:pt x="10" y="24"/>
                  </a:lnTo>
                  <a:lnTo>
                    <a:pt x="10" y="89"/>
                  </a:lnTo>
                  <a:lnTo>
                    <a:pt x="0" y="89"/>
                  </a:lnTo>
                  <a:lnTo>
                    <a:pt x="0" y="24"/>
                  </a:lnTo>
                  <a:close/>
                  <a:moveTo>
                    <a:pt x="0" y="0"/>
                  </a:moveTo>
                  <a:lnTo>
                    <a:pt x="10" y="0"/>
                  </a:lnTo>
                  <a:lnTo>
                    <a:pt x="10" y="15"/>
                  </a:lnTo>
                  <a:lnTo>
                    <a:pt x="0" y="15"/>
                  </a:lnTo>
                  <a:lnTo>
                    <a:pt x="0" y="0"/>
                  </a:lnTo>
                  <a:close/>
                </a:path>
              </a:pathLst>
            </a:custGeom>
            <a:solidFill>
              <a:schemeClr val="bg1"/>
            </a:solidFill>
            <a:ln w="9525">
              <a:noFill/>
              <a:round/>
              <a:headEnd/>
              <a:tailEnd/>
            </a:ln>
          </p:spPr>
          <p:txBody>
            <a:bodyPr/>
            <a:lstStyle/>
            <a:p>
              <a:pPr>
                <a:defRPr/>
              </a:pPr>
              <a:endParaRPr lang="en-US" dirty="0"/>
            </a:p>
          </p:txBody>
        </p:sp>
        <p:sp>
          <p:nvSpPr>
            <p:cNvPr id="36" name="Freeform 63"/>
            <p:cNvSpPr>
              <a:spLocks noEditPoints="1"/>
            </p:cNvSpPr>
            <p:nvPr userDrawn="1"/>
          </p:nvSpPr>
          <p:spPr bwMode="black">
            <a:xfrm>
              <a:off x="5407" y="4100"/>
              <a:ext cx="37" cy="35"/>
            </a:xfrm>
            <a:custGeom>
              <a:avLst/>
              <a:gdLst/>
              <a:ahLst/>
              <a:cxnLst>
                <a:cxn ang="0">
                  <a:pos x="4" y="22"/>
                </a:cxn>
                <a:cxn ang="0">
                  <a:pos x="8" y="9"/>
                </a:cxn>
                <a:cxn ang="0">
                  <a:pos x="15" y="3"/>
                </a:cxn>
                <a:cxn ang="0">
                  <a:pos x="34" y="0"/>
                </a:cxn>
                <a:cxn ang="0">
                  <a:pos x="49" y="1"/>
                </a:cxn>
                <a:cxn ang="0">
                  <a:pos x="60" y="8"/>
                </a:cxn>
                <a:cxn ang="0">
                  <a:pos x="63" y="19"/>
                </a:cxn>
                <a:cxn ang="0">
                  <a:pos x="63" y="53"/>
                </a:cxn>
                <a:cxn ang="0">
                  <a:pos x="67" y="59"/>
                </a:cxn>
                <a:cxn ang="0">
                  <a:pos x="70" y="59"/>
                </a:cxn>
                <a:cxn ang="0">
                  <a:pos x="75" y="66"/>
                </a:cxn>
                <a:cxn ang="0">
                  <a:pos x="67" y="67"/>
                </a:cxn>
                <a:cxn ang="0">
                  <a:pos x="60" y="66"/>
                </a:cxn>
                <a:cxn ang="0">
                  <a:pos x="57" y="59"/>
                </a:cxn>
                <a:cxn ang="0">
                  <a:pos x="55" y="56"/>
                </a:cxn>
                <a:cxn ang="0">
                  <a:pos x="54" y="59"/>
                </a:cxn>
                <a:cxn ang="0">
                  <a:pos x="39" y="67"/>
                </a:cxn>
                <a:cxn ang="0">
                  <a:pos x="26" y="69"/>
                </a:cxn>
                <a:cxn ang="0">
                  <a:pos x="8" y="64"/>
                </a:cxn>
                <a:cxn ang="0">
                  <a:pos x="4" y="58"/>
                </a:cxn>
                <a:cxn ang="0">
                  <a:pos x="0" y="50"/>
                </a:cxn>
                <a:cxn ang="0">
                  <a:pos x="2" y="43"/>
                </a:cxn>
                <a:cxn ang="0">
                  <a:pos x="7" y="35"/>
                </a:cxn>
                <a:cxn ang="0">
                  <a:pos x="21" y="30"/>
                </a:cxn>
                <a:cxn ang="0">
                  <a:pos x="33" y="29"/>
                </a:cxn>
                <a:cxn ang="0">
                  <a:pos x="52" y="27"/>
                </a:cxn>
                <a:cxn ang="0">
                  <a:pos x="55" y="21"/>
                </a:cxn>
                <a:cxn ang="0">
                  <a:pos x="54" y="14"/>
                </a:cxn>
                <a:cxn ang="0">
                  <a:pos x="44" y="8"/>
                </a:cxn>
                <a:cxn ang="0">
                  <a:pos x="34" y="8"/>
                </a:cxn>
                <a:cxn ang="0">
                  <a:pos x="18" y="11"/>
                </a:cxn>
                <a:cxn ang="0">
                  <a:pos x="12" y="22"/>
                </a:cxn>
                <a:cxn ang="0">
                  <a:pos x="55" y="32"/>
                </a:cxn>
                <a:cxn ang="0">
                  <a:pos x="52" y="34"/>
                </a:cxn>
                <a:cxn ang="0">
                  <a:pos x="26" y="37"/>
                </a:cxn>
                <a:cxn ang="0">
                  <a:pos x="20" y="38"/>
                </a:cxn>
                <a:cxn ang="0">
                  <a:pos x="12" y="43"/>
                </a:cxn>
                <a:cxn ang="0">
                  <a:pos x="10" y="48"/>
                </a:cxn>
                <a:cxn ang="0">
                  <a:pos x="15" y="59"/>
                </a:cxn>
                <a:cxn ang="0">
                  <a:pos x="28" y="61"/>
                </a:cxn>
                <a:cxn ang="0">
                  <a:pos x="37" y="61"/>
                </a:cxn>
                <a:cxn ang="0">
                  <a:pos x="50" y="53"/>
                </a:cxn>
                <a:cxn ang="0">
                  <a:pos x="55" y="46"/>
                </a:cxn>
                <a:cxn ang="0">
                  <a:pos x="55" y="32"/>
                </a:cxn>
              </a:cxnLst>
              <a:rect l="0" t="0" r="r" b="b"/>
              <a:pathLst>
                <a:path w="75" h="69">
                  <a:moveTo>
                    <a:pt x="4" y="22"/>
                  </a:moveTo>
                  <a:lnTo>
                    <a:pt x="4" y="22"/>
                  </a:lnTo>
                  <a:lnTo>
                    <a:pt x="5" y="13"/>
                  </a:lnTo>
                  <a:lnTo>
                    <a:pt x="8" y="9"/>
                  </a:lnTo>
                  <a:lnTo>
                    <a:pt x="12" y="6"/>
                  </a:lnTo>
                  <a:lnTo>
                    <a:pt x="15" y="3"/>
                  </a:lnTo>
                  <a:lnTo>
                    <a:pt x="20" y="1"/>
                  </a:lnTo>
                  <a:lnTo>
                    <a:pt x="34" y="0"/>
                  </a:lnTo>
                  <a:lnTo>
                    <a:pt x="34" y="0"/>
                  </a:lnTo>
                  <a:lnTo>
                    <a:pt x="49" y="1"/>
                  </a:lnTo>
                  <a:lnTo>
                    <a:pt x="57" y="4"/>
                  </a:lnTo>
                  <a:lnTo>
                    <a:pt x="60" y="8"/>
                  </a:lnTo>
                  <a:lnTo>
                    <a:pt x="62" y="11"/>
                  </a:lnTo>
                  <a:lnTo>
                    <a:pt x="63" y="19"/>
                  </a:lnTo>
                  <a:lnTo>
                    <a:pt x="63" y="53"/>
                  </a:lnTo>
                  <a:lnTo>
                    <a:pt x="63" y="53"/>
                  </a:lnTo>
                  <a:lnTo>
                    <a:pt x="65" y="58"/>
                  </a:lnTo>
                  <a:lnTo>
                    <a:pt x="67" y="59"/>
                  </a:lnTo>
                  <a:lnTo>
                    <a:pt x="70" y="59"/>
                  </a:lnTo>
                  <a:lnTo>
                    <a:pt x="70" y="59"/>
                  </a:lnTo>
                  <a:lnTo>
                    <a:pt x="75" y="59"/>
                  </a:lnTo>
                  <a:lnTo>
                    <a:pt x="75" y="66"/>
                  </a:lnTo>
                  <a:lnTo>
                    <a:pt x="75" y="66"/>
                  </a:lnTo>
                  <a:lnTo>
                    <a:pt x="67" y="67"/>
                  </a:lnTo>
                  <a:lnTo>
                    <a:pt x="67" y="67"/>
                  </a:lnTo>
                  <a:lnTo>
                    <a:pt x="60" y="66"/>
                  </a:lnTo>
                  <a:lnTo>
                    <a:pt x="58" y="63"/>
                  </a:lnTo>
                  <a:lnTo>
                    <a:pt x="57" y="59"/>
                  </a:lnTo>
                  <a:lnTo>
                    <a:pt x="57" y="56"/>
                  </a:lnTo>
                  <a:lnTo>
                    <a:pt x="55" y="56"/>
                  </a:lnTo>
                  <a:lnTo>
                    <a:pt x="55" y="56"/>
                  </a:lnTo>
                  <a:lnTo>
                    <a:pt x="54" y="59"/>
                  </a:lnTo>
                  <a:lnTo>
                    <a:pt x="47" y="64"/>
                  </a:lnTo>
                  <a:lnTo>
                    <a:pt x="39" y="67"/>
                  </a:lnTo>
                  <a:lnTo>
                    <a:pt x="26" y="69"/>
                  </a:lnTo>
                  <a:lnTo>
                    <a:pt x="26" y="69"/>
                  </a:lnTo>
                  <a:lnTo>
                    <a:pt x="16" y="67"/>
                  </a:lnTo>
                  <a:lnTo>
                    <a:pt x="8" y="64"/>
                  </a:lnTo>
                  <a:lnTo>
                    <a:pt x="5" y="61"/>
                  </a:lnTo>
                  <a:lnTo>
                    <a:pt x="4" y="58"/>
                  </a:lnTo>
                  <a:lnTo>
                    <a:pt x="2" y="55"/>
                  </a:lnTo>
                  <a:lnTo>
                    <a:pt x="0" y="50"/>
                  </a:lnTo>
                  <a:lnTo>
                    <a:pt x="0" y="50"/>
                  </a:lnTo>
                  <a:lnTo>
                    <a:pt x="2" y="43"/>
                  </a:lnTo>
                  <a:lnTo>
                    <a:pt x="4" y="38"/>
                  </a:lnTo>
                  <a:lnTo>
                    <a:pt x="7" y="35"/>
                  </a:lnTo>
                  <a:lnTo>
                    <a:pt x="12" y="32"/>
                  </a:lnTo>
                  <a:lnTo>
                    <a:pt x="21" y="30"/>
                  </a:lnTo>
                  <a:lnTo>
                    <a:pt x="33" y="29"/>
                  </a:lnTo>
                  <a:lnTo>
                    <a:pt x="33" y="29"/>
                  </a:lnTo>
                  <a:lnTo>
                    <a:pt x="46" y="29"/>
                  </a:lnTo>
                  <a:lnTo>
                    <a:pt x="52" y="27"/>
                  </a:lnTo>
                  <a:lnTo>
                    <a:pt x="55" y="24"/>
                  </a:lnTo>
                  <a:lnTo>
                    <a:pt x="55" y="21"/>
                  </a:lnTo>
                  <a:lnTo>
                    <a:pt x="55" y="21"/>
                  </a:lnTo>
                  <a:lnTo>
                    <a:pt x="54" y="14"/>
                  </a:lnTo>
                  <a:lnTo>
                    <a:pt x="50" y="11"/>
                  </a:lnTo>
                  <a:lnTo>
                    <a:pt x="44" y="8"/>
                  </a:lnTo>
                  <a:lnTo>
                    <a:pt x="34" y="8"/>
                  </a:lnTo>
                  <a:lnTo>
                    <a:pt x="34" y="8"/>
                  </a:lnTo>
                  <a:lnTo>
                    <a:pt x="25" y="8"/>
                  </a:lnTo>
                  <a:lnTo>
                    <a:pt x="18" y="11"/>
                  </a:lnTo>
                  <a:lnTo>
                    <a:pt x="13" y="16"/>
                  </a:lnTo>
                  <a:lnTo>
                    <a:pt x="12" y="22"/>
                  </a:lnTo>
                  <a:lnTo>
                    <a:pt x="4" y="22"/>
                  </a:lnTo>
                  <a:close/>
                  <a:moveTo>
                    <a:pt x="55" y="32"/>
                  </a:moveTo>
                  <a:lnTo>
                    <a:pt x="55" y="32"/>
                  </a:lnTo>
                  <a:lnTo>
                    <a:pt x="52" y="34"/>
                  </a:lnTo>
                  <a:lnTo>
                    <a:pt x="47" y="35"/>
                  </a:lnTo>
                  <a:lnTo>
                    <a:pt x="26" y="37"/>
                  </a:lnTo>
                  <a:lnTo>
                    <a:pt x="26" y="37"/>
                  </a:lnTo>
                  <a:lnTo>
                    <a:pt x="20" y="38"/>
                  </a:lnTo>
                  <a:lnTo>
                    <a:pt x="15" y="40"/>
                  </a:lnTo>
                  <a:lnTo>
                    <a:pt x="12" y="43"/>
                  </a:lnTo>
                  <a:lnTo>
                    <a:pt x="10" y="48"/>
                  </a:lnTo>
                  <a:lnTo>
                    <a:pt x="10" y="48"/>
                  </a:lnTo>
                  <a:lnTo>
                    <a:pt x="12" y="55"/>
                  </a:lnTo>
                  <a:lnTo>
                    <a:pt x="15" y="59"/>
                  </a:lnTo>
                  <a:lnTo>
                    <a:pt x="21" y="61"/>
                  </a:lnTo>
                  <a:lnTo>
                    <a:pt x="28" y="61"/>
                  </a:lnTo>
                  <a:lnTo>
                    <a:pt x="28" y="61"/>
                  </a:lnTo>
                  <a:lnTo>
                    <a:pt x="37" y="61"/>
                  </a:lnTo>
                  <a:lnTo>
                    <a:pt x="47" y="56"/>
                  </a:lnTo>
                  <a:lnTo>
                    <a:pt x="50" y="53"/>
                  </a:lnTo>
                  <a:lnTo>
                    <a:pt x="54" y="50"/>
                  </a:lnTo>
                  <a:lnTo>
                    <a:pt x="55" y="46"/>
                  </a:lnTo>
                  <a:lnTo>
                    <a:pt x="55" y="42"/>
                  </a:lnTo>
                  <a:lnTo>
                    <a:pt x="55" y="32"/>
                  </a:lnTo>
                  <a:close/>
                </a:path>
              </a:pathLst>
            </a:custGeom>
            <a:solidFill>
              <a:schemeClr val="bg1"/>
            </a:solidFill>
            <a:ln w="9525">
              <a:noFill/>
              <a:round/>
              <a:headEnd/>
              <a:tailEnd/>
            </a:ln>
          </p:spPr>
          <p:txBody>
            <a:bodyPr/>
            <a:lstStyle/>
            <a:p>
              <a:pPr>
                <a:defRPr/>
              </a:pPr>
              <a:endParaRPr lang="en-US" dirty="0"/>
            </a:p>
          </p:txBody>
        </p:sp>
        <p:sp>
          <p:nvSpPr>
            <p:cNvPr id="37" name="Freeform 64"/>
            <p:cNvSpPr>
              <a:spLocks/>
            </p:cNvSpPr>
            <p:nvPr userDrawn="1"/>
          </p:nvSpPr>
          <p:spPr bwMode="black">
            <a:xfrm>
              <a:off x="5443" y="4091"/>
              <a:ext cx="21" cy="43"/>
            </a:xfrm>
            <a:custGeom>
              <a:avLst/>
              <a:gdLst/>
              <a:ahLst/>
              <a:cxnLst>
                <a:cxn ang="0">
                  <a:pos x="15" y="0"/>
                </a:cxn>
                <a:cxn ang="0">
                  <a:pos x="25" y="0"/>
                </a:cxn>
                <a:cxn ang="0">
                  <a:pos x="25" y="19"/>
                </a:cxn>
                <a:cxn ang="0">
                  <a:pos x="42" y="19"/>
                </a:cxn>
                <a:cxn ang="0">
                  <a:pos x="42" y="27"/>
                </a:cxn>
                <a:cxn ang="0">
                  <a:pos x="25" y="27"/>
                </a:cxn>
                <a:cxn ang="0">
                  <a:pos x="25" y="69"/>
                </a:cxn>
                <a:cxn ang="0">
                  <a:pos x="25" y="69"/>
                </a:cxn>
                <a:cxn ang="0">
                  <a:pos x="25" y="73"/>
                </a:cxn>
                <a:cxn ang="0">
                  <a:pos x="26" y="76"/>
                </a:cxn>
                <a:cxn ang="0">
                  <a:pos x="29" y="77"/>
                </a:cxn>
                <a:cxn ang="0">
                  <a:pos x="33" y="77"/>
                </a:cxn>
                <a:cxn ang="0">
                  <a:pos x="33" y="77"/>
                </a:cxn>
                <a:cxn ang="0">
                  <a:pos x="42" y="77"/>
                </a:cxn>
                <a:cxn ang="0">
                  <a:pos x="42" y="85"/>
                </a:cxn>
                <a:cxn ang="0">
                  <a:pos x="42" y="85"/>
                </a:cxn>
                <a:cxn ang="0">
                  <a:pos x="33" y="85"/>
                </a:cxn>
                <a:cxn ang="0">
                  <a:pos x="33" y="85"/>
                </a:cxn>
                <a:cxn ang="0">
                  <a:pos x="23" y="84"/>
                </a:cxn>
                <a:cxn ang="0">
                  <a:pos x="18" y="81"/>
                </a:cxn>
                <a:cxn ang="0">
                  <a:pos x="17" y="76"/>
                </a:cxn>
                <a:cxn ang="0">
                  <a:pos x="15" y="69"/>
                </a:cxn>
                <a:cxn ang="0">
                  <a:pos x="15" y="27"/>
                </a:cxn>
                <a:cxn ang="0">
                  <a:pos x="0" y="27"/>
                </a:cxn>
                <a:cxn ang="0">
                  <a:pos x="0" y="19"/>
                </a:cxn>
                <a:cxn ang="0">
                  <a:pos x="15" y="19"/>
                </a:cxn>
                <a:cxn ang="0">
                  <a:pos x="15" y="0"/>
                </a:cxn>
              </a:cxnLst>
              <a:rect l="0" t="0" r="r" b="b"/>
              <a:pathLst>
                <a:path w="42" h="85">
                  <a:moveTo>
                    <a:pt x="15" y="0"/>
                  </a:moveTo>
                  <a:lnTo>
                    <a:pt x="25" y="0"/>
                  </a:lnTo>
                  <a:lnTo>
                    <a:pt x="25" y="19"/>
                  </a:lnTo>
                  <a:lnTo>
                    <a:pt x="42" y="19"/>
                  </a:lnTo>
                  <a:lnTo>
                    <a:pt x="42" y="27"/>
                  </a:lnTo>
                  <a:lnTo>
                    <a:pt x="25" y="27"/>
                  </a:lnTo>
                  <a:lnTo>
                    <a:pt x="25" y="69"/>
                  </a:lnTo>
                  <a:lnTo>
                    <a:pt x="25" y="69"/>
                  </a:lnTo>
                  <a:lnTo>
                    <a:pt x="25" y="73"/>
                  </a:lnTo>
                  <a:lnTo>
                    <a:pt x="26" y="76"/>
                  </a:lnTo>
                  <a:lnTo>
                    <a:pt x="29" y="77"/>
                  </a:lnTo>
                  <a:lnTo>
                    <a:pt x="33" y="77"/>
                  </a:lnTo>
                  <a:lnTo>
                    <a:pt x="33" y="77"/>
                  </a:lnTo>
                  <a:lnTo>
                    <a:pt x="42" y="77"/>
                  </a:lnTo>
                  <a:lnTo>
                    <a:pt x="42" y="85"/>
                  </a:lnTo>
                  <a:lnTo>
                    <a:pt x="42" y="85"/>
                  </a:lnTo>
                  <a:lnTo>
                    <a:pt x="33" y="85"/>
                  </a:lnTo>
                  <a:lnTo>
                    <a:pt x="33" y="85"/>
                  </a:lnTo>
                  <a:lnTo>
                    <a:pt x="23" y="84"/>
                  </a:lnTo>
                  <a:lnTo>
                    <a:pt x="18" y="81"/>
                  </a:lnTo>
                  <a:lnTo>
                    <a:pt x="17" y="76"/>
                  </a:lnTo>
                  <a:lnTo>
                    <a:pt x="15" y="69"/>
                  </a:lnTo>
                  <a:lnTo>
                    <a:pt x="15" y="27"/>
                  </a:lnTo>
                  <a:lnTo>
                    <a:pt x="0" y="27"/>
                  </a:lnTo>
                  <a:lnTo>
                    <a:pt x="0" y="19"/>
                  </a:lnTo>
                  <a:lnTo>
                    <a:pt x="15" y="19"/>
                  </a:lnTo>
                  <a:lnTo>
                    <a:pt x="15" y="0"/>
                  </a:lnTo>
                  <a:close/>
                </a:path>
              </a:pathLst>
            </a:custGeom>
            <a:solidFill>
              <a:schemeClr val="bg1"/>
            </a:solidFill>
            <a:ln w="9525">
              <a:noFill/>
              <a:round/>
              <a:headEnd/>
              <a:tailEnd/>
            </a:ln>
          </p:spPr>
          <p:txBody>
            <a:bodyPr/>
            <a:lstStyle/>
            <a:p>
              <a:pPr>
                <a:defRPr/>
              </a:pPr>
              <a:endParaRPr lang="en-US" dirty="0"/>
            </a:p>
          </p:txBody>
        </p:sp>
        <p:sp>
          <p:nvSpPr>
            <p:cNvPr id="38" name="Freeform 65"/>
            <p:cNvSpPr>
              <a:spLocks noEditPoints="1"/>
            </p:cNvSpPr>
            <p:nvPr userDrawn="1"/>
          </p:nvSpPr>
          <p:spPr bwMode="black">
            <a:xfrm>
              <a:off x="5469" y="4089"/>
              <a:ext cx="4" cy="44"/>
            </a:xfrm>
            <a:custGeom>
              <a:avLst/>
              <a:gdLst/>
              <a:ahLst/>
              <a:cxnLst>
                <a:cxn ang="0">
                  <a:pos x="0" y="24"/>
                </a:cxn>
                <a:cxn ang="0">
                  <a:pos x="10" y="24"/>
                </a:cxn>
                <a:cxn ang="0">
                  <a:pos x="10" y="89"/>
                </a:cxn>
                <a:cxn ang="0">
                  <a:pos x="0" y="89"/>
                </a:cxn>
                <a:cxn ang="0">
                  <a:pos x="0" y="24"/>
                </a:cxn>
                <a:cxn ang="0">
                  <a:pos x="0" y="0"/>
                </a:cxn>
                <a:cxn ang="0">
                  <a:pos x="10" y="0"/>
                </a:cxn>
                <a:cxn ang="0">
                  <a:pos x="10" y="15"/>
                </a:cxn>
                <a:cxn ang="0">
                  <a:pos x="0" y="15"/>
                </a:cxn>
                <a:cxn ang="0">
                  <a:pos x="0" y="0"/>
                </a:cxn>
              </a:cxnLst>
              <a:rect l="0" t="0" r="r" b="b"/>
              <a:pathLst>
                <a:path w="10" h="89">
                  <a:moveTo>
                    <a:pt x="0" y="24"/>
                  </a:moveTo>
                  <a:lnTo>
                    <a:pt x="10" y="24"/>
                  </a:lnTo>
                  <a:lnTo>
                    <a:pt x="10" y="89"/>
                  </a:lnTo>
                  <a:lnTo>
                    <a:pt x="0" y="89"/>
                  </a:lnTo>
                  <a:lnTo>
                    <a:pt x="0" y="24"/>
                  </a:lnTo>
                  <a:close/>
                  <a:moveTo>
                    <a:pt x="0" y="0"/>
                  </a:moveTo>
                  <a:lnTo>
                    <a:pt x="10" y="0"/>
                  </a:lnTo>
                  <a:lnTo>
                    <a:pt x="10" y="15"/>
                  </a:lnTo>
                  <a:lnTo>
                    <a:pt x="0" y="15"/>
                  </a:lnTo>
                  <a:lnTo>
                    <a:pt x="0" y="0"/>
                  </a:lnTo>
                  <a:close/>
                </a:path>
              </a:pathLst>
            </a:custGeom>
            <a:solidFill>
              <a:schemeClr val="bg1"/>
            </a:solidFill>
            <a:ln w="9525">
              <a:noFill/>
              <a:round/>
              <a:headEnd/>
              <a:tailEnd/>
            </a:ln>
          </p:spPr>
          <p:txBody>
            <a:bodyPr/>
            <a:lstStyle/>
            <a:p>
              <a:pPr>
                <a:defRPr/>
              </a:pPr>
              <a:endParaRPr lang="en-US" dirty="0"/>
            </a:p>
          </p:txBody>
        </p:sp>
        <p:sp>
          <p:nvSpPr>
            <p:cNvPr id="39" name="Freeform 66"/>
            <p:cNvSpPr>
              <a:spLocks noEditPoints="1"/>
            </p:cNvSpPr>
            <p:nvPr userDrawn="1"/>
          </p:nvSpPr>
          <p:spPr bwMode="black">
            <a:xfrm>
              <a:off x="5479" y="4100"/>
              <a:ext cx="36" cy="35"/>
            </a:xfrm>
            <a:custGeom>
              <a:avLst/>
              <a:gdLst/>
              <a:ahLst/>
              <a:cxnLst>
                <a:cxn ang="0">
                  <a:pos x="37" y="0"/>
                </a:cxn>
                <a:cxn ang="0">
                  <a:pos x="53" y="3"/>
                </a:cxn>
                <a:cxn ang="0">
                  <a:pos x="65" y="11"/>
                </a:cxn>
                <a:cxn ang="0">
                  <a:pos x="71" y="21"/>
                </a:cxn>
                <a:cxn ang="0">
                  <a:pos x="73" y="34"/>
                </a:cxn>
                <a:cxn ang="0">
                  <a:pos x="73" y="42"/>
                </a:cxn>
                <a:cxn ang="0">
                  <a:pos x="68" y="53"/>
                </a:cxn>
                <a:cxn ang="0">
                  <a:pos x="60" y="63"/>
                </a:cxn>
                <a:cxn ang="0">
                  <a:pos x="45" y="67"/>
                </a:cxn>
                <a:cxn ang="0">
                  <a:pos x="37" y="69"/>
                </a:cxn>
                <a:cxn ang="0">
                  <a:pos x="21" y="66"/>
                </a:cxn>
                <a:cxn ang="0">
                  <a:pos x="10" y="58"/>
                </a:cxn>
                <a:cxn ang="0">
                  <a:pos x="2" y="46"/>
                </a:cxn>
                <a:cxn ang="0">
                  <a:pos x="0" y="34"/>
                </a:cxn>
                <a:cxn ang="0">
                  <a:pos x="0" y="27"/>
                </a:cxn>
                <a:cxn ang="0">
                  <a:pos x="5" y="16"/>
                </a:cxn>
                <a:cxn ang="0">
                  <a:pos x="15" y="6"/>
                </a:cxn>
                <a:cxn ang="0">
                  <a:pos x="28" y="1"/>
                </a:cxn>
                <a:cxn ang="0">
                  <a:pos x="37" y="0"/>
                </a:cxn>
                <a:cxn ang="0">
                  <a:pos x="37" y="61"/>
                </a:cxn>
                <a:cxn ang="0">
                  <a:pos x="49" y="59"/>
                </a:cxn>
                <a:cxn ang="0">
                  <a:pos x="57" y="53"/>
                </a:cxn>
                <a:cxn ang="0">
                  <a:pos x="62" y="45"/>
                </a:cxn>
                <a:cxn ang="0">
                  <a:pos x="65" y="34"/>
                </a:cxn>
                <a:cxn ang="0">
                  <a:pos x="63" y="29"/>
                </a:cxn>
                <a:cxn ang="0">
                  <a:pos x="60" y="19"/>
                </a:cxn>
                <a:cxn ang="0">
                  <a:pos x="53" y="13"/>
                </a:cxn>
                <a:cxn ang="0">
                  <a:pos x="42" y="8"/>
                </a:cxn>
                <a:cxn ang="0">
                  <a:pos x="37" y="8"/>
                </a:cxn>
                <a:cxn ang="0">
                  <a:pos x="24" y="9"/>
                </a:cxn>
                <a:cxn ang="0">
                  <a:pos x="16" y="16"/>
                </a:cxn>
                <a:cxn ang="0">
                  <a:pos x="11" y="24"/>
                </a:cxn>
                <a:cxn ang="0">
                  <a:pos x="10" y="34"/>
                </a:cxn>
                <a:cxn ang="0">
                  <a:pos x="10" y="40"/>
                </a:cxn>
                <a:cxn ang="0">
                  <a:pos x="13" y="50"/>
                </a:cxn>
                <a:cxn ang="0">
                  <a:pos x="21" y="56"/>
                </a:cxn>
                <a:cxn ang="0">
                  <a:pos x="31" y="61"/>
                </a:cxn>
                <a:cxn ang="0">
                  <a:pos x="37" y="61"/>
                </a:cxn>
              </a:cxnLst>
              <a:rect l="0" t="0" r="r" b="b"/>
              <a:pathLst>
                <a:path w="73" h="69">
                  <a:moveTo>
                    <a:pt x="37" y="0"/>
                  </a:moveTo>
                  <a:lnTo>
                    <a:pt x="37" y="0"/>
                  </a:lnTo>
                  <a:lnTo>
                    <a:pt x="45" y="1"/>
                  </a:lnTo>
                  <a:lnTo>
                    <a:pt x="53" y="3"/>
                  </a:lnTo>
                  <a:lnTo>
                    <a:pt x="60" y="6"/>
                  </a:lnTo>
                  <a:lnTo>
                    <a:pt x="65" y="11"/>
                  </a:lnTo>
                  <a:lnTo>
                    <a:pt x="68" y="16"/>
                  </a:lnTo>
                  <a:lnTo>
                    <a:pt x="71" y="21"/>
                  </a:lnTo>
                  <a:lnTo>
                    <a:pt x="73" y="27"/>
                  </a:lnTo>
                  <a:lnTo>
                    <a:pt x="73" y="34"/>
                  </a:lnTo>
                  <a:lnTo>
                    <a:pt x="73" y="34"/>
                  </a:lnTo>
                  <a:lnTo>
                    <a:pt x="73" y="42"/>
                  </a:lnTo>
                  <a:lnTo>
                    <a:pt x="71" y="46"/>
                  </a:lnTo>
                  <a:lnTo>
                    <a:pt x="68" y="53"/>
                  </a:lnTo>
                  <a:lnTo>
                    <a:pt x="65" y="58"/>
                  </a:lnTo>
                  <a:lnTo>
                    <a:pt x="60" y="63"/>
                  </a:lnTo>
                  <a:lnTo>
                    <a:pt x="53" y="66"/>
                  </a:lnTo>
                  <a:lnTo>
                    <a:pt x="45" y="67"/>
                  </a:lnTo>
                  <a:lnTo>
                    <a:pt x="37" y="69"/>
                  </a:lnTo>
                  <a:lnTo>
                    <a:pt x="37" y="69"/>
                  </a:lnTo>
                  <a:lnTo>
                    <a:pt x="28" y="67"/>
                  </a:lnTo>
                  <a:lnTo>
                    <a:pt x="21" y="66"/>
                  </a:lnTo>
                  <a:lnTo>
                    <a:pt x="15" y="63"/>
                  </a:lnTo>
                  <a:lnTo>
                    <a:pt x="10" y="58"/>
                  </a:lnTo>
                  <a:lnTo>
                    <a:pt x="5" y="53"/>
                  </a:lnTo>
                  <a:lnTo>
                    <a:pt x="2" y="46"/>
                  </a:lnTo>
                  <a:lnTo>
                    <a:pt x="0" y="42"/>
                  </a:lnTo>
                  <a:lnTo>
                    <a:pt x="0" y="34"/>
                  </a:lnTo>
                  <a:lnTo>
                    <a:pt x="0" y="34"/>
                  </a:lnTo>
                  <a:lnTo>
                    <a:pt x="0" y="27"/>
                  </a:lnTo>
                  <a:lnTo>
                    <a:pt x="2" y="21"/>
                  </a:lnTo>
                  <a:lnTo>
                    <a:pt x="5" y="16"/>
                  </a:lnTo>
                  <a:lnTo>
                    <a:pt x="10" y="11"/>
                  </a:lnTo>
                  <a:lnTo>
                    <a:pt x="15" y="6"/>
                  </a:lnTo>
                  <a:lnTo>
                    <a:pt x="21" y="3"/>
                  </a:lnTo>
                  <a:lnTo>
                    <a:pt x="28" y="1"/>
                  </a:lnTo>
                  <a:lnTo>
                    <a:pt x="37" y="0"/>
                  </a:lnTo>
                  <a:lnTo>
                    <a:pt x="37" y="0"/>
                  </a:lnTo>
                  <a:close/>
                  <a:moveTo>
                    <a:pt x="37" y="61"/>
                  </a:moveTo>
                  <a:lnTo>
                    <a:pt x="37" y="61"/>
                  </a:lnTo>
                  <a:lnTo>
                    <a:pt x="42" y="61"/>
                  </a:lnTo>
                  <a:lnTo>
                    <a:pt x="49" y="59"/>
                  </a:lnTo>
                  <a:lnTo>
                    <a:pt x="53" y="56"/>
                  </a:lnTo>
                  <a:lnTo>
                    <a:pt x="57" y="53"/>
                  </a:lnTo>
                  <a:lnTo>
                    <a:pt x="60" y="50"/>
                  </a:lnTo>
                  <a:lnTo>
                    <a:pt x="62" y="45"/>
                  </a:lnTo>
                  <a:lnTo>
                    <a:pt x="63" y="40"/>
                  </a:lnTo>
                  <a:lnTo>
                    <a:pt x="65" y="34"/>
                  </a:lnTo>
                  <a:lnTo>
                    <a:pt x="65" y="34"/>
                  </a:lnTo>
                  <a:lnTo>
                    <a:pt x="63" y="29"/>
                  </a:lnTo>
                  <a:lnTo>
                    <a:pt x="62" y="24"/>
                  </a:lnTo>
                  <a:lnTo>
                    <a:pt x="60" y="19"/>
                  </a:lnTo>
                  <a:lnTo>
                    <a:pt x="57" y="16"/>
                  </a:lnTo>
                  <a:lnTo>
                    <a:pt x="53" y="13"/>
                  </a:lnTo>
                  <a:lnTo>
                    <a:pt x="49" y="9"/>
                  </a:lnTo>
                  <a:lnTo>
                    <a:pt x="42" y="8"/>
                  </a:lnTo>
                  <a:lnTo>
                    <a:pt x="37" y="8"/>
                  </a:lnTo>
                  <a:lnTo>
                    <a:pt x="37" y="8"/>
                  </a:lnTo>
                  <a:lnTo>
                    <a:pt x="31" y="8"/>
                  </a:lnTo>
                  <a:lnTo>
                    <a:pt x="24" y="9"/>
                  </a:lnTo>
                  <a:lnTo>
                    <a:pt x="21" y="13"/>
                  </a:lnTo>
                  <a:lnTo>
                    <a:pt x="16" y="16"/>
                  </a:lnTo>
                  <a:lnTo>
                    <a:pt x="13" y="19"/>
                  </a:lnTo>
                  <a:lnTo>
                    <a:pt x="11" y="24"/>
                  </a:lnTo>
                  <a:lnTo>
                    <a:pt x="10" y="29"/>
                  </a:lnTo>
                  <a:lnTo>
                    <a:pt x="10" y="34"/>
                  </a:lnTo>
                  <a:lnTo>
                    <a:pt x="10" y="34"/>
                  </a:lnTo>
                  <a:lnTo>
                    <a:pt x="10" y="40"/>
                  </a:lnTo>
                  <a:lnTo>
                    <a:pt x="11" y="45"/>
                  </a:lnTo>
                  <a:lnTo>
                    <a:pt x="13" y="50"/>
                  </a:lnTo>
                  <a:lnTo>
                    <a:pt x="16" y="53"/>
                  </a:lnTo>
                  <a:lnTo>
                    <a:pt x="21" y="56"/>
                  </a:lnTo>
                  <a:lnTo>
                    <a:pt x="24" y="59"/>
                  </a:lnTo>
                  <a:lnTo>
                    <a:pt x="31" y="61"/>
                  </a:lnTo>
                  <a:lnTo>
                    <a:pt x="37" y="61"/>
                  </a:lnTo>
                  <a:lnTo>
                    <a:pt x="37" y="61"/>
                  </a:lnTo>
                  <a:close/>
                </a:path>
              </a:pathLst>
            </a:custGeom>
            <a:solidFill>
              <a:schemeClr val="bg1"/>
            </a:solidFill>
            <a:ln w="9525">
              <a:noFill/>
              <a:round/>
              <a:headEnd/>
              <a:tailEnd/>
            </a:ln>
          </p:spPr>
          <p:txBody>
            <a:bodyPr/>
            <a:lstStyle/>
            <a:p>
              <a:pPr>
                <a:defRPr/>
              </a:pPr>
              <a:endParaRPr lang="en-US" dirty="0"/>
            </a:p>
          </p:txBody>
        </p:sp>
        <p:sp>
          <p:nvSpPr>
            <p:cNvPr id="40" name="Freeform 67"/>
            <p:cNvSpPr>
              <a:spLocks/>
            </p:cNvSpPr>
            <p:nvPr userDrawn="1"/>
          </p:nvSpPr>
          <p:spPr bwMode="black">
            <a:xfrm>
              <a:off x="5522" y="4100"/>
              <a:ext cx="31" cy="33"/>
            </a:xfrm>
            <a:custGeom>
              <a:avLst/>
              <a:gdLst/>
              <a:ahLst/>
              <a:cxnLst>
                <a:cxn ang="0">
                  <a:pos x="55" y="25"/>
                </a:cxn>
                <a:cxn ang="0">
                  <a:pos x="55" y="25"/>
                </a:cxn>
                <a:cxn ang="0">
                  <a:pos x="53" y="17"/>
                </a:cxn>
                <a:cxn ang="0">
                  <a:pos x="48" y="11"/>
                </a:cxn>
                <a:cxn ang="0">
                  <a:pos x="43" y="9"/>
                </a:cxn>
                <a:cxn ang="0">
                  <a:pos x="35" y="8"/>
                </a:cxn>
                <a:cxn ang="0">
                  <a:pos x="35" y="8"/>
                </a:cxn>
                <a:cxn ang="0">
                  <a:pos x="22" y="9"/>
                </a:cxn>
                <a:cxn ang="0">
                  <a:pos x="19" y="11"/>
                </a:cxn>
                <a:cxn ang="0">
                  <a:pos x="14" y="14"/>
                </a:cxn>
                <a:cxn ang="0">
                  <a:pos x="13" y="17"/>
                </a:cxn>
                <a:cxn ang="0">
                  <a:pos x="9" y="22"/>
                </a:cxn>
                <a:cxn ang="0">
                  <a:pos x="8" y="32"/>
                </a:cxn>
                <a:cxn ang="0">
                  <a:pos x="8" y="66"/>
                </a:cxn>
                <a:cxn ang="0">
                  <a:pos x="0" y="66"/>
                </a:cxn>
                <a:cxn ang="0">
                  <a:pos x="0" y="1"/>
                </a:cxn>
                <a:cxn ang="0">
                  <a:pos x="8" y="1"/>
                </a:cxn>
                <a:cxn ang="0">
                  <a:pos x="8" y="14"/>
                </a:cxn>
                <a:cxn ang="0">
                  <a:pos x="9" y="14"/>
                </a:cxn>
                <a:cxn ang="0">
                  <a:pos x="9" y="14"/>
                </a:cxn>
                <a:cxn ang="0">
                  <a:pos x="13" y="9"/>
                </a:cxn>
                <a:cxn ang="0">
                  <a:pos x="18" y="4"/>
                </a:cxn>
                <a:cxn ang="0">
                  <a:pos x="26" y="1"/>
                </a:cxn>
                <a:cxn ang="0">
                  <a:pos x="35" y="0"/>
                </a:cxn>
                <a:cxn ang="0">
                  <a:pos x="35" y="0"/>
                </a:cxn>
                <a:cxn ang="0">
                  <a:pos x="43" y="1"/>
                </a:cxn>
                <a:cxn ang="0">
                  <a:pos x="48" y="1"/>
                </a:cxn>
                <a:cxn ang="0">
                  <a:pos x="53" y="4"/>
                </a:cxn>
                <a:cxn ang="0">
                  <a:pos x="58" y="8"/>
                </a:cxn>
                <a:cxn ang="0">
                  <a:pos x="60" y="11"/>
                </a:cxn>
                <a:cxn ang="0">
                  <a:pos x="61" y="16"/>
                </a:cxn>
                <a:cxn ang="0">
                  <a:pos x="63" y="27"/>
                </a:cxn>
                <a:cxn ang="0">
                  <a:pos x="63" y="66"/>
                </a:cxn>
                <a:cxn ang="0">
                  <a:pos x="55" y="66"/>
                </a:cxn>
                <a:cxn ang="0">
                  <a:pos x="55" y="25"/>
                </a:cxn>
              </a:cxnLst>
              <a:rect l="0" t="0" r="r" b="b"/>
              <a:pathLst>
                <a:path w="63" h="66">
                  <a:moveTo>
                    <a:pt x="55" y="25"/>
                  </a:moveTo>
                  <a:lnTo>
                    <a:pt x="55" y="25"/>
                  </a:lnTo>
                  <a:lnTo>
                    <a:pt x="53" y="17"/>
                  </a:lnTo>
                  <a:lnTo>
                    <a:pt x="48" y="11"/>
                  </a:lnTo>
                  <a:lnTo>
                    <a:pt x="43" y="9"/>
                  </a:lnTo>
                  <a:lnTo>
                    <a:pt x="35" y="8"/>
                  </a:lnTo>
                  <a:lnTo>
                    <a:pt x="35" y="8"/>
                  </a:lnTo>
                  <a:lnTo>
                    <a:pt x="22" y="9"/>
                  </a:lnTo>
                  <a:lnTo>
                    <a:pt x="19" y="11"/>
                  </a:lnTo>
                  <a:lnTo>
                    <a:pt x="14" y="14"/>
                  </a:lnTo>
                  <a:lnTo>
                    <a:pt x="13" y="17"/>
                  </a:lnTo>
                  <a:lnTo>
                    <a:pt x="9" y="22"/>
                  </a:lnTo>
                  <a:lnTo>
                    <a:pt x="8" y="32"/>
                  </a:lnTo>
                  <a:lnTo>
                    <a:pt x="8" y="66"/>
                  </a:lnTo>
                  <a:lnTo>
                    <a:pt x="0" y="66"/>
                  </a:lnTo>
                  <a:lnTo>
                    <a:pt x="0" y="1"/>
                  </a:lnTo>
                  <a:lnTo>
                    <a:pt x="8" y="1"/>
                  </a:lnTo>
                  <a:lnTo>
                    <a:pt x="8" y="14"/>
                  </a:lnTo>
                  <a:lnTo>
                    <a:pt x="9" y="14"/>
                  </a:lnTo>
                  <a:lnTo>
                    <a:pt x="9" y="14"/>
                  </a:lnTo>
                  <a:lnTo>
                    <a:pt x="13" y="9"/>
                  </a:lnTo>
                  <a:lnTo>
                    <a:pt x="18" y="4"/>
                  </a:lnTo>
                  <a:lnTo>
                    <a:pt x="26" y="1"/>
                  </a:lnTo>
                  <a:lnTo>
                    <a:pt x="35" y="0"/>
                  </a:lnTo>
                  <a:lnTo>
                    <a:pt x="35" y="0"/>
                  </a:lnTo>
                  <a:lnTo>
                    <a:pt x="43" y="1"/>
                  </a:lnTo>
                  <a:lnTo>
                    <a:pt x="48" y="1"/>
                  </a:lnTo>
                  <a:lnTo>
                    <a:pt x="53" y="4"/>
                  </a:lnTo>
                  <a:lnTo>
                    <a:pt x="58" y="8"/>
                  </a:lnTo>
                  <a:lnTo>
                    <a:pt x="60" y="11"/>
                  </a:lnTo>
                  <a:lnTo>
                    <a:pt x="61" y="16"/>
                  </a:lnTo>
                  <a:lnTo>
                    <a:pt x="63" y="27"/>
                  </a:lnTo>
                  <a:lnTo>
                    <a:pt x="63" y="66"/>
                  </a:lnTo>
                  <a:lnTo>
                    <a:pt x="55" y="66"/>
                  </a:lnTo>
                  <a:lnTo>
                    <a:pt x="55" y="25"/>
                  </a:lnTo>
                  <a:close/>
                </a:path>
              </a:pathLst>
            </a:custGeom>
            <a:solidFill>
              <a:schemeClr val="bg1"/>
            </a:solidFill>
            <a:ln w="9525">
              <a:noFill/>
              <a:round/>
              <a:headEnd/>
              <a:tailEnd/>
            </a:ln>
          </p:spPr>
          <p:txBody>
            <a:bodyPr/>
            <a:lstStyle/>
            <a:p>
              <a:pPr>
                <a:defRPr/>
              </a:pPr>
              <a:endParaRPr lang="en-US" dirty="0"/>
            </a:p>
          </p:txBody>
        </p:sp>
      </p:grpSp>
      <p:pic>
        <p:nvPicPr>
          <p:cNvPr id="41" name="Picture 27" descr="ACPA_VERSITILITY_AD_3L"/>
          <p:cNvPicPr>
            <a:picLocks noChangeAspect="1" noChangeArrowheads="1"/>
          </p:cNvPicPr>
          <p:nvPr userDrawn="1"/>
        </p:nvPicPr>
        <p:blipFill>
          <a:blip r:embed="rId3" cstate="print"/>
          <a:srcRect r="42857"/>
          <a:stretch>
            <a:fillRect/>
          </a:stretch>
        </p:blipFill>
        <p:spPr bwMode="auto">
          <a:xfrm>
            <a:off x="0" y="4395788"/>
            <a:ext cx="1828800" cy="2462212"/>
          </a:xfrm>
          <a:prstGeom prst="rect">
            <a:avLst/>
          </a:prstGeom>
          <a:noFill/>
          <a:ln w="9525">
            <a:noFill/>
            <a:miter lim="800000"/>
            <a:headEnd/>
            <a:tailEnd/>
          </a:ln>
        </p:spPr>
      </p:pic>
      <p:pic>
        <p:nvPicPr>
          <p:cNvPr id="42" name="Picture 28" descr="ACPA_DURABILITY_AD_1L"/>
          <p:cNvPicPr>
            <a:picLocks noChangeAspect="1" noChangeArrowheads="1"/>
          </p:cNvPicPr>
          <p:nvPr userDrawn="1"/>
        </p:nvPicPr>
        <p:blipFill>
          <a:blip r:embed="rId4" cstate="print"/>
          <a:srcRect r="17241"/>
          <a:stretch>
            <a:fillRect/>
          </a:stretch>
        </p:blipFill>
        <p:spPr bwMode="auto">
          <a:xfrm>
            <a:off x="0" y="0"/>
            <a:ext cx="1828800" cy="2209800"/>
          </a:xfrm>
          <a:prstGeom prst="rect">
            <a:avLst/>
          </a:prstGeom>
          <a:noFill/>
          <a:ln w="9525">
            <a:noFill/>
            <a:miter lim="800000"/>
            <a:headEnd/>
            <a:tailEnd/>
          </a:ln>
        </p:spPr>
      </p:pic>
      <p:sp>
        <p:nvSpPr>
          <p:cNvPr id="43" name="Line 21"/>
          <p:cNvSpPr>
            <a:spLocks noChangeShapeType="1"/>
          </p:cNvSpPr>
          <p:nvPr userDrawn="1"/>
        </p:nvSpPr>
        <p:spPr bwMode="white">
          <a:xfrm>
            <a:off x="0" y="4419600"/>
            <a:ext cx="1905000" cy="0"/>
          </a:xfrm>
          <a:prstGeom prst="line">
            <a:avLst/>
          </a:prstGeom>
          <a:noFill/>
          <a:ln w="50800">
            <a:solidFill>
              <a:schemeClr val="bg1"/>
            </a:solidFill>
            <a:round/>
            <a:headEnd/>
            <a:tailEnd/>
          </a:ln>
          <a:effectLst/>
        </p:spPr>
        <p:txBody>
          <a:bodyPr wrap="none" anchor="ctr"/>
          <a:lstStyle/>
          <a:p>
            <a:pPr>
              <a:defRPr/>
            </a:pPr>
            <a:endParaRPr lang="en-US" dirty="0"/>
          </a:p>
        </p:txBody>
      </p:sp>
      <p:sp>
        <p:nvSpPr>
          <p:cNvPr id="44" name="Line 22"/>
          <p:cNvSpPr>
            <a:spLocks noChangeShapeType="1"/>
          </p:cNvSpPr>
          <p:nvPr userDrawn="1"/>
        </p:nvSpPr>
        <p:spPr bwMode="white">
          <a:xfrm>
            <a:off x="0" y="2209800"/>
            <a:ext cx="1905000" cy="0"/>
          </a:xfrm>
          <a:prstGeom prst="line">
            <a:avLst/>
          </a:prstGeom>
          <a:noFill/>
          <a:ln w="50800">
            <a:solidFill>
              <a:schemeClr val="bg1"/>
            </a:solidFill>
            <a:round/>
            <a:headEnd/>
            <a:tailEnd/>
          </a:ln>
          <a:effectLst/>
        </p:spPr>
        <p:txBody>
          <a:bodyPr wrap="none" anchor="ctr"/>
          <a:lstStyle/>
          <a:p>
            <a:pPr>
              <a:defRPr/>
            </a:pPr>
            <a:endParaRPr lang="en-US" dirty="0"/>
          </a:p>
        </p:txBody>
      </p:sp>
      <p:sp>
        <p:nvSpPr>
          <p:cNvPr id="45" name="Freeform 69"/>
          <p:cNvSpPr>
            <a:spLocks/>
          </p:cNvSpPr>
          <p:nvPr userDrawn="1"/>
        </p:nvSpPr>
        <p:spPr bwMode="white">
          <a:xfrm>
            <a:off x="1203325" y="-4763"/>
            <a:ext cx="1563688" cy="6870701"/>
          </a:xfrm>
          <a:custGeom>
            <a:avLst/>
            <a:gdLst/>
            <a:ahLst/>
            <a:cxnLst>
              <a:cxn ang="0">
                <a:pos x="16" y="4328"/>
              </a:cxn>
              <a:cxn ang="0">
                <a:pos x="624" y="4328"/>
              </a:cxn>
              <a:cxn ang="0">
                <a:pos x="979" y="2122"/>
              </a:cxn>
              <a:cxn ang="0">
                <a:pos x="589" y="3"/>
              </a:cxn>
              <a:cxn ang="0">
                <a:pos x="0" y="1"/>
              </a:cxn>
              <a:cxn ang="0">
                <a:pos x="294" y="2160"/>
              </a:cxn>
              <a:cxn ang="0">
                <a:pos x="16" y="4328"/>
              </a:cxn>
            </a:cxnLst>
            <a:rect l="0" t="0" r="r" b="b"/>
            <a:pathLst>
              <a:path w="985" h="4328">
                <a:moveTo>
                  <a:pt x="16" y="4328"/>
                </a:moveTo>
                <a:lnTo>
                  <a:pt x="624" y="4328"/>
                </a:lnTo>
                <a:cubicBezTo>
                  <a:pt x="784" y="3960"/>
                  <a:pt x="985" y="2843"/>
                  <a:pt x="979" y="2122"/>
                </a:cubicBezTo>
                <a:cubicBezTo>
                  <a:pt x="923" y="932"/>
                  <a:pt x="750" y="349"/>
                  <a:pt x="589" y="3"/>
                </a:cubicBezTo>
                <a:cubicBezTo>
                  <a:pt x="591" y="0"/>
                  <a:pt x="0" y="3"/>
                  <a:pt x="0" y="1"/>
                </a:cubicBezTo>
                <a:cubicBezTo>
                  <a:pt x="63" y="366"/>
                  <a:pt x="275" y="1177"/>
                  <a:pt x="294" y="2160"/>
                </a:cubicBezTo>
                <a:cubicBezTo>
                  <a:pt x="266" y="3294"/>
                  <a:pt x="16" y="4328"/>
                  <a:pt x="16" y="4328"/>
                </a:cubicBezTo>
                <a:close/>
              </a:path>
            </a:pathLst>
          </a:custGeom>
          <a:solidFill>
            <a:srgbClr val="F08F49"/>
          </a:solidFill>
          <a:ln w="9525">
            <a:noFill/>
            <a:round/>
            <a:headEnd/>
            <a:tailEnd/>
          </a:ln>
          <a:effectLst/>
        </p:spPr>
        <p:txBody>
          <a:bodyPr/>
          <a:lstStyle/>
          <a:p>
            <a:pPr>
              <a:defRPr/>
            </a:pPr>
            <a:endParaRPr lang="en-US" dirty="0"/>
          </a:p>
        </p:txBody>
      </p:sp>
      <p:sp>
        <p:nvSpPr>
          <p:cNvPr id="8207" name="Rectangle 15"/>
          <p:cNvSpPr>
            <a:spLocks noGrp="1" noChangeArrowheads="1"/>
          </p:cNvSpPr>
          <p:nvPr>
            <p:ph type="ctrTitle" sz="quarter"/>
          </p:nvPr>
        </p:nvSpPr>
        <p:spPr>
          <a:xfrm>
            <a:off x="1828800" y="1141413"/>
            <a:ext cx="7315200" cy="1470025"/>
          </a:xfrm>
        </p:spPr>
        <p:txBody>
          <a:bodyPr anchor="t"/>
          <a:lstStyle>
            <a:lvl1pPr>
              <a:defRPr sz="4800">
                <a:solidFill>
                  <a:schemeClr val="bg1"/>
                </a:solidFill>
              </a:defRPr>
            </a:lvl1pPr>
          </a:lstStyle>
          <a:p>
            <a:r>
              <a:rPr lang="en-US"/>
              <a:t>Click to edit Master title style</a:t>
            </a:r>
          </a:p>
        </p:txBody>
      </p:sp>
      <p:sp>
        <p:nvSpPr>
          <p:cNvPr id="8209" name="Rectangle 17"/>
          <p:cNvSpPr>
            <a:spLocks noGrp="1" noChangeArrowheads="1"/>
          </p:cNvSpPr>
          <p:nvPr>
            <p:ph type="subTitle" sz="quarter" idx="1"/>
          </p:nvPr>
        </p:nvSpPr>
        <p:spPr>
          <a:xfrm>
            <a:off x="1828800" y="757238"/>
            <a:ext cx="7315200" cy="385762"/>
          </a:xfrm>
        </p:spPr>
        <p:txBody>
          <a:bodyPr/>
          <a:lstStyle>
            <a:lvl1pPr marL="0" indent="0">
              <a:buFontTx/>
              <a:buNone/>
              <a:defRPr sz="2000"/>
            </a:lvl1pPr>
          </a:lstStyle>
          <a:p>
            <a:r>
              <a:rPr lang="en-US"/>
              <a:t>Click to edit Master subtitle style</a:t>
            </a:r>
          </a:p>
        </p:txBody>
      </p:sp>
      <p:sp>
        <p:nvSpPr>
          <p:cNvPr id="46" name="Rectangle 23"/>
          <p:cNvSpPr>
            <a:spLocks noGrp="1" noChangeArrowheads="1"/>
          </p:cNvSpPr>
          <p:nvPr>
            <p:ph type="ftr" sz="quarter" idx="10"/>
          </p:nvPr>
        </p:nvSpPr>
        <p:spPr/>
        <p:txBody>
          <a:bodyPr/>
          <a:lstStyle>
            <a:lvl1pPr>
              <a:defRPr>
                <a:solidFill>
                  <a:schemeClr val="bg1"/>
                </a:solidFill>
              </a:defRPr>
            </a:lvl1pPr>
          </a:lstStyle>
          <a:p>
            <a:pPr>
              <a:defRPr/>
            </a:pPr>
            <a:r>
              <a:rPr lang="en-US"/>
              <a:t>www.concrete-pipe.org</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5200" y="1141413"/>
            <a:ext cx="1828800" cy="4984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1141413"/>
            <a:ext cx="5334000" cy="4984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5038" y="301625"/>
            <a:ext cx="64468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35038" y="1827213"/>
            <a:ext cx="4027487" cy="4479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4925" y="1827213"/>
            <a:ext cx="4029075" cy="4479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ftr" sz="quarter" idx="10"/>
          </p:nvPr>
        </p:nvSpPr>
        <p:spPr/>
        <p:txBody>
          <a:bodyPr/>
          <a:lstStyle>
            <a:lvl1pPr>
              <a:defRPr/>
            </a:lvl1pPr>
          </a:lstStyle>
          <a:p>
            <a:pPr>
              <a:defRPr/>
            </a:pPr>
            <a:endParaRPr lang="en-US"/>
          </a:p>
        </p:txBody>
      </p:sp>
      <p:sp>
        <p:nvSpPr>
          <p:cNvPr id="6" name="Rectangle 9"/>
          <p:cNvSpPr>
            <a:spLocks noGrp="1" noChangeArrowheads="1"/>
          </p:cNvSpPr>
          <p:nvPr>
            <p:ph type="sldNum" sz="quarter" idx="11"/>
          </p:nvPr>
        </p:nvSpPr>
        <p:spPr>
          <a:xfrm>
            <a:off x="7783513" y="6400800"/>
            <a:ext cx="1360487" cy="457200"/>
          </a:xfrm>
          <a:prstGeom prst="rect">
            <a:avLst/>
          </a:prstGeom>
        </p:spPr>
        <p:txBody>
          <a:bodyPr/>
          <a:lstStyle>
            <a:lvl1pPr>
              <a:defRPr>
                <a:latin typeface="Arial" charset="0"/>
              </a:defRPr>
            </a:lvl1pPr>
          </a:lstStyle>
          <a:p>
            <a:pPr>
              <a:defRPr/>
            </a:pPr>
            <a:fld id="{7D67E8A1-9766-41C2-9057-01BB33CF350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7"/>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2514600"/>
            <a:ext cx="35814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62600" y="2514600"/>
            <a:ext cx="35814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5200" y="1141413"/>
            <a:ext cx="1828800" cy="4984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1141413"/>
            <a:ext cx="5334000" cy="4984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2514600"/>
            <a:ext cx="35814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62600" y="2514600"/>
            <a:ext cx="35814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5200" y="1141413"/>
            <a:ext cx="1828800" cy="4984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1141413"/>
            <a:ext cx="5334000" cy="4984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2514600"/>
            <a:ext cx="35814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62600" y="2514600"/>
            <a:ext cx="35814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ftr" sz="quarter" idx="10"/>
          </p:nvPr>
        </p:nvSpPr>
        <p:spPr>
          <a:ln/>
        </p:spPr>
        <p:txBody>
          <a:bodyPr/>
          <a:lstStyle>
            <a:lvl1pPr>
              <a:defRPr/>
            </a:lvl1pPr>
          </a:lstStyle>
          <a:p>
            <a:pPr>
              <a:defRPr/>
            </a:pPr>
            <a:r>
              <a:rPr lang="en-US"/>
              <a:t>www.concrete-pipe.org</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2.wmf"/><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3" Type="http://schemas.openxmlformats.org/officeDocument/2006/relationships/image" Target="../media/image3.jpeg"/><Relationship Id="rId14" Type="http://schemas.openxmlformats.org/officeDocument/2006/relationships/image" Target="../media/image4.jpeg"/><Relationship Id="rId15" Type="http://schemas.openxmlformats.org/officeDocument/2006/relationships/image" Target="../media/image5.jpe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0" descr="Copy of ACPA_CP_INSTALL_1H"/>
          <p:cNvPicPr>
            <a:picLocks noChangeAspect="1" noChangeArrowheads="1"/>
          </p:cNvPicPr>
          <p:nvPr userDrawn="1"/>
        </p:nvPicPr>
        <p:blipFill>
          <a:blip r:embed="rId14" cstate="print"/>
          <a:srcRect/>
          <a:stretch>
            <a:fillRect/>
          </a:stretch>
        </p:blipFill>
        <p:spPr bwMode="auto">
          <a:xfrm>
            <a:off x="0" y="0"/>
            <a:ext cx="1828800" cy="5241925"/>
          </a:xfrm>
          <a:prstGeom prst="rect">
            <a:avLst/>
          </a:prstGeom>
          <a:noFill/>
          <a:ln w="9525">
            <a:noFill/>
            <a:miter lim="800000"/>
            <a:headEnd/>
            <a:tailEnd/>
          </a:ln>
        </p:spPr>
      </p:pic>
      <p:sp>
        <p:nvSpPr>
          <p:cNvPr id="1049" name="Rectangle 25"/>
          <p:cNvSpPr>
            <a:spLocks noChangeArrowheads="1"/>
          </p:cNvSpPr>
          <p:nvPr userDrawn="1"/>
        </p:nvSpPr>
        <p:spPr bwMode="ltGray">
          <a:xfrm>
            <a:off x="0" y="5257800"/>
            <a:ext cx="1828800" cy="1600200"/>
          </a:xfrm>
          <a:prstGeom prst="rect">
            <a:avLst/>
          </a:prstGeom>
          <a:solidFill>
            <a:srgbClr val="F08F49"/>
          </a:solidFill>
          <a:ln w="9525">
            <a:noFill/>
            <a:miter lim="800000"/>
            <a:headEnd/>
            <a:tailEnd/>
          </a:ln>
          <a:effectLst/>
        </p:spPr>
        <p:txBody>
          <a:bodyPr wrap="none" anchor="ctr"/>
          <a:lstStyle/>
          <a:p>
            <a:pPr>
              <a:defRPr/>
            </a:pPr>
            <a:endParaRPr lang="en-US" dirty="0"/>
          </a:p>
        </p:txBody>
      </p:sp>
      <p:sp>
        <p:nvSpPr>
          <p:cNvPr id="1039" name="Line 15"/>
          <p:cNvSpPr>
            <a:spLocks noChangeShapeType="1"/>
          </p:cNvSpPr>
          <p:nvPr/>
        </p:nvSpPr>
        <p:spPr bwMode="white">
          <a:xfrm>
            <a:off x="0" y="5257800"/>
            <a:ext cx="1628775" cy="0"/>
          </a:xfrm>
          <a:prstGeom prst="line">
            <a:avLst/>
          </a:prstGeom>
          <a:noFill/>
          <a:ln w="50800">
            <a:solidFill>
              <a:schemeClr val="bg1"/>
            </a:solidFill>
            <a:round/>
            <a:headEnd/>
            <a:tailEnd/>
          </a:ln>
          <a:effectLst/>
        </p:spPr>
        <p:txBody>
          <a:bodyPr wrap="none" anchor="ctr"/>
          <a:lstStyle/>
          <a:p>
            <a:pPr>
              <a:defRPr/>
            </a:pPr>
            <a:endParaRPr lang="en-US" dirty="0"/>
          </a:p>
        </p:txBody>
      </p:sp>
      <p:sp>
        <p:nvSpPr>
          <p:cNvPr id="1063" name="Freeform 39"/>
          <p:cNvSpPr>
            <a:spLocks/>
          </p:cNvSpPr>
          <p:nvPr userDrawn="1"/>
        </p:nvSpPr>
        <p:spPr bwMode="white">
          <a:xfrm>
            <a:off x="1214438" y="0"/>
            <a:ext cx="1549400" cy="6865938"/>
          </a:xfrm>
          <a:custGeom>
            <a:avLst/>
            <a:gdLst/>
            <a:ahLst/>
            <a:cxnLst>
              <a:cxn ang="0">
                <a:pos x="3" y="4325"/>
              </a:cxn>
              <a:cxn ang="0">
                <a:pos x="615" y="4325"/>
              </a:cxn>
              <a:cxn ang="0">
                <a:pos x="972" y="2113"/>
              </a:cxn>
              <a:cxn ang="0">
                <a:pos x="591" y="2"/>
              </a:cxn>
              <a:cxn ang="0">
                <a:pos x="0" y="2"/>
              </a:cxn>
              <a:cxn ang="0">
                <a:pos x="283" y="2151"/>
              </a:cxn>
              <a:cxn ang="0">
                <a:pos x="3" y="4325"/>
              </a:cxn>
            </a:cxnLst>
            <a:rect l="0" t="0" r="r" b="b"/>
            <a:pathLst>
              <a:path w="976" h="4325">
                <a:moveTo>
                  <a:pt x="3" y="4325"/>
                </a:moveTo>
                <a:lnTo>
                  <a:pt x="615" y="4325"/>
                </a:lnTo>
                <a:cubicBezTo>
                  <a:pt x="776" y="3956"/>
                  <a:pt x="976" y="2833"/>
                  <a:pt x="972" y="2113"/>
                </a:cubicBezTo>
                <a:cubicBezTo>
                  <a:pt x="916" y="920"/>
                  <a:pt x="753" y="349"/>
                  <a:pt x="591" y="2"/>
                </a:cubicBezTo>
                <a:cubicBezTo>
                  <a:pt x="578" y="0"/>
                  <a:pt x="3" y="1"/>
                  <a:pt x="0" y="2"/>
                </a:cubicBezTo>
                <a:cubicBezTo>
                  <a:pt x="63" y="368"/>
                  <a:pt x="264" y="1165"/>
                  <a:pt x="283" y="2151"/>
                </a:cubicBezTo>
                <a:cubicBezTo>
                  <a:pt x="255" y="3288"/>
                  <a:pt x="3" y="4325"/>
                  <a:pt x="3" y="4325"/>
                </a:cubicBezTo>
                <a:close/>
              </a:path>
            </a:pathLst>
          </a:custGeom>
          <a:solidFill>
            <a:schemeClr val="bg1"/>
          </a:solidFill>
          <a:ln w="9525">
            <a:noFill/>
            <a:round/>
            <a:headEnd/>
            <a:tailEnd/>
          </a:ln>
          <a:effectLst/>
        </p:spPr>
        <p:txBody>
          <a:bodyPr/>
          <a:lstStyle/>
          <a:p>
            <a:pPr>
              <a:defRPr/>
            </a:pPr>
            <a:endParaRPr lang="en-US" dirty="0"/>
          </a:p>
        </p:txBody>
      </p:sp>
      <p:sp>
        <p:nvSpPr>
          <p:cNvPr id="1030" name="Rectangle 28"/>
          <p:cNvSpPr>
            <a:spLocks noGrp="1" noChangeArrowheads="1"/>
          </p:cNvSpPr>
          <p:nvPr>
            <p:ph type="title"/>
          </p:nvPr>
        </p:nvSpPr>
        <p:spPr bwMode="auto">
          <a:xfrm>
            <a:off x="1828800" y="1141413"/>
            <a:ext cx="7315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1" name="Rectangle 29"/>
          <p:cNvSpPr>
            <a:spLocks noGrp="1" noChangeArrowheads="1"/>
          </p:cNvSpPr>
          <p:nvPr>
            <p:ph type="body" idx="1"/>
          </p:nvPr>
        </p:nvSpPr>
        <p:spPr bwMode="auto">
          <a:xfrm>
            <a:off x="1828800" y="2514600"/>
            <a:ext cx="7315200" cy="3611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5" name="Rectangle 31"/>
          <p:cNvSpPr>
            <a:spLocks noGrp="1" noChangeArrowheads="1"/>
          </p:cNvSpPr>
          <p:nvPr>
            <p:ph type="ftr" sz="quarter" idx="3"/>
          </p:nvPr>
        </p:nvSpPr>
        <p:spPr bwMode="auto">
          <a:xfrm>
            <a:off x="1828800" y="6380163"/>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08F49"/>
                </a:solidFill>
                <a:latin typeface="Arial" charset="0"/>
              </a:defRPr>
            </a:lvl1pPr>
          </a:lstStyle>
          <a:p>
            <a:pPr>
              <a:defRPr/>
            </a:pPr>
            <a:r>
              <a:rPr lang="en-US"/>
              <a:t>www.concrete-pipe.org</a:t>
            </a:r>
          </a:p>
        </p:txBody>
      </p:sp>
      <p:pic>
        <p:nvPicPr>
          <p:cNvPr id="1033" name="Picture 33" descr="ACPA Horiz LOGO gray"/>
          <p:cNvPicPr>
            <a:picLocks noChangeAspect="1" noChangeArrowheads="1"/>
          </p:cNvPicPr>
          <p:nvPr userDrawn="1"/>
        </p:nvPicPr>
        <p:blipFill>
          <a:blip r:embed="rId15" cstate="print"/>
          <a:srcRect/>
          <a:stretch>
            <a:fillRect/>
          </a:stretch>
        </p:blipFill>
        <p:spPr bwMode="auto">
          <a:xfrm>
            <a:off x="6869113" y="6156325"/>
            <a:ext cx="1949450" cy="423863"/>
          </a:xfrm>
          <a:prstGeom prst="rect">
            <a:avLst/>
          </a:prstGeom>
          <a:noFill/>
          <a:ln w="9525">
            <a:noFill/>
            <a:miter lim="800000"/>
            <a:headEnd/>
            <a:tailEnd/>
          </a:ln>
        </p:spPr>
      </p:pic>
      <p:sp>
        <p:nvSpPr>
          <p:cNvPr id="1061" name="Rectangle 37"/>
          <p:cNvSpPr>
            <a:spLocks noChangeArrowheads="1"/>
          </p:cNvSpPr>
          <p:nvPr userDrawn="1"/>
        </p:nvSpPr>
        <p:spPr bwMode="auto">
          <a:xfrm>
            <a:off x="6858000" y="152400"/>
            <a:ext cx="2133600" cy="476250"/>
          </a:xfrm>
          <a:prstGeom prst="rect">
            <a:avLst/>
          </a:prstGeom>
          <a:noFill/>
          <a:ln w="9525">
            <a:noFill/>
            <a:miter lim="800000"/>
            <a:headEnd/>
            <a:tailEnd/>
          </a:ln>
          <a:effectLst/>
        </p:spPr>
        <p:txBody>
          <a:bodyPr/>
          <a:lstStyle/>
          <a:p>
            <a:pPr algn="r">
              <a:defRPr/>
            </a:pPr>
            <a:fld id="{153A7163-95C8-4295-9E9C-C7BCE24F282D}" type="slidenum">
              <a:rPr lang="en-US" sz="1200"/>
              <a:pPr algn="r">
                <a:defRPr/>
              </a:pPr>
              <a:t>‹#›</a:t>
            </a:fld>
            <a:endParaRPr lang="en-US" sz="1200" dirty="0"/>
          </a:p>
        </p:txBody>
      </p:sp>
    </p:spTree>
  </p:cSld>
  <p:clrMap bg1="lt1" tx1="dk1" bg2="lt2" tx2="dk2" accent1="accent1" accent2="accent2" accent3="accent3" accent4="accent4" accent5="accent5" accent6="accent6" hlink="hlink" folHlink="folHlink"/>
  <p:sldLayoutIdLst>
    <p:sldLayoutId id="2147486363" r:id="rId1"/>
    <p:sldLayoutId id="2147486331" r:id="rId2"/>
    <p:sldLayoutId id="2147486332" r:id="rId3"/>
    <p:sldLayoutId id="2147486333" r:id="rId4"/>
    <p:sldLayoutId id="2147486334" r:id="rId5"/>
    <p:sldLayoutId id="2147486335" r:id="rId6"/>
    <p:sldLayoutId id="2147486336" r:id="rId7"/>
    <p:sldLayoutId id="2147486337" r:id="rId8"/>
    <p:sldLayoutId id="2147486338" r:id="rId9"/>
    <p:sldLayoutId id="2147486339" r:id="rId10"/>
    <p:sldLayoutId id="2147486340" r:id="rId11"/>
    <p:sldLayoutId id="2147486364" r:id="rId12"/>
  </p:sldLayoutIdLst>
  <p:hf sldNum="0" hdr="0" dt="0"/>
  <p:txStyles>
    <p:titleStyle>
      <a:lvl1pPr algn="l" rtl="0" eaLnBrk="0" fontAlgn="base" hangingPunct="0">
        <a:spcBef>
          <a:spcPct val="0"/>
        </a:spcBef>
        <a:spcAft>
          <a:spcPct val="0"/>
        </a:spcAft>
        <a:defRPr sz="3600" b="1">
          <a:solidFill>
            <a:srgbClr val="F08F49"/>
          </a:solidFill>
          <a:latin typeface="+mj-lt"/>
          <a:ea typeface="+mj-ea"/>
          <a:cs typeface="+mj-cs"/>
        </a:defRPr>
      </a:lvl1pPr>
      <a:lvl2pPr algn="l" rtl="0" eaLnBrk="0" fontAlgn="base" hangingPunct="0">
        <a:spcBef>
          <a:spcPct val="0"/>
        </a:spcBef>
        <a:spcAft>
          <a:spcPct val="0"/>
        </a:spcAft>
        <a:defRPr sz="3600" b="1">
          <a:solidFill>
            <a:srgbClr val="F08F49"/>
          </a:solidFill>
          <a:latin typeface="Arial" charset="0"/>
        </a:defRPr>
      </a:lvl2pPr>
      <a:lvl3pPr algn="l" rtl="0" eaLnBrk="0" fontAlgn="base" hangingPunct="0">
        <a:spcBef>
          <a:spcPct val="0"/>
        </a:spcBef>
        <a:spcAft>
          <a:spcPct val="0"/>
        </a:spcAft>
        <a:defRPr sz="3600" b="1">
          <a:solidFill>
            <a:srgbClr val="F08F49"/>
          </a:solidFill>
          <a:latin typeface="Arial" charset="0"/>
        </a:defRPr>
      </a:lvl3pPr>
      <a:lvl4pPr algn="l" rtl="0" eaLnBrk="0" fontAlgn="base" hangingPunct="0">
        <a:spcBef>
          <a:spcPct val="0"/>
        </a:spcBef>
        <a:spcAft>
          <a:spcPct val="0"/>
        </a:spcAft>
        <a:defRPr sz="3600" b="1">
          <a:solidFill>
            <a:srgbClr val="F08F49"/>
          </a:solidFill>
          <a:latin typeface="Arial" charset="0"/>
        </a:defRPr>
      </a:lvl4pPr>
      <a:lvl5pPr algn="l" rtl="0" eaLnBrk="0" fontAlgn="base" hangingPunct="0">
        <a:spcBef>
          <a:spcPct val="0"/>
        </a:spcBef>
        <a:spcAft>
          <a:spcPct val="0"/>
        </a:spcAft>
        <a:defRPr sz="3600" b="1">
          <a:solidFill>
            <a:srgbClr val="F08F49"/>
          </a:solidFill>
          <a:latin typeface="Arial" charset="0"/>
        </a:defRPr>
      </a:lvl5pPr>
      <a:lvl6pPr marL="457200" algn="l" rtl="0" fontAlgn="base">
        <a:spcBef>
          <a:spcPct val="0"/>
        </a:spcBef>
        <a:spcAft>
          <a:spcPct val="0"/>
        </a:spcAft>
        <a:defRPr sz="3600" b="1">
          <a:solidFill>
            <a:srgbClr val="F08F49"/>
          </a:solidFill>
          <a:latin typeface="Arial" charset="0"/>
        </a:defRPr>
      </a:lvl6pPr>
      <a:lvl7pPr marL="914400" algn="l" rtl="0" fontAlgn="base">
        <a:spcBef>
          <a:spcPct val="0"/>
        </a:spcBef>
        <a:spcAft>
          <a:spcPct val="0"/>
        </a:spcAft>
        <a:defRPr sz="3600" b="1">
          <a:solidFill>
            <a:srgbClr val="F08F49"/>
          </a:solidFill>
          <a:latin typeface="Arial" charset="0"/>
        </a:defRPr>
      </a:lvl7pPr>
      <a:lvl8pPr marL="1371600" algn="l" rtl="0" fontAlgn="base">
        <a:spcBef>
          <a:spcPct val="0"/>
        </a:spcBef>
        <a:spcAft>
          <a:spcPct val="0"/>
        </a:spcAft>
        <a:defRPr sz="3600" b="1">
          <a:solidFill>
            <a:srgbClr val="F08F49"/>
          </a:solidFill>
          <a:latin typeface="Arial" charset="0"/>
        </a:defRPr>
      </a:lvl8pPr>
      <a:lvl9pPr marL="1828800" algn="l" rtl="0" fontAlgn="base">
        <a:spcBef>
          <a:spcPct val="0"/>
        </a:spcBef>
        <a:spcAft>
          <a:spcPct val="0"/>
        </a:spcAft>
        <a:defRPr sz="3600" b="1">
          <a:solidFill>
            <a:srgbClr val="F08F49"/>
          </a:solidFill>
          <a:latin typeface="Arial" charset="0"/>
        </a:defRPr>
      </a:lvl9pPr>
    </p:titleStyle>
    <p:bodyStyle>
      <a:lvl1pPr marL="342900" indent="-342900" algn="l" rtl="0" eaLnBrk="0" fontAlgn="base" hangingPunct="0">
        <a:lnSpc>
          <a:spcPct val="90000"/>
        </a:lnSpc>
        <a:spcBef>
          <a:spcPct val="0"/>
        </a:spcBef>
        <a:spcAft>
          <a:spcPct val="25000"/>
        </a:spcAft>
        <a:buChar char="•"/>
        <a:defRPr sz="3200">
          <a:solidFill>
            <a:schemeClr val="tx1"/>
          </a:solidFill>
          <a:latin typeface="+mn-lt"/>
          <a:ea typeface="+mn-ea"/>
          <a:cs typeface="+mn-cs"/>
        </a:defRPr>
      </a:lvl1pPr>
      <a:lvl2pPr marL="742950" indent="-285750" algn="l" rtl="0" eaLnBrk="0" fontAlgn="base" hangingPunct="0">
        <a:lnSpc>
          <a:spcPct val="90000"/>
        </a:lnSpc>
        <a:spcBef>
          <a:spcPct val="0"/>
        </a:spcBef>
        <a:spcAft>
          <a:spcPct val="25000"/>
        </a:spcAft>
        <a:buFont typeface="Wingdings" pitchFamily="2" charset="2"/>
        <a:buChar char="§"/>
        <a:defRPr sz="2800">
          <a:solidFill>
            <a:schemeClr val="tx1"/>
          </a:solidFill>
          <a:latin typeface="+mn-lt"/>
        </a:defRPr>
      </a:lvl2pPr>
      <a:lvl3pPr marL="1143000" indent="-228600" algn="l" rtl="0" eaLnBrk="0" fontAlgn="base" hangingPunct="0">
        <a:lnSpc>
          <a:spcPct val="90000"/>
        </a:lnSpc>
        <a:spcBef>
          <a:spcPct val="0"/>
        </a:spcBef>
        <a:spcAft>
          <a:spcPct val="25000"/>
        </a:spcAft>
        <a:buChar char="•"/>
        <a:defRPr sz="2400">
          <a:solidFill>
            <a:schemeClr val="tx1"/>
          </a:solidFill>
          <a:latin typeface="+mn-lt"/>
        </a:defRPr>
      </a:lvl3pPr>
      <a:lvl4pPr marL="1600200" indent="-228600" algn="l" rtl="0" eaLnBrk="0" fontAlgn="base" hangingPunct="0">
        <a:lnSpc>
          <a:spcPct val="90000"/>
        </a:lnSpc>
        <a:spcBef>
          <a:spcPct val="0"/>
        </a:spcBef>
        <a:spcAft>
          <a:spcPct val="25000"/>
        </a:spcAft>
        <a:buFont typeface="Wingdings" pitchFamily="2" charset="2"/>
        <a:buChar char="§"/>
        <a:defRPr sz="2000">
          <a:solidFill>
            <a:schemeClr val="tx1"/>
          </a:solidFill>
          <a:latin typeface="+mn-lt"/>
        </a:defRPr>
      </a:lvl4pPr>
      <a:lvl5pPr marL="2057400" indent="-228600" algn="l" rtl="0" eaLnBrk="0" fontAlgn="base" hangingPunct="0">
        <a:lnSpc>
          <a:spcPct val="90000"/>
        </a:lnSpc>
        <a:spcBef>
          <a:spcPct val="0"/>
        </a:spcBef>
        <a:spcAft>
          <a:spcPct val="25000"/>
        </a:spcAft>
        <a:buChar char="•"/>
        <a:defRPr sz="2000">
          <a:solidFill>
            <a:schemeClr val="tx1"/>
          </a:solidFill>
          <a:latin typeface="+mn-lt"/>
        </a:defRPr>
      </a:lvl5pPr>
      <a:lvl6pPr marL="2514600" indent="-228600" algn="l" rtl="0" fontAlgn="base">
        <a:lnSpc>
          <a:spcPct val="90000"/>
        </a:lnSpc>
        <a:spcBef>
          <a:spcPct val="0"/>
        </a:spcBef>
        <a:spcAft>
          <a:spcPct val="25000"/>
        </a:spcAft>
        <a:buChar char="•"/>
        <a:defRPr sz="2000">
          <a:solidFill>
            <a:schemeClr val="tx1"/>
          </a:solidFill>
          <a:latin typeface="+mn-lt"/>
        </a:defRPr>
      </a:lvl6pPr>
      <a:lvl7pPr marL="2971800" indent="-228600" algn="l" rtl="0" fontAlgn="base">
        <a:lnSpc>
          <a:spcPct val="90000"/>
        </a:lnSpc>
        <a:spcBef>
          <a:spcPct val="0"/>
        </a:spcBef>
        <a:spcAft>
          <a:spcPct val="25000"/>
        </a:spcAft>
        <a:buChar char="•"/>
        <a:defRPr sz="2000">
          <a:solidFill>
            <a:schemeClr val="tx1"/>
          </a:solidFill>
          <a:latin typeface="+mn-lt"/>
        </a:defRPr>
      </a:lvl7pPr>
      <a:lvl8pPr marL="3429000" indent="-228600" algn="l" rtl="0" fontAlgn="base">
        <a:lnSpc>
          <a:spcPct val="90000"/>
        </a:lnSpc>
        <a:spcBef>
          <a:spcPct val="0"/>
        </a:spcBef>
        <a:spcAft>
          <a:spcPct val="25000"/>
        </a:spcAft>
        <a:buChar char="•"/>
        <a:defRPr sz="2000">
          <a:solidFill>
            <a:schemeClr val="tx1"/>
          </a:solidFill>
          <a:latin typeface="+mn-lt"/>
        </a:defRPr>
      </a:lvl8pPr>
      <a:lvl9pPr marL="3886200" indent="-228600" algn="l" rtl="0" fontAlgn="base">
        <a:lnSpc>
          <a:spcPct val="90000"/>
        </a:lnSpc>
        <a:spcBef>
          <a:spcPct val="0"/>
        </a:spcBef>
        <a:spcAft>
          <a:spcPct val="25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31" name="Rectangle 7"/>
          <p:cNvSpPr>
            <a:spLocks noChangeArrowheads="1"/>
          </p:cNvSpPr>
          <p:nvPr userDrawn="1"/>
        </p:nvSpPr>
        <p:spPr bwMode="ltGray">
          <a:xfrm>
            <a:off x="0" y="0"/>
            <a:ext cx="1828800" cy="6858000"/>
          </a:xfrm>
          <a:prstGeom prst="rect">
            <a:avLst/>
          </a:prstGeom>
          <a:solidFill>
            <a:srgbClr val="F08F49"/>
          </a:solidFill>
          <a:ln w="9525">
            <a:noFill/>
            <a:miter lim="800000"/>
            <a:headEnd/>
            <a:tailEnd/>
          </a:ln>
          <a:effectLst/>
        </p:spPr>
        <p:txBody>
          <a:bodyPr wrap="none" anchor="ctr"/>
          <a:lstStyle/>
          <a:p>
            <a:pPr>
              <a:defRPr/>
            </a:pPr>
            <a:endParaRPr lang="en-US" dirty="0"/>
          </a:p>
        </p:txBody>
      </p:sp>
      <p:sp>
        <p:nvSpPr>
          <p:cNvPr id="52245" name="Freeform 21"/>
          <p:cNvSpPr>
            <a:spLocks/>
          </p:cNvSpPr>
          <p:nvPr userDrawn="1"/>
        </p:nvSpPr>
        <p:spPr bwMode="white">
          <a:xfrm>
            <a:off x="1214438" y="0"/>
            <a:ext cx="1549400" cy="6865938"/>
          </a:xfrm>
          <a:custGeom>
            <a:avLst/>
            <a:gdLst/>
            <a:ahLst/>
            <a:cxnLst>
              <a:cxn ang="0">
                <a:pos x="3" y="4325"/>
              </a:cxn>
              <a:cxn ang="0">
                <a:pos x="615" y="4325"/>
              </a:cxn>
              <a:cxn ang="0">
                <a:pos x="972" y="2113"/>
              </a:cxn>
              <a:cxn ang="0">
                <a:pos x="591" y="2"/>
              </a:cxn>
              <a:cxn ang="0">
                <a:pos x="0" y="2"/>
              </a:cxn>
              <a:cxn ang="0">
                <a:pos x="283" y="2151"/>
              </a:cxn>
              <a:cxn ang="0">
                <a:pos x="3" y="4325"/>
              </a:cxn>
            </a:cxnLst>
            <a:rect l="0" t="0" r="r" b="b"/>
            <a:pathLst>
              <a:path w="976" h="4325">
                <a:moveTo>
                  <a:pt x="3" y="4325"/>
                </a:moveTo>
                <a:lnTo>
                  <a:pt x="615" y="4325"/>
                </a:lnTo>
                <a:cubicBezTo>
                  <a:pt x="776" y="3956"/>
                  <a:pt x="976" y="2833"/>
                  <a:pt x="972" y="2113"/>
                </a:cubicBezTo>
                <a:cubicBezTo>
                  <a:pt x="916" y="920"/>
                  <a:pt x="753" y="349"/>
                  <a:pt x="591" y="2"/>
                </a:cubicBezTo>
                <a:cubicBezTo>
                  <a:pt x="578" y="0"/>
                  <a:pt x="3" y="1"/>
                  <a:pt x="0" y="2"/>
                </a:cubicBezTo>
                <a:cubicBezTo>
                  <a:pt x="63" y="368"/>
                  <a:pt x="264" y="1165"/>
                  <a:pt x="283" y="2151"/>
                </a:cubicBezTo>
                <a:cubicBezTo>
                  <a:pt x="255" y="3288"/>
                  <a:pt x="3" y="4325"/>
                  <a:pt x="3" y="4325"/>
                </a:cubicBezTo>
                <a:close/>
              </a:path>
            </a:pathLst>
          </a:custGeom>
          <a:solidFill>
            <a:schemeClr val="bg1"/>
          </a:solidFill>
          <a:ln w="9525">
            <a:noFill/>
            <a:round/>
            <a:headEnd/>
            <a:tailEnd/>
          </a:ln>
          <a:effectLst/>
        </p:spPr>
        <p:txBody>
          <a:bodyPr/>
          <a:lstStyle/>
          <a:p>
            <a:pPr>
              <a:defRPr/>
            </a:pPr>
            <a:endParaRPr lang="en-US" dirty="0"/>
          </a:p>
        </p:txBody>
      </p:sp>
      <p:pic>
        <p:nvPicPr>
          <p:cNvPr id="2052" name="Picture 19" descr="ACPA Horiz LOGO gray"/>
          <p:cNvPicPr>
            <a:picLocks noChangeAspect="1" noChangeArrowheads="1"/>
          </p:cNvPicPr>
          <p:nvPr userDrawn="1"/>
        </p:nvPicPr>
        <p:blipFill>
          <a:blip r:embed="rId13" cstate="print"/>
          <a:srcRect/>
          <a:stretch>
            <a:fillRect/>
          </a:stretch>
        </p:blipFill>
        <p:spPr bwMode="auto">
          <a:xfrm>
            <a:off x="6869113" y="6156325"/>
            <a:ext cx="1949450" cy="423863"/>
          </a:xfrm>
          <a:prstGeom prst="rect">
            <a:avLst/>
          </a:prstGeom>
          <a:noFill/>
          <a:ln w="9525">
            <a:noFill/>
            <a:miter lim="800000"/>
            <a:headEnd/>
            <a:tailEnd/>
          </a:ln>
        </p:spPr>
      </p:pic>
      <p:sp>
        <p:nvSpPr>
          <p:cNvPr id="52241" name="Rectangle 17"/>
          <p:cNvSpPr>
            <a:spLocks noGrp="1" noChangeArrowheads="1"/>
          </p:cNvSpPr>
          <p:nvPr>
            <p:ph type="ftr" sz="quarter" idx="3"/>
          </p:nvPr>
        </p:nvSpPr>
        <p:spPr bwMode="auto">
          <a:xfrm>
            <a:off x="1828800" y="6380163"/>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08F49"/>
                </a:solidFill>
                <a:latin typeface="Arial" charset="0"/>
              </a:defRPr>
            </a:lvl1pPr>
          </a:lstStyle>
          <a:p>
            <a:pPr>
              <a:defRPr/>
            </a:pPr>
            <a:r>
              <a:rPr lang="en-US"/>
              <a:t>www.concrete-pipe.org</a:t>
            </a:r>
          </a:p>
        </p:txBody>
      </p:sp>
      <p:sp>
        <p:nvSpPr>
          <p:cNvPr id="2054" name="Rectangle 14"/>
          <p:cNvSpPr>
            <a:spLocks noGrp="1" noChangeArrowheads="1"/>
          </p:cNvSpPr>
          <p:nvPr>
            <p:ph type="title"/>
          </p:nvPr>
        </p:nvSpPr>
        <p:spPr bwMode="auto">
          <a:xfrm>
            <a:off x="1828800" y="1141413"/>
            <a:ext cx="7315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5" name="Rectangle 15"/>
          <p:cNvSpPr>
            <a:spLocks noGrp="1" noChangeArrowheads="1"/>
          </p:cNvSpPr>
          <p:nvPr>
            <p:ph type="body" idx="1"/>
          </p:nvPr>
        </p:nvSpPr>
        <p:spPr bwMode="auto">
          <a:xfrm>
            <a:off x="1828800" y="2514600"/>
            <a:ext cx="7315200" cy="3611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46" name="Rectangle 22"/>
          <p:cNvSpPr>
            <a:spLocks noChangeArrowheads="1"/>
          </p:cNvSpPr>
          <p:nvPr userDrawn="1"/>
        </p:nvSpPr>
        <p:spPr bwMode="auto">
          <a:xfrm>
            <a:off x="6858000" y="152400"/>
            <a:ext cx="2133600" cy="476250"/>
          </a:xfrm>
          <a:prstGeom prst="rect">
            <a:avLst/>
          </a:prstGeom>
          <a:noFill/>
          <a:ln w="9525">
            <a:noFill/>
            <a:miter lim="800000"/>
            <a:headEnd/>
            <a:tailEnd/>
          </a:ln>
          <a:effectLst/>
        </p:spPr>
        <p:txBody>
          <a:bodyPr/>
          <a:lstStyle/>
          <a:p>
            <a:pPr algn="r">
              <a:defRPr/>
            </a:pPr>
            <a:fld id="{1F50C700-33E1-47C2-BFAE-D419CC7E5393}" type="slidenum">
              <a:rPr lang="en-US" sz="1200"/>
              <a:pPr algn="r">
                <a:defRPr/>
              </a:pPr>
              <a:t>‹#›</a:t>
            </a:fld>
            <a:endParaRPr lang="en-US" sz="1200" dirty="0"/>
          </a:p>
        </p:txBody>
      </p:sp>
    </p:spTree>
  </p:cSld>
  <p:clrMap bg1="lt1" tx1="dk1" bg2="lt2" tx2="dk2" accent1="accent1" accent2="accent2" accent3="accent3" accent4="accent4" accent5="accent5" accent6="accent6" hlink="hlink" folHlink="folHlink"/>
  <p:sldLayoutIdLst>
    <p:sldLayoutId id="2147486341" r:id="rId1"/>
    <p:sldLayoutId id="2147486342" r:id="rId2"/>
    <p:sldLayoutId id="2147486343" r:id="rId3"/>
    <p:sldLayoutId id="2147486344" r:id="rId4"/>
    <p:sldLayoutId id="2147486345" r:id="rId5"/>
    <p:sldLayoutId id="2147486346" r:id="rId6"/>
    <p:sldLayoutId id="2147486347" r:id="rId7"/>
    <p:sldLayoutId id="2147486348" r:id="rId8"/>
    <p:sldLayoutId id="2147486349" r:id="rId9"/>
    <p:sldLayoutId id="2147486350" r:id="rId10"/>
    <p:sldLayoutId id="2147486351" r:id="rId11"/>
  </p:sldLayoutIdLst>
  <p:hf sldNum="0" hdr="0" dt="0"/>
  <p:txStyles>
    <p:titleStyle>
      <a:lvl1pPr algn="l" rtl="0" eaLnBrk="0" fontAlgn="base" hangingPunct="0">
        <a:spcBef>
          <a:spcPct val="0"/>
        </a:spcBef>
        <a:spcAft>
          <a:spcPct val="0"/>
        </a:spcAft>
        <a:defRPr sz="3600" b="1">
          <a:solidFill>
            <a:srgbClr val="F08F49"/>
          </a:solidFill>
          <a:latin typeface="+mj-lt"/>
          <a:ea typeface="+mj-ea"/>
          <a:cs typeface="+mj-cs"/>
        </a:defRPr>
      </a:lvl1pPr>
      <a:lvl2pPr algn="l" rtl="0" eaLnBrk="0" fontAlgn="base" hangingPunct="0">
        <a:spcBef>
          <a:spcPct val="0"/>
        </a:spcBef>
        <a:spcAft>
          <a:spcPct val="0"/>
        </a:spcAft>
        <a:defRPr sz="3600" b="1">
          <a:solidFill>
            <a:srgbClr val="F08F49"/>
          </a:solidFill>
          <a:latin typeface="Arial" charset="0"/>
        </a:defRPr>
      </a:lvl2pPr>
      <a:lvl3pPr algn="l" rtl="0" eaLnBrk="0" fontAlgn="base" hangingPunct="0">
        <a:spcBef>
          <a:spcPct val="0"/>
        </a:spcBef>
        <a:spcAft>
          <a:spcPct val="0"/>
        </a:spcAft>
        <a:defRPr sz="3600" b="1">
          <a:solidFill>
            <a:srgbClr val="F08F49"/>
          </a:solidFill>
          <a:latin typeface="Arial" charset="0"/>
        </a:defRPr>
      </a:lvl3pPr>
      <a:lvl4pPr algn="l" rtl="0" eaLnBrk="0" fontAlgn="base" hangingPunct="0">
        <a:spcBef>
          <a:spcPct val="0"/>
        </a:spcBef>
        <a:spcAft>
          <a:spcPct val="0"/>
        </a:spcAft>
        <a:defRPr sz="3600" b="1">
          <a:solidFill>
            <a:srgbClr val="F08F49"/>
          </a:solidFill>
          <a:latin typeface="Arial" charset="0"/>
        </a:defRPr>
      </a:lvl4pPr>
      <a:lvl5pPr algn="l" rtl="0" eaLnBrk="0" fontAlgn="base" hangingPunct="0">
        <a:spcBef>
          <a:spcPct val="0"/>
        </a:spcBef>
        <a:spcAft>
          <a:spcPct val="0"/>
        </a:spcAft>
        <a:defRPr sz="3600" b="1">
          <a:solidFill>
            <a:srgbClr val="F08F49"/>
          </a:solidFill>
          <a:latin typeface="Arial" charset="0"/>
        </a:defRPr>
      </a:lvl5pPr>
      <a:lvl6pPr marL="457200" algn="l" rtl="0" fontAlgn="base">
        <a:spcBef>
          <a:spcPct val="0"/>
        </a:spcBef>
        <a:spcAft>
          <a:spcPct val="0"/>
        </a:spcAft>
        <a:defRPr sz="3600" b="1">
          <a:solidFill>
            <a:srgbClr val="F08F49"/>
          </a:solidFill>
          <a:latin typeface="Arial" charset="0"/>
        </a:defRPr>
      </a:lvl6pPr>
      <a:lvl7pPr marL="914400" algn="l" rtl="0" fontAlgn="base">
        <a:spcBef>
          <a:spcPct val="0"/>
        </a:spcBef>
        <a:spcAft>
          <a:spcPct val="0"/>
        </a:spcAft>
        <a:defRPr sz="3600" b="1">
          <a:solidFill>
            <a:srgbClr val="F08F49"/>
          </a:solidFill>
          <a:latin typeface="Arial" charset="0"/>
        </a:defRPr>
      </a:lvl7pPr>
      <a:lvl8pPr marL="1371600" algn="l" rtl="0" fontAlgn="base">
        <a:spcBef>
          <a:spcPct val="0"/>
        </a:spcBef>
        <a:spcAft>
          <a:spcPct val="0"/>
        </a:spcAft>
        <a:defRPr sz="3600" b="1">
          <a:solidFill>
            <a:srgbClr val="F08F49"/>
          </a:solidFill>
          <a:latin typeface="Arial" charset="0"/>
        </a:defRPr>
      </a:lvl8pPr>
      <a:lvl9pPr marL="1828800" algn="l" rtl="0" fontAlgn="base">
        <a:spcBef>
          <a:spcPct val="0"/>
        </a:spcBef>
        <a:spcAft>
          <a:spcPct val="0"/>
        </a:spcAft>
        <a:defRPr sz="3600" b="1">
          <a:solidFill>
            <a:srgbClr val="F08F49"/>
          </a:solidFill>
          <a:latin typeface="Arial" charset="0"/>
        </a:defRPr>
      </a:lvl9pPr>
    </p:titleStyle>
    <p:bodyStyle>
      <a:lvl1pPr marL="342900" indent="-342900" algn="l" rtl="0" eaLnBrk="0" fontAlgn="base" hangingPunct="0">
        <a:lnSpc>
          <a:spcPct val="90000"/>
        </a:lnSpc>
        <a:spcBef>
          <a:spcPct val="0"/>
        </a:spcBef>
        <a:spcAft>
          <a:spcPct val="25000"/>
        </a:spcAft>
        <a:buChar char="•"/>
        <a:defRPr sz="3200">
          <a:solidFill>
            <a:schemeClr val="tx1"/>
          </a:solidFill>
          <a:latin typeface="+mn-lt"/>
          <a:ea typeface="+mn-ea"/>
          <a:cs typeface="+mn-cs"/>
        </a:defRPr>
      </a:lvl1pPr>
      <a:lvl2pPr marL="742950" indent="-285750" algn="l" rtl="0" eaLnBrk="0" fontAlgn="base" hangingPunct="0">
        <a:lnSpc>
          <a:spcPct val="90000"/>
        </a:lnSpc>
        <a:spcBef>
          <a:spcPct val="0"/>
        </a:spcBef>
        <a:spcAft>
          <a:spcPct val="25000"/>
        </a:spcAft>
        <a:buFont typeface="Wingdings" pitchFamily="2" charset="2"/>
        <a:buChar char="§"/>
        <a:defRPr sz="2800">
          <a:solidFill>
            <a:schemeClr val="tx1"/>
          </a:solidFill>
          <a:latin typeface="+mn-lt"/>
        </a:defRPr>
      </a:lvl2pPr>
      <a:lvl3pPr marL="1143000" indent="-228600" algn="l" rtl="0" eaLnBrk="0" fontAlgn="base" hangingPunct="0">
        <a:lnSpc>
          <a:spcPct val="90000"/>
        </a:lnSpc>
        <a:spcBef>
          <a:spcPct val="0"/>
        </a:spcBef>
        <a:spcAft>
          <a:spcPct val="25000"/>
        </a:spcAft>
        <a:buChar char="•"/>
        <a:defRPr sz="2400">
          <a:solidFill>
            <a:schemeClr val="tx1"/>
          </a:solidFill>
          <a:latin typeface="+mn-lt"/>
        </a:defRPr>
      </a:lvl3pPr>
      <a:lvl4pPr marL="1600200" indent="-228600" algn="l" rtl="0" eaLnBrk="0" fontAlgn="base" hangingPunct="0">
        <a:lnSpc>
          <a:spcPct val="90000"/>
        </a:lnSpc>
        <a:spcBef>
          <a:spcPct val="0"/>
        </a:spcBef>
        <a:spcAft>
          <a:spcPct val="25000"/>
        </a:spcAft>
        <a:buFont typeface="Wingdings" pitchFamily="2" charset="2"/>
        <a:buChar char="§"/>
        <a:defRPr sz="2000">
          <a:solidFill>
            <a:schemeClr val="tx1"/>
          </a:solidFill>
          <a:latin typeface="+mn-lt"/>
        </a:defRPr>
      </a:lvl4pPr>
      <a:lvl5pPr marL="2057400" indent="-228600" algn="l" rtl="0" eaLnBrk="0" fontAlgn="base" hangingPunct="0">
        <a:lnSpc>
          <a:spcPct val="90000"/>
        </a:lnSpc>
        <a:spcBef>
          <a:spcPct val="0"/>
        </a:spcBef>
        <a:spcAft>
          <a:spcPct val="25000"/>
        </a:spcAft>
        <a:buChar char="•"/>
        <a:defRPr sz="2000">
          <a:solidFill>
            <a:schemeClr val="tx1"/>
          </a:solidFill>
          <a:latin typeface="+mn-lt"/>
        </a:defRPr>
      </a:lvl5pPr>
      <a:lvl6pPr marL="2514600" indent="-228600" algn="l" rtl="0" fontAlgn="base">
        <a:lnSpc>
          <a:spcPct val="90000"/>
        </a:lnSpc>
        <a:spcBef>
          <a:spcPct val="0"/>
        </a:spcBef>
        <a:spcAft>
          <a:spcPct val="25000"/>
        </a:spcAft>
        <a:buChar char="•"/>
        <a:defRPr sz="2000">
          <a:solidFill>
            <a:schemeClr val="tx1"/>
          </a:solidFill>
          <a:latin typeface="+mn-lt"/>
        </a:defRPr>
      </a:lvl6pPr>
      <a:lvl7pPr marL="2971800" indent="-228600" algn="l" rtl="0" fontAlgn="base">
        <a:lnSpc>
          <a:spcPct val="90000"/>
        </a:lnSpc>
        <a:spcBef>
          <a:spcPct val="0"/>
        </a:spcBef>
        <a:spcAft>
          <a:spcPct val="25000"/>
        </a:spcAft>
        <a:buChar char="•"/>
        <a:defRPr sz="2000">
          <a:solidFill>
            <a:schemeClr val="tx1"/>
          </a:solidFill>
          <a:latin typeface="+mn-lt"/>
        </a:defRPr>
      </a:lvl7pPr>
      <a:lvl8pPr marL="3429000" indent="-228600" algn="l" rtl="0" fontAlgn="base">
        <a:lnSpc>
          <a:spcPct val="90000"/>
        </a:lnSpc>
        <a:spcBef>
          <a:spcPct val="0"/>
        </a:spcBef>
        <a:spcAft>
          <a:spcPct val="25000"/>
        </a:spcAft>
        <a:buChar char="•"/>
        <a:defRPr sz="2000">
          <a:solidFill>
            <a:schemeClr val="tx1"/>
          </a:solidFill>
          <a:latin typeface="+mn-lt"/>
        </a:defRPr>
      </a:lvl8pPr>
      <a:lvl9pPr marL="3886200" indent="-228600" algn="l" rtl="0" fontAlgn="base">
        <a:lnSpc>
          <a:spcPct val="90000"/>
        </a:lnSpc>
        <a:spcBef>
          <a:spcPct val="0"/>
        </a:spcBef>
        <a:spcAft>
          <a:spcPct val="25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08F49"/>
        </a:solidFill>
        <a:effectLst/>
      </p:bgPr>
    </p:bg>
    <p:spTree>
      <p:nvGrpSpPr>
        <p:cNvPr id="1" name=""/>
        <p:cNvGrpSpPr/>
        <p:nvPr/>
      </p:nvGrpSpPr>
      <p:grpSpPr>
        <a:xfrm>
          <a:off x="0" y="0"/>
          <a:ext cx="0" cy="0"/>
          <a:chOff x="0" y="0"/>
          <a:chExt cx="0" cy="0"/>
        </a:xfrm>
      </p:grpSpPr>
      <p:pic>
        <p:nvPicPr>
          <p:cNvPr id="3074" name="Picture 72" descr="Strength Ad photo 5 rows"/>
          <p:cNvPicPr>
            <a:picLocks noChangeAspect="1" noChangeArrowheads="1"/>
          </p:cNvPicPr>
          <p:nvPr userDrawn="1"/>
        </p:nvPicPr>
        <p:blipFill>
          <a:blip r:embed="rId13" cstate="print"/>
          <a:srcRect/>
          <a:stretch>
            <a:fillRect/>
          </a:stretch>
        </p:blipFill>
        <p:spPr bwMode="auto">
          <a:xfrm>
            <a:off x="0" y="2236788"/>
            <a:ext cx="1949450" cy="2155825"/>
          </a:xfrm>
          <a:prstGeom prst="rect">
            <a:avLst/>
          </a:prstGeom>
          <a:noFill/>
          <a:ln w="9525">
            <a:noFill/>
            <a:miter lim="800000"/>
            <a:headEnd/>
            <a:tailEnd/>
          </a:ln>
        </p:spPr>
      </p:pic>
      <p:grpSp>
        <p:nvGrpSpPr>
          <p:cNvPr id="3075" name="Group 68"/>
          <p:cNvGrpSpPr>
            <a:grpSpLocks/>
          </p:cNvGrpSpPr>
          <p:nvPr userDrawn="1"/>
        </p:nvGrpSpPr>
        <p:grpSpPr bwMode="auto">
          <a:xfrm>
            <a:off x="6872288" y="6159500"/>
            <a:ext cx="1943100" cy="417513"/>
            <a:chOff x="4329" y="3880"/>
            <a:chExt cx="1224" cy="263"/>
          </a:xfrm>
        </p:grpSpPr>
        <p:sp>
          <p:nvSpPr>
            <p:cNvPr id="13" name="Freeform 33"/>
            <p:cNvSpPr>
              <a:spLocks/>
            </p:cNvSpPr>
            <p:nvPr userDrawn="1"/>
          </p:nvSpPr>
          <p:spPr bwMode="black">
            <a:xfrm>
              <a:off x="4969" y="3907"/>
              <a:ext cx="37" cy="35"/>
            </a:xfrm>
            <a:custGeom>
              <a:avLst/>
              <a:gdLst/>
              <a:ahLst/>
              <a:cxnLst>
                <a:cxn ang="0">
                  <a:pos x="3" y="0"/>
                </a:cxn>
                <a:cxn ang="0">
                  <a:pos x="3" y="0"/>
                </a:cxn>
                <a:cxn ang="0">
                  <a:pos x="8" y="2"/>
                </a:cxn>
                <a:cxn ang="0">
                  <a:pos x="17" y="7"/>
                </a:cxn>
                <a:cxn ang="0">
                  <a:pos x="32" y="16"/>
                </a:cxn>
                <a:cxn ang="0">
                  <a:pos x="40" y="23"/>
                </a:cxn>
                <a:cxn ang="0">
                  <a:pos x="46" y="31"/>
                </a:cxn>
                <a:cxn ang="0">
                  <a:pos x="46" y="31"/>
                </a:cxn>
                <a:cxn ang="0">
                  <a:pos x="59" y="45"/>
                </a:cxn>
                <a:cxn ang="0">
                  <a:pos x="67" y="58"/>
                </a:cxn>
                <a:cxn ang="0">
                  <a:pos x="72" y="69"/>
                </a:cxn>
                <a:cxn ang="0">
                  <a:pos x="16" y="69"/>
                </a:cxn>
                <a:cxn ang="0">
                  <a:pos x="0" y="55"/>
                </a:cxn>
                <a:cxn ang="0">
                  <a:pos x="46" y="55"/>
                </a:cxn>
                <a:cxn ang="0">
                  <a:pos x="46" y="55"/>
                </a:cxn>
                <a:cxn ang="0">
                  <a:pos x="42" y="45"/>
                </a:cxn>
                <a:cxn ang="0">
                  <a:pos x="30" y="28"/>
                </a:cxn>
                <a:cxn ang="0">
                  <a:pos x="30" y="28"/>
                </a:cxn>
                <a:cxn ang="0">
                  <a:pos x="21" y="16"/>
                </a:cxn>
                <a:cxn ang="0">
                  <a:pos x="12" y="7"/>
                </a:cxn>
                <a:cxn ang="0">
                  <a:pos x="3" y="0"/>
                </a:cxn>
                <a:cxn ang="0">
                  <a:pos x="3" y="0"/>
                </a:cxn>
              </a:cxnLst>
              <a:rect l="0" t="0" r="r" b="b"/>
              <a:pathLst>
                <a:path w="72" h="69">
                  <a:moveTo>
                    <a:pt x="3" y="0"/>
                  </a:moveTo>
                  <a:lnTo>
                    <a:pt x="3" y="0"/>
                  </a:lnTo>
                  <a:lnTo>
                    <a:pt x="8" y="2"/>
                  </a:lnTo>
                  <a:lnTo>
                    <a:pt x="17" y="7"/>
                  </a:lnTo>
                  <a:lnTo>
                    <a:pt x="32" y="16"/>
                  </a:lnTo>
                  <a:lnTo>
                    <a:pt x="40" y="23"/>
                  </a:lnTo>
                  <a:lnTo>
                    <a:pt x="46" y="31"/>
                  </a:lnTo>
                  <a:lnTo>
                    <a:pt x="46" y="31"/>
                  </a:lnTo>
                  <a:lnTo>
                    <a:pt x="59" y="45"/>
                  </a:lnTo>
                  <a:lnTo>
                    <a:pt x="67" y="58"/>
                  </a:lnTo>
                  <a:lnTo>
                    <a:pt x="72" y="69"/>
                  </a:lnTo>
                  <a:lnTo>
                    <a:pt x="16" y="69"/>
                  </a:lnTo>
                  <a:lnTo>
                    <a:pt x="0" y="55"/>
                  </a:lnTo>
                  <a:lnTo>
                    <a:pt x="46" y="55"/>
                  </a:lnTo>
                  <a:lnTo>
                    <a:pt x="46" y="55"/>
                  </a:lnTo>
                  <a:lnTo>
                    <a:pt x="42" y="45"/>
                  </a:lnTo>
                  <a:lnTo>
                    <a:pt x="30" y="28"/>
                  </a:lnTo>
                  <a:lnTo>
                    <a:pt x="30" y="28"/>
                  </a:lnTo>
                  <a:lnTo>
                    <a:pt x="21" y="16"/>
                  </a:lnTo>
                  <a:lnTo>
                    <a:pt x="12" y="7"/>
                  </a:lnTo>
                  <a:lnTo>
                    <a:pt x="3" y="0"/>
                  </a:lnTo>
                  <a:lnTo>
                    <a:pt x="3" y="0"/>
                  </a:lnTo>
                  <a:close/>
                </a:path>
              </a:pathLst>
            </a:custGeom>
            <a:solidFill>
              <a:schemeClr val="bg1"/>
            </a:solidFill>
            <a:ln w="9525">
              <a:noFill/>
              <a:round/>
              <a:headEnd/>
              <a:tailEnd/>
            </a:ln>
          </p:spPr>
          <p:txBody>
            <a:bodyPr/>
            <a:lstStyle/>
            <a:p>
              <a:pPr>
                <a:defRPr/>
              </a:pPr>
              <a:endParaRPr lang="en-US" dirty="0"/>
            </a:p>
          </p:txBody>
        </p:sp>
        <p:sp>
          <p:nvSpPr>
            <p:cNvPr id="14" name="Freeform 34"/>
            <p:cNvSpPr>
              <a:spLocks/>
            </p:cNvSpPr>
            <p:nvPr userDrawn="1"/>
          </p:nvSpPr>
          <p:spPr bwMode="black">
            <a:xfrm>
              <a:off x="4901" y="4001"/>
              <a:ext cx="105" cy="41"/>
            </a:xfrm>
            <a:custGeom>
              <a:avLst/>
              <a:gdLst/>
              <a:ahLst/>
              <a:cxnLst>
                <a:cxn ang="0">
                  <a:pos x="175" y="0"/>
                </a:cxn>
                <a:cxn ang="0">
                  <a:pos x="210" y="2"/>
                </a:cxn>
                <a:cxn ang="0">
                  <a:pos x="210" y="2"/>
                </a:cxn>
                <a:cxn ang="0">
                  <a:pos x="205" y="8"/>
                </a:cxn>
                <a:cxn ang="0">
                  <a:pos x="202" y="18"/>
                </a:cxn>
                <a:cxn ang="0">
                  <a:pos x="194" y="28"/>
                </a:cxn>
                <a:cxn ang="0">
                  <a:pos x="184" y="39"/>
                </a:cxn>
                <a:cxn ang="0">
                  <a:pos x="173" y="50"/>
                </a:cxn>
                <a:cxn ang="0">
                  <a:pos x="157" y="62"/>
                </a:cxn>
                <a:cxn ang="0">
                  <a:pos x="138" y="71"/>
                </a:cxn>
                <a:cxn ang="0">
                  <a:pos x="138" y="71"/>
                </a:cxn>
                <a:cxn ang="0">
                  <a:pos x="123" y="76"/>
                </a:cxn>
                <a:cxn ang="0">
                  <a:pos x="110" y="79"/>
                </a:cxn>
                <a:cxn ang="0">
                  <a:pos x="96" y="82"/>
                </a:cxn>
                <a:cxn ang="0">
                  <a:pos x="83" y="82"/>
                </a:cxn>
                <a:cxn ang="0">
                  <a:pos x="71" y="82"/>
                </a:cxn>
                <a:cxn ang="0">
                  <a:pos x="60" y="81"/>
                </a:cxn>
                <a:cxn ang="0">
                  <a:pos x="39" y="76"/>
                </a:cxn>
                <a:cxn ang="0">
                  <a:pos x="23" y="70"/>
                </a:cxn>
                <a:cxn ang="0">
                  <a:pos x="10" y="63"/>
                </a:cxn>
                <a:cxn ang="0">
                  <a:pos x="0" y="55"/>
                </a:cxn>
                <a:cxn ang="0">
                  <a:pos x="0" y="55"/>
                </a:cxn>
                <a:cxn ang="0">
                  <a:pos x="10" y="60"/>
                </a:cxn>
                <a:cxn ang="0">
                  <a:pos x="21" y="63"/>
                </a:cxn>
                <a:cxn ang="0">
                  <a:pos x="37" y="65"/>
                </a:cxn>
                <a:cxn ang="0">
                  <a:pos x="55" y="66"/>
                </a:cxn>
                <a:cxn ang="0">
                  <a:pos x="75" y="66"/>
                </a:cxn>
                <a:cxn ang="0">
                  <a:pos x="94" y="62"/>
                </a:cxn>
                <a:cxn ang="0">
                  <a:pos x="105" y="58"/>
                </a:cxn>
                <a:cxn ang="0">
                  <a:pos x="115" y="53"/>
                </a:cxn>
                <a:cxn ang="0">
                  <a:pos x="115" y="53"/>
                </a:cxn>
                <a:cxn ang="0">
                  <a:pos x="131" y="44"/>
                </a:cxn>
                <a:cxn ang="0">
                  <a:pos x="144" y="34"/>
                </a:cxn>
                <a:cxn ang="0">
                  <a:pos x="155" y="26"/>
                </a:cxn>
                <a:cxn ang="0">
                  <a:pos x="163" y="18"/>
                </a:cxn>
                <a:cxn ang="0">
                  <a:pos x="171" y="5"/>
                </a:cxn>
                <a:cxn ang="0">
                  <a:pos x="175" y="0"/>
                </a:cxn>
                <a:cxn ang="0">
                  <a:pos x="175" y="0"/>
                </a:cxn>
              </a:cxnLst>
              <a:rect l="0" t="0" r="r" b="b"/>
              <a:pathLst>
                <a:path w="210" h="82">
                  <a:moveTo>
                    <a:pt x="175" y="0"/>
                  </a:moveTo>
                  <a:lnTo>
                    <a:pt x="210" y="2"/>
                  </a:lnTo>
                  <a:lnTo>
                    <a:pt x="210" y="2"/>
                  </a:lnTo>
                  <a:lnTo>
                    <a:pt x="205" y="8"/>
                  </a:lnTo>
                  <a:lnTo>
                    <a:pt x="202" y="18"/>
                  </a:lnTo>
                  <a:lnTo>
                    <a:pt x="194" y="28"/>
                  </a:lnTo>
                  <a:lnTo>
                    <a:pt x="184" y="39"/>
                  </a:lnTo>
                  <a:lnTo>
                    <a:pt x="173" y="50"/>
                  </a:lnTo>
                  <a:lnTo>
                    <a:pt x="157" y="62"/>
                  </a:lnTo>
                  <a:lnTo>
                    <a:pt x="138" y="71"/>
                  </a:lnTo>
                  <a:lnTo>
                    <a:pt x="138" y="71"/>
                  </a:lnTo>
                  <a:lnTo>
                    <a:pt x="123" y="76"/>
                  </a:lnTo>
                  <a:lnTo>
                    <a:pt x="110" y="79"/>
                  </a:lnTo>
                  <a:lnTo>
                    <a:pt x="96" y="82"/>
                  </a:lnTo>
                  <a:lnTo>
                    <a:pt x="83" y="82"/>
                  </a:lnTo>
                  <a:lnTo>
                    <a:pt x="71" y="82"/>
                  </a:lnTo>
                  <a:lnTo>
                    <a:pt x="60" y="81"/>
                  </a:lnTo>
                  <a:lnTo>
                    <a:pt x="39" y="76"/>
                  </a:lnTo>
                  <a:lnTo>
                    <a:pt x="23" y="70"/>
                  </a:lnTo>
                  <a:lnTo>
                    <a:pt x="10" y="63"/>
                  </a:lnTo>
                  <a:lnTo>
                    <a:pt x="0" y="55"/>
                  </a:lnTo>
                  <a:lnTo>
                    <a:pt x="0" y="55"/>
                  </a:lnTo>
                  <a:lnTo>
                    <a:pt x="10" y="60"/>
                  </a:lnTo>
                  <a:lnTo>
                    <a:pt x="21" y="63"/>
                  </a:lnTo>
                  <a:lnTo>
                    <a:pt x="37" y="65"/>
                  </a:lnTo>
                  <a:lnTo>
                    <a:pt x="55" y="66"/>
                  </a:lnTo>
                  <a:lnTo>
                    <a:pt x="75" y="66"/>
                  </a:lnTo>
                  <a:lnTo>
                    <a:pt x="94" y="62"/>
                  </a:lnTo>
                  <a:lnTo>
                    <a:pt x="105" y="58"/>
                  </a:lnTo>
                  <a:lnTo>
                    <a:pt x="115" y="53"/>
                  </a:lnTo>
                  <a:lnTo>
                    <a:pt x="115" y="53"/>
                  </a:lnTo>
                  <a:lnTo>
                    <a:pt x="131" y="44"/>
                  </a:lnTo>
                  <a:lnTo>
                    <a:pt x="144" y="34"/>
                  </a:lnTo>
                  <a:lnTo>
                    <a:pt x="155" y="26"/>
                  </a:lnTo>
                  <a:lnTo>
                    <a:pt x="163" y="18"/>
                  </a:lnTo>
                  <a:lnTo>
                    <a:pt x="171" y="5"/>
                  </a:lnTo>
                  <a:lnTo>
                    <a:pt x="175" y="0"/>
                  </a:lnTo>
                  <a:lnTo>
                    <a:pt x="175" y="0"/>
                  </a:lnTo>
                  <a:close/>
                </a:path>
              </a:pathLst>
            </a:custGeom>
            <a:solidFill>
              <a:schemeClr val="bg1"/>
            </a:solidFill>
            <a:ln w="9525">
              <a:noFill/>
              <a:round/>
              <a:headEnd/>
              <a:tailEnd/>
            </a:ln>
          </p:spPr>
          <p:txBody>
            <a:bodyPr/>
            <a:lstStyle/>
            <a:p>
              <a:pPr>
                <a:defRPr/>
              </a:pPr>
              <a:endParaRPr lang="en-US" dirty="0"/>
            </a:p>
          </p:txBody>
        </p:sp>
        <p:sp>
          <p:nvSpPr>
            <p:cNvPr id="15" name="Freeform 35"/>
            <p:cNvSpPr>
              <a:spLocks/>
            </p:cNvSpPr>
            <p:nvPr userDrawn="1"/>
          </p:nvSpPr>
          <p:spPr bwMode="black">
            <a:xfrm>
              <a:off x="4945" y="3880"/>
              <a:ext cx="97" cy="179"/>
            </a:xfrm>
            <a:custGeom>
              <a:avLst/>
              <a:gdLst/>
              <a:ahLst/>
              <a:cxnLst>
                <a:cxn ang="0">
                  <a:pos x="134" y="313"/>
                </a:cxn>
                <a:cxn ang="0">
                  <a:pos x="110" y="331"/>
                </a:cxn>
                <a:cxn ang="0">
                  <a:pos x="87" y="344"/>
                </a:cxn>
                <a:cxn ang="0">
                  <a:pos x="44" y="357"/>
                </a:cxn>
                <a:cxn ang="0">
                  <a:pos x="13" y="360"/>
                </a:cxn>
                <a:cxn ang="0">
                  <a:pos x="0" y="360"/>
                </a:cxn>
                <a:cxn ang="0">
                  <a:pos x="28" y="355"/>
                </a:cxn>
                <a:cxn ang="0">
                  <a:pos x="65" y="342"/>
                </a:cxn>
                <a:cxn ang="0">
                  <a:pos x="97" y="321"/>
                </a:cxn>
                <a:cxn ang="0">
                  <a:pos x="120" y="302"/>
                </a:cxn>
                <a:cxn ang="0">
                  <a:pos x="129" y="291"/>
                </a:cxn>
                <a:cxn ang="0">
                  <a:pos x="144" y="268"/>
                </a:cxn>
                <a:cxn ang="0">
                  <a:pos x="155" y="241"/>
                </a:cxn>
                <a:cxn ang="0">
                  <a:pos x="163" y="212"/>
                </a:cxn>
                <a:cxn ang="0">
                  <a:pos x="167" y="179"/>
                </a:cxn>
                <a:cxn ang="0">
                  <a:pos x="165" y="163"/>
                </a:cxn>
                <a:cxn ang="0">
                  <a:pos x="160" y="133"/>
                </a:cxn>
                <a:cxn ang="0">
                  <a:pos x="150" y="108"/>
                </a:cxn>
                <a:cxn ang="0">
                  <a:pos x="133" y="76"/>
                </a:cxn>
                <a:cxn ang="0">
                  <a:pos x="123" y="63"/>
                </a:cxn>
                <a:cxn ang="0">
                  <a:pos x="102" y="42"/>
                </a:cxn>
                <a:cxn ang="0">
                  <a:pos x="79" y="26"/>
                </a:cxn>
                <a:cxn ang="0">
                  <a:pos x="47" y="12"/>
                </a:cxn>
                <a:cxn ang="0">
                  <a:pos x="15" y="2"/>
                </a:cxn>
                <a:cxn ang="0">
                  <a:pos x="0" y="0"/>
                </a:cxn>
                <a:cxn ang="0">
                  <a:pos x="29" y="0"/>
                </a:cxn>
                <a:cxn ang="0">
                  <a:pos x="71" y="10"/>
                </a:cxn>
                <a:cxn ang="0">
                  <a:pos x="95" y="20"/>
                </a:cxn>
                <a:cxn ang="0">
                  <a:pos x="121" y="36"/>
                </a:cxn>
                <a:cxn ang="0">
                  <a:pos x="144" y="57"/>
                </a:cxn>
                <a:cxn ang="0">
                  <a:pos x="160" y="76"/>
                </a:cxn>
                <a:cxn ang="0">
                  <a:pos x="176" y="103"/>
                </a:cxn>
                <a:cxn ang="0">
                  <a:pos x="189" y="137"/>
                </a:cxn>
                <a:cxn ang="0">
                  <a:pos x="194" y="179"/>
                </a:cxn>
                <a:cxn ang="0">
                  <a:pos x="192" y="202"/>
                </a:cxn>
                <a:cxn ang="0">
                  <a:pos x="183" y="242"/>
                </a:cxn>
                <a:cxn ang="0">
                  <a:pos x="167" y="274"/>
                </a:cxn>
                <a:cxn ang="0">
                  <a:pos x="146" y="302"/>
                </a:cxn>
                <a:cxn ang="0">
                  <a:pos x="134" y="313"/>
                </a:cxn>
              </a:cxnLst>
              <a:rect l="0" t="0" r="r" b="b"/>
              <a:pathLst>
                <a:path w="194" h="360">
                  <a:moveTo>
                    <a:pt x="134" y="313"/>
                  </a:moveTo>
                  <a:lnTo>
                    <a:pt x="134" y="313"/>
                  </a:lnTo>
                  <a:lnTo>
                    <a:pt x="123" y="323"/>
                  </a:lnTo>
                  <a:lnTo>
                    <a:pt x="110" y="331"/>
                  </a:lnTo>
                  <a:lnTo>
                    <a:pt x="99" y="339"/>
                  </a:lnTo>
                  <a:lnTo>
                    <a:pt x="87" y="344"/>
                  </a:lnTo>
                  <a:lnTo>
                    <a:pt x="65" y="352"/>
                  </a:lnTo>
                  <a:lnTo>
                    <a:pt x="44" y="357"/>
                  </a:lnTo>
                  <a:lnTo>
                    <a:pt x="26" y="360"/>
                  </a:lnTo>
                  <a:lnTo>
                    <a:pt x="13" y="360"/>
                  </a:lnTo>
                  <a:lnTo>
                    <a:pt x="0" y="360"/>
                  </a:lnTo>
                  <a:lnTo>
                    <a:pt x="0" y="360"/>
                  </a:lnTo>
                  <a:lnTo>
                    <a:pt x="13" y="358"/>
                  </a:lnTo>
                  <a:lnTo>
                    <a:pt x="28" y="355"/>
                  </a:lnTo>
                  <a:lnTo>
                    <a:pt x="45" y="350"/>
                  </a:lnTo>
                  <a:lnTo>
                    <a:pt x="65" y="342"/>
                  </a:lnTo>
                  <a:lnTo>
                    <a:pt x="87" y="329"/>
                  </a:lnTo>
                  <a:lnTo>
                    <a:pt x="97" y="321"/>
                  </a:lnTo>
                  <a:lnTo>
                    <a:pt x="108" y="313"/>
                  </a:lnTo>
                  <a:lnTo>
                    <a:pt x="120" y="302"/>
                  </a:lnTo>
                  <a:lnTo>
                    <a:pt x="129" y="291"/>
                  </a:lnTo>
                  <a:lnTo>
                    <a:pt x="129" y="291"/>
                  </a:lnTo>
                  <a:lnTo>
                    <a:pt x="137" y="279"/>
                  </a:lnTo>
                  <a:lnTo>
                    <a:pt x="144" y="268"/>
                  </a:lnTo>
                  <a:lnTo>
                    <a:pt x="150" y="255"/>
                  </a:lnTo>
                  <a:lnTo>
                    <a:pt x="155" y="241"/>
                  </a:lnTo>
                  <a:lnTo>
                    <a:pt x="160" y="226"/>
                  </a:lnTo>
                  <a:lnTo>
                    <a:pt x="163" y="212"/>
                  </a:lnTo>
                  <a:lnTo>
                    <a:pt x="165" y="195"/>
                  </a:lnTo>
                  <a:lnTo>
                    <a:pt x="167" y="179"/>
                  </a:lnTo>
                  <a:lnTo>
                    <a:pt x="167" y="179"/>
                  </a:lnTo>
                  <a:lnTo>
                    <a:pt x="165" y="163"/>
                  </a:lnTo>
                  <a:lnTo>
                    <a:pt x="163" y="147"/>
                  </a:lnTo>
                  <a:lnTo>
                    <a:pt x="160" y="133"/>
                  </a:lnTo>
                  <a:lnTo>
                    <a:pt x="157" y="120"/>
                  </a:lnTo>
                  <a:lnTo>
                    <a:pt x="150" y="108"/>
                  </a:lnTo>
                  <a:lnTo>
                    <a:pt x="146" y="97"/>
                  </a:lnTo>
                  <a:lnTo>
                    <a:pt x="133" y="76"/>
                  </a:lnTo>
                  <a:lnTo>
                    <a:pt x="133" y="76"/>
                  </a:lnTo>
                  <a:lnTo>
                    <a:pt x="123" y="63"/>
                  </a:lnTo>
                  <a:lnTo>
                    <a:pt x="112" y="52"/>
                  </a:lnTo>
                  <a:lnTo>
                    <a:pt x="102" y="42"/>
                  </a:lnTo>
                  <a:lnTo>
                    <a:pt x="91" y="34"/>
                  </a:lnTo>
                  <a:lnTo>
                    <a:pt x="79" y="26"/>
                  </a:lnTo>
                  <a:lnTo>
                    <a:pt x="68" y="20"/>
                  </a:lnTo>
                  <a:lnTo>
                    <a:pt x="47" y="12"/>
                  </a:lnTo>
                  <a:lnTo>
                    <a:pt x="29" y="5"/>
                  </a:lnTo>
                  <a:lnTo>
                    <a:pt x="15" y="2"/>
                  </a:lnTo>
                  <a:lnTo>
                    <a:pt x="0" y="0"/>
                  </a:lnTo>
                  <a:lnTo>
                    <a:pt x="0" y="0"/>
                  </a:lnTo>
                  <a:lnTo>
                    <a:pt x="15" y="0"/>
                  </a:lnTo>
                  <a:lnTo>
                    <a:pt x="29" y="0"/>
                  </a:lnTo>
                  <a:lnTo>
                    <a:pt x="50" y="3"/>
                  </a:lnTo>
                  <a:lnTo>
                    <a:pt x="71" y="10"/>
                  </a:lnTo>
                  <a:lnTo>
                    <a:pt x="84" y="15"/>
                  </a:lnTo>
                  <a:lnTo>
                    <a:pt x="95" y="20"/>
                  </a:lnTo>
                  <a:lnTo>
                    <a:pt x="108" y="26"/>
                  </a:lnTo>
                  <a:lnTo>
                    <a:pt x="121" y="36"/>
                  </a:lnTo>
                  <a:lnTo>
                    <a:pt x="133" y="45"/>
                  </a:lnTo>
                  <a:lnTo>
                    <a:pt x="144" y="57"/>
                  </a:lnTo>
                  <a:lnTo>
                    <a:pt x="144" y="57"/>
                  </a:lnTo>
                  <a:lnTo>
                    <a:pt x="160" y="76"/>
                  </a:lnTo>
                  <a:lnTo>
                    <a:pt x="168" y="89"/>
                  </a:lnTo>
                  <a:lnTo>
                    <a:pt x="176" y="103"/>
                  </a:lnTo>
                  <a:lnTo>
                    <a:pt x="183" y="120"/>
                  </a:lnTo>
                  <a:lnTo>
                    <a:pt x="189" y="137"/>
                  </a:lnTo>
                  <a:lnTo>
                    <a:pt x="192" y="158"/>
                  </a:lnTo>
                  <a:lnTo>
                    <a:pt x="194" y="179"/>
                  </a:lnTo>
                  <a:lnTo>
                    <a:pt x="194" y="179"/>
                  </a:lnTo>
                  <a:lnTo>
                    <a:pt x="192" y="202"/>
                  </a:lnTo>
                  <a:lnTo>
                    <a:pt x="189" y="223"/>
                  </a:lnTo>
                  <a:lnTo>
                    <a:pt x="183" y="242"/>
                  </a:lnTo>
                  <a:lnTo>
                    <a:pt x="175" y="260"/>
                  </a:lnTo>
                  <a:lnTo>
                    <a:pt x="167" y="274"/>
                  </a:lnTo>
                  <a:lnTo>
                    <a:pt x="157" y="289"/>
                  </a:lnTo>
                  <a:lnTo>
                    <a:pt x="146" y="302"/>
                  </a:lnTo>
                  <a:lnTo>
                    <a:pt x="134" y="313"/>
                  </a:lnTo>
                  <a:lnTo>
                    <a:pt x="134" y="313"/>
                  </a:lnTo>
                  <a:close/>
                </a:path>
              </a:pathLst>
            </a:custGeom>
            <a:solidFill>
              <a:schemeClr val="bg1"/>
            </a:solidFill>
            <a:ln w="9525">
              <a:noFill/>
              <a:round/>
              <a:headEnd/>
              <a:tailEnd/>
            </a:ln>
          </p:spPr>
          <p:txBody>
            <a:bodyPr/>
            <a:lstStyle/>
            <a:p>
              <a:pPr>
                <a:defRPr/>
              </a:pPr>
              <a:endParaRPr lang="en-US" dirty="0"/>
            </a:p>
          </p:txBody>
        </p:sp>
        <p:sp>
          <p:nvSpPr>
            <p:cNvPr id="16" name="Freeform 36"/>
            <p:cNvSpPr>
              <a:spLocks/>
            </p:cNvSpPr>
            <p:nvPr userDrawn="1"/>
          </p:nvSpPr>
          <p:spPr bwMode="black">
            <a:xfrm>
              <a:off x="4883" y="3916"/>
              <a:ext cx="72" cy="91"/>
            </a:xfrm>
            <a:custGeom>
              <a:avLst/>
              <a:gdLst/>
              <a:ahLst/>
              <a:cxnLst>
                <a:cxn ang="0">
                  <a:pos x="143" y="21"/>
                </a:cxn>
                <a:cxn ang="0">
                  <a:pos x="143" y="21"/>
                </a:cxn>
                <a:cxn ang="0">
                  <a:pos x="137" y="16"/>
                </a:cxn>
                <a:cxn ang="0">
                  <a:pos x="131" y="11"/>
                </a:cxn>
                <a:cxn ang="0">
                  <a:pos x="121" y="6"/>
                </a:cxn>
                <a:cxn ang="0">
                  <a:pos x="108" y="1"/>
                </a:cxn>
                <a:cxn ang="0">
                  <a:pos x="93" y="0"/>
                </a:cxn>
                <a:cxn ang="0">
                  <a:pos x="77" y="1"/>
                </a:cxn>
                <a:cxn ang="0">
                  <a:pos x="69" y="3"/>
                </a:cxn>
                <a:cxn ang="0">
                  <a:pos x="59" y="6"/>
                </a:cxn>
                <a:cxn ang="0">
                  <a:pos x="59" y="6"/>
                </a:cxn>
                <a:cxn ang="0">
                  <a:pos x="51" y="10"/>
                </a:cxn>
                <a:cxn ang="0">
                  <a:pos x="43" y="14"/>
                </a:cxn>
                <a:cxn ang="0">
                  <a:pos x="30" y="24"/>
                </a:cxn>
                <a:cxn ang="0">
                  <a:pos x="19" y="37"/>
                </a:cxn>
                <a:cxn ang="0">
                  <a:pos x="9" y="51"/>
                </a:cxn>
                <a:cxn ang="0">
                  <a:pos x="5" y="68"/>
                </a:cxn>
                <a:cxn ang="0">
                  <a:pos x="1" y="84"/>
                </a:cxn>
                <a:cxn ang="0">
                  <a:pos x="0" y="100"/>
                </a:cxn>
                <a:cxn ang="0">
                  <a:pos x="3" y="114"/>
                </a:cxn>
                <a:cxn ang="0">
                  <a:pos x="3" y="114"/>
                </a:cxn>
                <a:cxn ang="0">
                  <a:pos x="8" y="132"/>
                </a:cxn>
                <a:cxn ang="0">
                  <a:pos x="17" y="147"/>
                </a:cxn>
                <a:cxn ang="0">
                  <a:pos x="26" y="160"/>
                </a:cxn>
                <a:cxn ang="0">
                  <a:pos x="37" y="168"/>
                </a:cxn>
                <a:cxn ang="0">
                  <a:pos x="45" y="174"/>
                </a:cxn>
                <a:cxn ang="0">
                  <a:pos x="53" y="179"/>
                </a:cxn>
                <a:cxn ang="0">
                  <a:pos x="61" y="182"/>
                </a:cxn>
                <a:cxn ang="0">
                  <a:pos x="61" y="182"/>
                </a:cxn>
                <a:cxn ang="0">
                  <a:pos x="55" y="176"/>
                </a:cxn>
                <a:cxn ang="0">
                  <a:pos x="48" y="169"/>
                </a:cxn>
                <a:cxn ang="0">
                  <a:pos x="42" y="160"/>
                </a:cxn>
                <a:cxn ang="0">
                  <a:pos x="35" y="147"/>
                </a:cxn>
                <a:cxn ang="0">
                  <a:pos x="29" y="132"/>
                </a:cxn>
                <a:cxn ang="0">
                  <a:pos x="27" y="118"/>
                </a:cxn>
                <a:cxn ang="0">
                  <a:pos x="27" y="110"/>
                </a:cxn>
                <a:cxn ang="0">
                  <a:pos x="27" y="100"/>
                </a:cxn>
                <a:cxn ang="0">
                  <a:pos x="27" y="100"/>
                </a:cxn>
                <a:cxn ang="0">
                  <a:pos x="30" y="85"/>
                </a:cxn>
                <a:cxn ang="0">
                  <a:pos x="35" y="71"/>
                </a:cxn>
                <a:cxn ang="0">
                  <a:pos x="42" y="60"/>
                </a:cxn>
                <a:cxn ang="0">
                  <a:pos x="48" y="50"/>
                </a:cxn>
                <a:cxn ang="0">
                  <a:pos x="55" y="43"/>
                </a:cxn>
                <a:cxn ang="0">
                  <a:pos x="61" y="37"/>
                </a:cxn>
                <a:cxn ang="0">
                  <a:pos x="72" y="29"/>
                </a:cxn>
                <a:cxn ang="0">
                  <a:pos x="72" y="29"/>
                </a:cxn>
                <a:cxn ang="0">
                  <a:pos x="87" y="21"/>
                </a:cxn>
                <a:cxn ang="0">
                  <a:pos x="100" y="18"/>
                </a:cxn>
                <a:cxn ang="0">
                  <a:pos x="111" y="16"/>
                </a:cxn>
                <a:cxn ang="0">
                  <a:pos x="122" y="16"/>
                </a:cxn>
                <a:cxn ang="0">
                  <a:pos x="139" y="18"/>
                </a:cxn>
                <a:cxn ang="0">
                  <a:pos x="143" y="21"/>
                </a:cxn>
                <a:cxn ang="0">
                  <a:pos x="143" y="21"/>
                </a:cxn>
              </a:cxnLst>
              <a:rect l="0" t="0" r="r" b="b"/>
              <a:pathLst>
                <a:path w="143" h="182">
                  <a:moveTo>
                    <a:pt x="143" y="21"/>
                  </a:moveTo>
                  <a:lnTo>
                    <a:pt x="143" y="21"/>
                  </a:lnTo>
                  <a:lnTo>
                    <a:pt x="137" y="16"/>
                  </a:lnTo>
                  <a:lnTo>
                    <a:pt x="131" y="11"/>
                  </a:lnTo>
                  <a:lnTo>
                    <a:pt x="121" y="6"/>
                  </a:lnTo>
                  <a:lnTo>
                    <a:pt x="108" y="1"/>
                  </a:lnTo>
                  <a:lnTo>
                    <a:pt x="93" y="0"/>
                  </a:lnTo>
                  <a:lnTo>
                    <a:pt x="77" y="1"/>
                  </a:lnTo>
                  <a:lnTo>
                    <a:pt x="69" y="3"/>
                  </a:lnTo>
                  <a:lnTo>
                    <a:pt x="59" y="6"/>
                  </a:lnTo>
                  <a:lnTo>
                    <a:pt x="59" y="6"/>
                  </a:lnTo>
                  <a:lnTo>
                    <a:pt x="51" y="10"/>
                  </a:lnTo>
                  <a:lnTo>
                    <a:pt x="43" y="14"/>
                  </a:lnTo>
                  <a:lnTo>
                    <a:pt x="30" y="24"/>
                  </a:lnTo>
                  <a:lnTo>
                    <a:pt x="19" y="37"/>
                  </a:lnTo>
                  <a:lnTo>
                    <a:pt x="9" y="51"/>
                  </a:lnTo>
                  <a:lnTo>
                    <a:pt x="5" y="68"/>
                  </a:lnTo>
                  <a:lnTo>
                    <a:pt x="1" y="84"/>
                  </a:lnTo>
                  <a:lnTo>
                    <a:pt x="0" y="100"/>
                  </a:lnTo>
                  <a:lnTo>
                    <a:pt x="3" y="114"/>
                  </a:lnTo>
                  <a:lnTo>
                    <a:pt x="3" y="114"/>
                  </a:lnTo>
                  <a:lnTo>
                    <a:pt x="8" y="132"/>
                  </a:lnTo>
                  <a:lnTo>
                    <a:pt x="17" y="147"/>
                  </a:lnTo>
                  <a:lnTo>
                    <a:pt x="26" y="160"/>
                  </a:lnTo>
                  <a:lnTo>
                    <a:pt x="37" y="168"/>
                  </a:lnTo>
                  <a:lnTo>
                    <a:pt x="45" y="174"/>
                  </a:lnTo>
                  <a:lnTo>
                    <a:pt x="53" y="179"/>
                  </a:lnTo>
                  <a:lnTo>
                    <a:pt x="61" y="182"/>
                  </a:lnTo>
                  <a:lnTo>
                    <a:pt x="61" y="182"/>
                  </a:lnTo>
                  <a:lnTo>
                    <a:pt x="55" y="176"/>
                  </a:lnTo>
                  <a:lnTo>
                    <a:pt x="48" y="169"/>
                  </a:lnTo>
                  <a:lnTo>
                    <a:pt x="42" y="160"/>
                  </a:lnTo>
                  <a:lnTo>
                    <a:pt x="35" y="147"/>
                  </a:lnTo>
                  <a:lnTo>
                    <a:pt x="29" y="132"/>
                  </a:lnTo>
                  <a:lnTo>
                    <a:pt x="27" y="118"/>
                  </a:lnTo>
                  <a:lnTo>
                    <a:pt x="27" y="110"/>
                  </a:lnTo>
                  <a:lnTo>
                    <a:pt x="27" y="100"/>
                  </a:lnTo>
                  <a:lnTo>
                    <a:pt x="27" y="100"/>
                  </a:lnTo>
                  <a:lnTo>
                    <a:pt x="30" y="85"/>
                  </a:lnTo>
                  <a:lnTo>
                    <a:pt x="35" y="71"/>
                  </a:lnTo>
                  <a:lnTo>
                    <a:pt x="42" y="60"/>
                  </a:lnTo>
                  <a:lnTo>
                    <a:pt x="48" y="50"/>
                  </a:lnTo>
                  <a:lnTo>
                    <a:pt x="55" y="43"/>
                  </a:lnTo>
                  <a:lnTo>
                    <a:pt x="61" y="37"/>
                  </a:lnTo>
                  <a:lnTo>
                    <a:pt x="72" y="29"/>
                  </a:lnTo>
                  <a:lnTo>
                    <a:pt x="72" y="29"/>
                  </a:lnTo>
                  <a:lnTo>
                    <a:pt x="87" y="21"/>
                  </a:lnTo>
                  <a:lnTo>
                    <a:pt x="100" y="18"/>
                  </a:lnTo>
                  <a:lnTo>
                    <a:pt x="111" y="16"/>
                  </a:lnTo>
                  <a:lnTo>
                    <a:pt x="122" y="16"/>
                  </a:lnTo>
                  <a:lnTo>
                    <a:pt x="139" y="18"/>
                  </a:lnTo>
                  <a:lnTo>
                    <a:pt x="143" y="21"/>
                  </a:lnTo>
                  <a:lnTo>
                    <a:pt x="143" y="21"/>
                  </a:lnTo>
                  <a:close/>
                </a:path>
              </a:pathLst>
            </a:custGeom>
            <a:solidFill>
              <a:schemeClr val="bg1"/>
            </a:solidFill>
            <a:ln w="9525">
              <a:noFill/>
              <a:round/>
              <a:headEnd/>
              <a:tailEnd/>
            </a:ln>
          </p:spPr>
          <p:txBody>
            <a:bodyPr/>
            <a:lstStyle/>
            <a:p>
              <a:pPr>
                <a:defRPr/>
              </a:pPr>
              <a:endParaRPr lang="en-US" dirty="0"/>
            </a:p>
          </p:txBody>
        </p:sp>
        <p:sp>
          <p:nvSpPr>
            <p:cNvPr id="17" name="Freeform 37"/>
            <p:cNvSpPr>
              <a:spLocks noEditPoints="1"/>
            </p:cNvSpPr>
            <p:nvPr userDrawn="1"/>
          </p:nvSpPr>
          <p:spPr bwMode="black">
            <a:xfrm>
              <a:off x="4329" y="4087"/>
              <a:ext cx="46" cy="44"/>
            </a:xfrm>
            <a:custGeom>
              <a:avLst/>
              <a:gdLst/>
              <a:ahLst/>
              <a:cxnLst>
                <a:cxn ang="0">
                  <a:pos x="70" y="61"/>
                </a:cxn>
                <a:cxn ang="0">
                  <a:pos x="23" y="61"/>
                </a:cxn>
                <a:cxn ang="0">
                  <a:pos x="12" y="89"/>
                </a:cxn>
                <a:cxn ang="0">
                  <a:pos x="0" y="89"/>
                </a:cxn>
                <a:cxn ang="0">
                  <a:pos x="41" y="0"/>
                </a:cxn>
                <a:cxn ang="0">
                  <a:pos x="52" y="0"/>
                </a:cxn>
                <a:cxn ang="0">
                  <a:pos x="92" y="89"/>
                </a:cxn>
                <a:cxn ang="0">
                  <a:pos x="81" y="89"/>
                </a:cxn>
                <a:cxn ang="0">
                  <a:pos x="70" y="61"/>
                </a:cxn>
                <a:cxn ang="0">
                  <a:pos x="47" y="10"/>
                </a:cxn>
                <a:cxn ang="0">
                  <a:pos x="26" y="53"/>
                </a:cxn>
                <a:cxn ang="0">
                  <a:pos x="66" y="53"/>
                </a:cxn>
                <a:cxn ang="0">
                  <a:pos x="47" y="10"/>
                </a:cxn>
              </a:cxnLst>
              <a:rect l="0" t="0" r="r" b="b"/>
              <a:pathLst>
                <a:path w="92" h="89">
                  <a:moveTo>
                    <a:pt x="70" y="61"/>
                  </a:moveTo>
                  <a:lnTo>
                    <a:pt x="23" y="61"/>
                  </a:lnTo>
                  <a:lnTo>
                    <a:pt x="12" y="89"/>
                  </a:lnTo>
                  <a:lnTo>
                    <a:pt x="0" y="89"/>
                  </a:lnTo>
                  <a:lnTo>
                    <a:pt x="41" y="0"/>
                  </a:lnTo>
                  <a:lnTo>
                    <a:pt x="52" y="0"/>
                  </a:lnTo>
                  <a:lnTo>
                    <a:pt x="92" y="89"/>
                  </a:lnTo>
                  <a:lnTo>
                    <a:pt x="81" y="89"/>
                  </a:lnTo>
                  <a:lnTo>
                    <a:pt x="70" y="61"/>
                  </a:lnTo>
                  <a:close/>
                  <a:moveTo>
                    <a:pt x="47" y="10"/>
                  </a:moveTo>
                  <a:lnTo>
                    <a:pt x="26" y="53"/>
                  </a:lnTo>
                  <a:lnTo>
                    <a:pt x="66" y="53"/>
                  </a:lnTo>
                  <a:lnTo>
                    <a:pt x="47" y="10"/>
                  </a:lnTo>
                  <a:close/>
                </a:path>
              </a:pathLst>
            </a:custGeom>
            <a:solidFill>
              <a:schemeClr val="bg1"/>
            </a:solidFill>
            <a:ln w="9525">
              <a:noFill/>
              <a:round/>
              <a:headEnd/>
              <a:tailEnd/>
            </a:ln>
          </p:spPr>
          <p:txBody>
            <a:bodyPr/>
            <a:lstStyle/>
            <a:p>
              <a:pPr>
                <a:defRPr/>
              </a:pPr>
              <a:endParaRPr lang="en-US" dirty="0"/>
            </a:p>
          </p:txBody>
        </p:sp>
        <p:sp>
          <p:nvSpPr>
            <p:cNvPr id="18" name="Freeform 38"/>
            <p:cNvSpPr>
              <a:spLocks/>
            </p:cNvSpPr>
            <p:nvPr userDrawn="1"/>
          </p:nvSpPr>
          <p:spPr bwMode="black">
            <a:xfrm>
              <a:off x="4378" y="4098"/>
              <a:ext cx="55" cy="33"/>
            </a:xfrm>
            <a:custGeom>
              <a:avLst/>
              <a:gdLst/>
              <a:ahLst/>
              <a:cxnLst>
                <a:cxn ang="0">
                  <a:pos x="100" y="26"/>
                </a:cxn>
                <a:cxn ang="0">
                  <a:pos x="100" y="26"/>
                </a:cxn>
                <a:cxn ang="0">
                  <a:pos x="98" y="18"/>
                </a:cxn>
                <a:cxn ang="0">
                  <a:pos x="95" y="12"/>
                </a:cxn>
                <a:cxn ang="0">
                  <a:pos x="89" y="8"/>
                </a:cxn>
                <a:cxn ang="0">
                  <a:pos x="81" y="8"/>
                </a:cxn>
                <a:cxn ang="0">
                  <a:pos x="81" y="8"/>
                </a:cxn>
                <a:cxn ang="0">
                  <a:pos x="71" y="8"/>
                </a:cxn>
                <a:cxn ang="0">
                  <a:pos x="64" y="13"/>
                </a:cxn>
                <a:cxn ang="0">
                  <a:pos x="60" y="20"/>
                </a:cxn>
                <a:cxn ang="0">
                  <a:pos x="60" y="28"/>
                </a:cxn>
                <a:cxn ang="0">
                  <a:pos x="60" y="67"/>
                </a:cxn>
                <a:cxn ang="0">
                  <a:pos x="50" y="67"/>
                </a:cxn>
                <a:cxn ang="0">
                  <a:pos x="50" y="23"/>
                </a:cxn>
                <a:cxn ang="0">
                  <a:pos x="50" y="23"/>
                </a:cxn>
                <a:cxn ang="0">
                  <a:pos x="48" y="17"/>
                </a:cxn>
                <a:cxn ang="0">
                  <a:pos x="45" y="12"/>
                </a:cxn>
                <a:cxn ang="0">
                  <a:pos x="40" y="8"/>
                </a:cxn>
                <a:cxn ang="0">
                  <a:pos x="32" y="8"/>
                </a:cxn>
                <a:cxn ang="0">
                  <a:pos x="32" y="8"/>
                </a:cxn>
                <a:cxn ang="0">
                  <a:pos x="22" y="8"/>
                </a:cxn>
                <a:cxn ang="0">
                  <a:pos x="14" y="13"/>
                </a:cxn>
                <a:cxn ang="0">
                  <a:pos x="13" y="17"/>
                </a:cxn>
                <a:cxn ang="0">
                  <a:pos x="9" y="20"/>
                </a:cxn>
                <a:cxn ang="0">
                  <a:pos x="8" y="29"/>
                </a:cxn>
                <a:cxn ang="0">
                  <a:pos x="8" y="67"/>
                </a:cxn>
                <a:cxn ang="0">
                  <a:pos x="0" y="67"/>
                </a:cxn>
                <a:cxn ang="0">
                  <a:pos x="0" y="2"/>
                </a:cxn>
                <a:cxn ang="0">
                  <a:pos x="8" y="2"/>
                </a:cxn>
                <a:cxn ang="0">
                  <a:pos x="8" y="13"/>
                </a:cxn>
                <a:cxn ang="0">
                  <a:pos x="9" y="13"/>
                </a:cxn>
                <a:cxn ang="0">
                  <a:pos x="9" y="13"/>
                </a:cxn>
                <a:cxn ang="0">
                  <a:pos x="13" y="8"/>
                </a:cxn>
                <a:cxn ang="0">
                  <a:pos x="18" y="5"/>
                </a:cxn>
                <a:cxn ang="0">
                  <a:pos x="24" y="2"/>
                </a:cxn>
                <a:cxn ang="0">
                  <a:pos x="34" y="0"/>
                </a:cxn>
                <a:cxn ang="0">
                  <a:pos x="34" y="0"/>
                </a:cxn>
                <a:cxn ang="0">
                  <a:pos x="43" y="2"/>
                </a:cxn>
                <a:cxn ang="0">
                  <a:pos x="50" y="5"/>
                </a:cxn>
                <a:cxn ang="0">
                  <a:pos x="55" y="10"/>
                </a:cxn>
                <a:cxn ang="0">
                  <a:pos x="58" y="15"/>
                </a:cxn>
                <a:cxn ang="0">
                  <a:pos x="58" y="15"/>
                </a:cxn>
                <a:cxn ang="0">
                  <a:pos x="61" y="10"/>
                </a:cxn>
                <a:cxn ang="0">
                  <a:pos x="66" y="5"/>
                </a:cxn>
                <a:cxn ang="0">
                  <a:pos x="74" y="2"/>
                </a:cxn>
                <a:cxn ang="0">
                  <a:pos x="82" y="0"/>
                </a:cxn>
                <a:cxn ang="0">
                  <a:pos x="82" y="0"/>
                </a:cxn>
                <a:cxn ang="0">
                  <a:pos x="95" y="2"/>
                </a:cxn>
                <a:cxn ang="0">
                  <a:pos x="98" y="4"/>
                </a:cxn>
                <a:cxn ang="0">
                  <a:pos x="103" y="7"/>
                </a:cxn>
                <a:cxn ang="0">
                  <a:pos x="105" y="10"/>
                </a:cxn>
                <a:cxn ang="0">
                  <a:pos x="108" y="13"/>
                </a:cxn>
                <a:cxn ang="0">
                  <a:pos x="110" y="23"/>
                </a:cxn>
                <a:cxn ang="0">
                  <a:pos x="110" y="67"/>
                </a:cxn>
                <a:cxn ang="0">
                  <a:pos x="100" y="67"/>
                </a:cxn>
                <a:cxn ang="0">
                  <a:pos x="100" y="26"/>
                </a:cxn>
              </a:cxnLst>
              <a:rect l="0" t="0" r="r" b="b"/>
              <a:pathLst>
                <a:path w="110" h="67">
                  <a:moveTo>
                    <a:pt x="100" y="26"/>
                  </a:moveTo>
                  <a:lnTo>
                    <a:pt x="100" y="26"/>
                  </a:lnTo>
                  <a:lnTo>
                    <a:pt x="98" y="18"/>
                  </a:lnTo>
                  <a:lnTo>
                    <a:pt x="95" y="12"/>
                  </a:lnTo>
                  <a:lnTo>
                    <a:pt x="89" y="8"/>
                  </a:lnTo>
                  <a:lnTo>
                    <a:pt x="81" y="8"/>
                  </a:lnTo>
                  <a:lnTo>
                    <a:pt x="81" y="8"/>
                  </a:lnTo>
                  <a:lnTo>
                    <a:pt x="71" y="8"/>
                  </a:lnTo>
                  <a:lnTo>
                    <a:pt x="64" y="13"/>
                  </a:lnTo>
                  <a:lnTo>
                    <a:pt x="60" y="20"/>
                  </a:lnTo>
                  <a:lnTo>
                    <a:pt x="60" y="28"/>
                  </a:lnTo>
                  <a:lnTo>
                    <a:pt x="60" y="67"/>
                  </a:lnTo>
                  <a:lnTo>
                    <a:pt x="50" y="67"/>
                  </a:lnTo>
                  <a:lnTo>
                    <a:pt x="50" y="23"/>
                  </a:lnTo>
                  <a:lnTo>
                    <a:pt x="50" y="23"/>
                  </a:lnTo>
                  <a:lnTo>
                    <a:pt x="48" y="17"/>
                  </a:lnTo>
                  <a:lnTo>
                    <a:pt x="45" y="12"/>
                  </a:lnTo>
                  <a:lnTo>
                    <a:pt x="40" y="8"/>
                  </a:lnTo>
                  <a:lnTo>
                    <a:pt x="32" y="8"/>
                  </a:lnTo>
                  <a:lnTo>
                    <a:pt x="32" y="8"/>
                  </a:lnTo>
                  <a:lnTo>
                    <a:pt x="22" y="8"/>
                  </a:lnTo>
                  <a:lnTo>
                    <a:pt x="14" y="13"/>
                  </a:lnTo>
                  <a:lnTo>
                    <a:pt x="13" y="17"/>
                  </a:lnTo>
                  <a:lnTo>
                    <a:pt x="9" y="20"/>
                  </a:lnTo>
                  <a:lnTo>
                    <a:pt x="8" y="29"/>
                  </a:lnTo>
                  <a:lnTo>
                    <a:pt x="8" y="67"/>
                  </a:lnTo>
                  <a:lnTo>
                    <a:pt x="0" y="67"/>
                  </a:lnTo>
                  <a:lnTo>
                    <a:pt x="0" y="2"/>
                  </a:lnTo>
                  <a:lnTo>
                    <a:pt x="8" y="2"/>
                  </a:lnTo>
                  <a:lnTo>
                    <a:pt x="8" y="13"/>
                  </a:lnTo>
                  <a:lnTo>
                    <a:pt x="9" y="13"/>
                  </a:lnTo>
                  <a:lnTo>
                    <a:pt x="9" y="13"/>
                  </a:lnTo>
                  <a:lnTo>
                    <a:pt x="13" y="8"/>
                  </a:lnTo>
                  <a:lnTo>
                    <a:pt x="18" y="5"/>
                  </a:lnTo>
                  <a:lnTo>
                    <a:pt x="24" y="2"/>
                  </a:lnTo>
                  <a:lnTo>
                    <a:pt x="34" y="0"/>
                  </a:lnTo>
                  <a:lnTo>
                    <a:pt x="34" y="0"/>
                  </a:lnTo>
                  <a:lnTo>
                    <a:pt x="43" y="2"/>
                  </a:lnTo>
                  <a:lnTo>
                    <a:pt x="50" y="5"/>
                  </a:lnTo>
                  <a:lnTo>
                    <a:pt x="55" y="10"/>
                  </a:lnTo>
                  <a:lnTo>
                    <a:pt x="58" y="15"/>
                  </a:lnTo>
                  <a:lnTo>
                    <a:pt x="58" y="15"/>
                  </a:lnTo>
                  <a:lnTo>
                    <a:pt x="61" y="10"/>
                  </a:lnTo>
                  <a:lnTo>
                    <a:pt x="66" y="5"/>
                  </a:lnTo>
                  <a:lnTo>
                    <a:pt x="74" y="2"/>
                  </a:lnTo>
                  <a:lnTo>
                    <a:pt x="82" y="0"/>
                  </a:lnTo>
                  <a:lnTo>
                    <a:pt x="82" y="0"/>
                  </a:lnTo>
                  <a:lnTo>
                    <a:pt x="95" y="2"/>
                  </a:lnTo>
                  <a:lnTo>
                    <a:pt x="98" y="4"/>
                  </a:lnTo>
                  <a:lnTo>
                    <a:pt x="103" y="7"/>
                  </a:lnTo>
                  <a:lnTo>
                    <a:pt x="105" y="10"/>
                  </a:lnTo>
                  <a:lnTo>
                    <a:pt x="108" y="13"/>
                  </a:lnTo>
                  <a:lnTo>
                    <a:pt x="110" y="23"/>
                  </a:lnTo>
                  <a:lnTo>
                    <a:pt x="110" y="67"/>
                  </a:lnTo>
                  <a:lnTo>
                    <a:pt x="100" y="67"/>
                  </a:lnTo>
                  <a:lnTo>
                    <a:pt x="100" y="26"/>
                  </a:lnTo>
                  <a:close/>
                </a:path>
              </a:pathLst>
            </a:custGeom>
            <a:solidFill>
              <a:schemeClr val="bg1"/>
            </a:solidFill>
            <a:ln w="9525">
              <a:noFill/>
              <a:round/>
              <a:headEnd/>
              <a:tailEnd/>
            </a:ln>
          </p:spPr>
          <p:txBody>
            <a:bodyPr/>
            <a:lstStyle/>
            <a:p>
              <a:pPr>
                <a:defRPr/>
              </a:pPr>
              <a:endParaRPr lang="en-US" dirty="0"/>
            </a:p>
          </p:txBody>
        </p:sp>
        <p:sp>
          <p:nvSpPr>
            <p:cNvPr id="19" name="Freeform 39"/>
            <p:cNvSpPr>
              <a:spLocks noEditPoints="1"/>
            </p:cNvSpPr>
            <p:nvPr userDrawn="1"/>
          </p:nvSpPr>
          <p:spPr bwMode="black">
            <a:xfrm>
              <a:off x="4438" y="4098"/>
              <a:ext cx="36" cy="34"/>
            </a:xfrm>
            <a:custGeom>
              <a:avLst/>
              <a:gdLst/>
              <a:ahLst/>
              <a:cxnLst>
                <a:cxn ang="0">
                  <a:pos x="69" y="46"/>
                </a:cxn>
                <a:cxn ang="0">
                  <a:pos x="69" y="46"/>
                </a:cxn>
                <a:cxn ang="0">
                  <a:pos x="66" y="54"/>
                </a:cxn>
                <a:cxn ang="0">
                  <a:pos x="60" y="62"/>
                </a:cxn>
                <a:cxn ang="0">
                  <a:pos x="55" y="65"/>
                </a:cxn>
                <a:cxn ang="0">
                  <a:pos x="48" y="67"/>
                </a:cxn>
                <a:cxn ang="0">
                  <a:pos x="42" y="68"/>
                </a:cxn>
                <a:cxn ang="0">
                  <a:pos x="36" y="68"/>
                </a:cxn>
                <a:cxn ang="0">
                  <a:pos x="36" y="68"/>
                </a:cxn>
                <a:cxn ang="0">
                  <a:pos x="26" y="68"/>
                </a:cxn>
                <a:cxn ang="0">
                  <a:pos x="19" y="65"/>
                </a:cxn>
                <a:cxn ang="0">
                  <a:pos x="13" y="62"/>
                </a:cxn>
                <a:cxn ang="0">
                  <a:pos x="8" y="57"/>
                </a:cxn>
                <a:cxn ang="0">
                  <a:pos x="5" y="52"/>
                </a:cxn>
                <a:cxn ang="0">
                  <a:pos x="2" y="46"/>
                </a:cxn>
                <a:cxn ang="0">
                  <a:pos x="0" y="34"/>
                </a:cxn>
                <a:cxn ang="0">
                  <a:pos x="0" y="34"/>
                </a:cxn>
                <a:cxn ang="0">
                  <a:pos x="0" y="28"/>
                </a:cxn>
                <a:cxn ang="0">
                  <a:pos x="2" y="21"/>
                </a:cxn>
                <a:cxn ang="0">
                  <a:pos x="5" y="15"/>
                </a:cxn>
                <a:cxn ang="0">
                  <a:pos x="8" y="10"/>
                </a:cxn>
                <a:cxn ang="0">
                  <a:pos x="13" y="7"/>
                </a:cxn>
                <a:cxn ang="0">
                  <a:pos x="19" y="4"/>
                </a:cxn>
                <a:cxn ang="0">
                  <a:pos x="27" y="0"/>
                </a:cxn>
                <a:cxn ang="0">
                  <a:pos x="36" y="0"/>
                </a:cxn>
                <a:cxn ang="0">
                  <a:pos x="36" y="0"/>
                </a:cxn>
                <a:cxn ang="0">
                  <a:pos x="48" y="2"/>
                </a:cxn>
                <a:cxn ang="0">
                  <a:pos x="53" y="4"/>
                </a:cxn>
                <a:cxn ang="0">
                  <a:pos x="60" y="7"/>
                </a:cxn>
                <a:cxn ang="0">
                  <a:pos x="65" y="12"/>
                </a:cxn>
                <a:cxn ang="0">
                  <a:pos x="68" y="18"/>
                </a:cxn>
                <a:cxn ang="0">
                  <a:pos x="71" y="26"/>
                </a:cxn>
                <a:cxn ang="0">
                  <a:pos x="71" y="36"/>
                </a:cxn>
                <a:cxn ang="0">
                  <a:pos x="10" y="36"/>
                </a:cxn>
                <a:cxn ang="0">
                  <a:pos x="10" y="36"/>
                </a:cxn>
                <a:cxn ang="0">
                  <a:pos x="11" y="46"/>
                </a:cxn>
                <a:cxn ang="0">
                  <a:pos x="16" y="54"/>
                </a:cxn>
                <a:cxn ang="0">
                  <a:pos x="19" y="57"/>
                </a:cxn>
                <a:cxn ang="0">
                  <a:pos x="24" y="59"/>
                </a:cxn>
                <a:cxn ang="0">
                  <a:pos x="29" y="60"/>
                </a:cxn>
                <a:cxn ang="0">
                  <a:pos x="36" y="60"/>
                </a:cxn>
                <a:cxn ang="0">
                  <a:pos x="36" y="60"/>
                </a:cxn>
                <a:cxn ang="0">
                  <a:pos x="45" y="60"/>
                </a:cxn>
                <a:cxn ang="0">
                  <a:pos x="53" y="57"/>
                </a:cxn>
                <a:cxn ang="0">
                  <a:pos x="58" y="52"/>
                </a:cxn>
                <a:cxn ang="0">
                  <a:pos x="61" y="46"/>
                </a:cxn>
                <a:cxn ang="0">
                  <a:pos x="69" y="46"/>
                </a:cxn>
                <a:cxn ang="0">
                  <a:pos x="63" y="29"/>
                </a:cxn>
                <a:cxn ang="0">
                  <a:pos x="63" y="29"/>
                </a:cxn>
                <a:cxn ang="0">
                  <a:pos x="61" y="25"/>
                </a:cxn>
                <a:cxn ang="0">
                  <a:pos x="58" y="20"/>
                </a:cxn>
                <a:cxn ang="0">
                  <a:pos x="57" y="15"/>
                </a:cxn>
                <a:cxn ang="0">
                  <a:pos x="53" y="13"/>
                </a:cxn>
                <a:cxn ang="0">
                  <a:pos x="45" y="8"/>
                </a:cxn>
                <a:cxn ang="0">
                  <a:pos x="36" y="8"/>
                </a:cxn>
                <a:cxn ang="0">
                  <a:pos x="36" y="8"/>
                </a:cxn>
                <a:cxn ang="0">
                  <a:pos x="27" y="8"/>
                </a:cxn>
                <a:cxn ang="0">
                  <a:pos x="19" y="13"/>
                </a:cxn>
                <a:cxn ang="0">
                  <a:pos x="16" y="17"/>
                </a:cxn>
                <a:cxn ang="0">
                  <a:pos x="13" y="20"/>
                </a:cxn>
                <a:cxn ang="0">
                  <a:pos x="11" y="25"/>
                </a:cxn>
                <a:cxn ang="0">
                  <a:pos x="10" y="29"/>
                </a:cxn>
                <a:cxn ang="0">
                  <a:pos x="63" y="29"/>
                </a:cxn>
              </a:cxnLst>
              <a:rect l="0" t="0" r="r" b="b"/>
              <a:pathLst>
                <a:path w="71" h="68">
                  <a:moveTo>
                    <a:pt x="69" y="46"/>
                  </a:moveTo>
                  <a:lnTo>
                    <a:pt x="69" y="46"/>
                  </a:lnTo>
                  <a:lnTo>
                    <a:pt x="66" y="54"/>
                  </a:lnTo>
                  <a:lnTo>
                    <a:pt x="60" y="62"/>
                  </a:lnTo>
                  <a:lnTo>
                    <a:pt x="55" y="65"/>
                  </a:lnTo>
                  <a:lnTo>
                    <a:pt x="48" y="67"/>
                  </a:lnTo>
                  <a:lnTo>
                    <a:pt x="42" y="68"/>
                  </a:lnTo>
                  <a:lnTo>
                    <a:pt x="36" y="68"/>
                  </a:lnTo>
                  <a:lnTo>
                    <a:pt x="36" y="68"/>
                  </a:lnTo>
                  <a:lnTo>
                    <a:pt x="26" y="68"/>
                  </a:lnTo>
                  <a:lnTo>
                    <a:pt x="19" y="65"/>
                  </a:lnTo>
                  <a:lnTo>
                    <a:pt x="13" y="62"/>
                  </a:lnTo>
                  <a:lnTo>
                    <a:pt x="8" y="57"/>
                  </a:lnTo>
                  <a:lnTo>
                    <a:pt x="5" y="52"/>
                  </a:lnTo>
                  <a:lnTo>
                    <a:pt x="2" y="46"/>
                  </a:lnTo>
                  <a:lnTo>
                    <a:pt x="0" y="34"/>
                  </a:lnTo>
                  <a:lnTo>
                    <a:pt x="0" y="34"/>
                  </a:lnTo>
                  <a:lnTo>
                    <a:pt x="0" y="28"/>
                  </a:lnTo>
                  <a:lnTo>
                    <a:pt x="2" y="21"/>
                  </a:lnTo>
                  <a:lnTo>
                    <a:pt x="5" y="15"/>
                  </a:lnTo>
                  <a:lnTo>
                    <a:pt x="8" y="10"/>
                  </a:lnTo>
                  <a:lnTo>
                    <a:pt x="13" y="7"/>
                  </a:lnTo>
                  <a:lnTo>
                    <a:pt x="19" y="4"/>
                  </a:lnTo>
                  <a:lnTo>
                    <a:pt x="27" y="0"/>
                  </a:lnTo>
                  <a:lnTo>
                    <a:pt x="36" y="0"/>
                  </a:lnTo>
                  <a:lnTo>
                    <a:pt x="36" y="0"/>
                  </a:lnTo>
                  <a:lnTo>
                    <a:pt x="48" y="2"/>
                  </a:lnTo>
                  <a:lnTo>
                    <a:pt x="53" y="4"/>
                  </a:lnTo>
                  <a:lnTo>
                    <a:pt x="60" y="7"/>
                  </a:lnTo>
                  <a:lnTo>
                    <a:pt x="65" y="12"/>
                  </a:lnTo>
                  <a:lnTo>
                    <a:pt x="68" y="18"/>
                  </a:lnTo>
                  <a:lnTo>
                    <a:pt x="71" y="26"/>
                  </a:lnTo>
                  <a:lnTo>
                    <a:pt x="71" y="36"/>
                  </a:lnTo>
                  <a:lnTo>
                    <a:pt x="10" y="36"/>
                  </a:lnTo>
                  <a:lnTo>
                    <a:pt x="10" y="36"/>
                  </a:lnTo>
                  <a:lnTo>
                    <a:pt x="11" y="46"/>
                  </a:lnTo>
                  <a:lnTo>
                    <a:pt x="16" y="54"/>
                  </a:lnTo>
                  <a:lnTo>
                    <a:pt x="19" y="57"/>
                  </a:lnTo>
                  <a:lnTo>
                    <a:pt x="24" y="59"/>
                  </a:lnTo>
                  <a:lnTo>
                    <a:pt x="29" y="60"/>
                  </a:lnTo>
                  <a:lnTo>
                    <a:pt x="36" y="60"/>
                  </a:lnTo>
                  <a:lnTo>
                    <a:pt x="36" y="60"/>
                  </a:lnTo>
                  <a:lnTo>
                    <a:pt x="45" y="60"/>
                  </a:lnTo>
                  <a:lnTo>
                    <a:pt x="53" y="57"/>
                  </a:lnTo>
                  <a:lnTo>
                    <a:pt x="58" y="52"/>
                  </a:lnTo>
                  <a:lnTo>
                    <a:pt x="61" y="46"/>
                  </a:lnTo>
                  <a:lnTo>
                    <a:pt x="69" y="46"/>
                  </a:lnTo>
                  <a:close/>
                  <a:moveTo>
                    <a:pt x="63" y="29"/>
                  </a:moveTo>
                  <a:lnTo>
                    <a:pt x="63" y="29"/>
                  </a:lnTo>
                  <a:lnTo>
                    <a:pt x="61" y="25"/>
                  </a:lnTo>
                  <a:lnTo>
                    <a:pt x="58" y="20"/>
                  </a:lnTo>
                  <a:lnTo>
                    <a:pt x="57" y="15"/>
                  </a:lnTo>
                  <a:lnTo>
                    <a:pt x="53" y="13"/>
                  </a:lnTo>
                  <a:lnTo>
                    <a:pt x="45" y="8"/>
                  </a:lnTo>
                  <a:lnTo>
                    <a:pt x="36" y="8"/>
                  </a:lnTo>
                  <a:lnTo>
                    <a:pt x="36" y="8"/>
                  </a:lnTo>
                  <a:lnTo>
                    <a:pt x="27" y="8"/>
                  </a:lnTo>
                  <a:lnTo>
                    <a:pt x="19" y="13"/>
                  </a:lnTo>
                  <a:lnTo>
                    <a:pt x="16" y="17"/>
                  </a:lnTo>
                  <a:lnTo>
                    <a:pt x="13" y="20"/>
                  </a:lnTo>
                  <a:lnTo>
                    <a:pt x="11" y="25"/>
                  </a:lnTo>
                  <a:lnTo>
                    <a:pt x="10" y="29"/>
                  </a:lnTo>
                  <a:lnTo>
                    <a:pt x="63" y="29"/>
                  </a:lnTo>
                  <a:close/>
                </a:path>
              </a:pathLst>
            </a:custGeom>
            <a:solidFill>
              <a:schemeClr val="bg1"/>
            </a:solidFill>
            <a:ln w="9525">
              <a:noFill/>
              <a:round/>
              <a:headEnd/>
              <a:tailEnd/>
            </a:ln>
          </p:spPr>
          <p:txBody>
            <a:bodyPr/>
            <a:lstStyle/>
            <a:p>
              <a:pPr>
                <a:defRPr/>
              </a:pPr>
              <a:endParaRPr lang="en-US" dirty="0"/>
            </a:p>
          </p:txBody>
        </p:sp>
        <p:sp>
          <p:nvSpPr>
            <p:cNvPr id="20" name="Freeform 40"/>
            <p:cNvSpPr>
              <a:spLocks/>
            </p:cNvSpPr>
            <p:nvPr userDrawn="1"/>
          </p:nvSpPr>
          <p:spPr bwMode="black">
            <a:xfrm>
              <a:off x="4480" y="4098"/>
              <a:ext cx="20" cy="33"/>
            </a:xfrm>
            <a:custGeom>
              <a:avLst/>
              <a:gdLst/>
              <a:ahLst/>
              <a:cxnLst>
                <a:cxn ang="0">
                  <a:pos x="0" y="2"/>
                </a:cxn>
                <a:cxn ang="0">
                  <a:pos x="10" y="2"/>
                </a:cxn>
                <a:cxn ang="0">
                  <a:pos x="10" y="17"/>
                </a:cxn>
                <a:cxn ang="0">
                  <a:pos x="10" y="17"/>
                </a:cxn>
                <a:cxn ang="0">
                  <a:pos x="10" y="17"/>
                </a:cxn>
                <a:cxn ang="0">
                  <a:pos x="13" y="12"/>
                </a:cxn>
                <a:cxn ang="0">
                  <a:pos x="18" y="5"/>
                </a:cxn>
                <a:cxn ang="0">
                  <a:pos x="25" y="2"/>
                </a:cxn>
                <a:cxn ang="0">
                  <a:pos x="34" y="0"/>
                </a:cxn>
                <a:cxn ang="0">
                  <a:pos x="34" y="0"/>
                </a:cxn>
                <a:cxn ang="0">
                  <a:pos x="41" y="0"/>
                </a:cxn>
                <a:cxn ang="0">
                  <a:pos x="41" y="10"/>
                </a:cxn>
                <a:cxn ang="0">
                  <a:pos x="41" y="10"/>
                </a:cxn>
                <a:cxn ang="0">
                  <a:pos x="33" y="8"/>
                </a:cxn>
                <a:cxn ang="0">
                  <a:pos x="33" y="8"/>
                </a:cxn>
                <a:cxn ang="0">
                  <a:pos x="25" y="10"/>
                </a:cxn>
                <a:cxn ang="0">
                  <a:pos x="17" y="15"/>
                </a:cxn>
                <a:cxn ang="0">
                  <a:pos x="15" y="18"/>
                </a:cxn>
                <a:cxn ang="0">
                  <a:pos x="12" y="21"/>
                </a:cxn>
                <a:cxn ang="0">
                  <a:pos x="10" y="28"/>
                </a:cxn>
                <a:cxn ang="0">
                  <a:pos x="10" y="34"/>
                </a:cxn>
                <a:cxn ang="0">
                  <a:pos x="10" y="67"/>
                </a:cxn>
                <a:cxn ang="0">
                  <a:pos x="0" y="67"/>
                </a:cxn>
                <a:cxn ang="0">
                  <a:pos x="0" y="2"/>
                </a:cxn>
              </a:cxnLst>
              <a:rect l="0" t="0" r="r" b="b"/>
              <a:pathLst>
                <a:path w="41" h="67">
                  <a:moveTo>
                    <a:pt x="0" y="2"/>
                  </a:moveTo>
                  <a:lnTo>
                    <a:pt x="10" y="2"/>
                  </a:lnTo>
                  <a:lnTo>
                    <a:pt x="10" y="17"/>
                  </a:lnTo>
                  <a:lnTo>
                    <a:pt x="10" y="17"/>
                  </a:lnTo>
                  <a:lnTo>
                    <a:pt x="10" y="17"/>
                  </a:lnTo>
                  <a:lnTo>
                    <a:pt x="13" y="12"/>
                  </a:lnTo>
                  <a:lnTo>
                    <a:pt x="18" y="5"/>
                  </a:lnTo>
                  <a:lnTo>
                    <a:pt x="25" y="2"/>
                  </a:lnTo>
                  <a:lnTo>
                    <a:pt x="34" y="0"/>
                  </a:lnTo>
                  <a:lnTo>
                    <a:pt x="34" y="0"/>
                  </a:lnTo>
                  <a:lnTo>
                    <a:pt x="41" y="0"/>
                  </a:lnTo>
                  <a:lnTo>
                    <a:pt x="41" y="10"/>
                  </a:lnTo>
                  <a:lnTo>
                    <a:pt x="41" y="10"/>
                  </a:lnTo>
                  <a:lnTo>
                    <a:pt x="33" y="8"/>
                  </a:lnTo>
                  <a:lnTo>
                    <a:pt x="33" y="8"/>
                  </a:lnTo>
                  <a:lnTo>
                    <a:pt x="25" y="10"/>
                  </a:lnTo>
                  <a:lnTo>
                    <a:pt x="17" y="15"/>
                  </a:lnTo>
                  <a:lnTo>
                    <a:pt x="15" y="18"/>
                  </a:lnTo>
                  <a:lnTo>
                    <a:pt x="12" y="21"/>
                  </a:lnTo>
                  <a:lnTo>
                    <a:pt x="10" y="28"/>
                  </a:lnTo>
                  <a:lnTo>
                    <a:pt x="10" y="34"/>
                  </a:lnTo>
                  <a:lnTo>
                    <a:pt x="10" y="67"/>
                  </a:lnTo>
                  <a:lnTo>
                    <a:pt x="0" y="67"/>
                  </a:lnTo>
                  <a:lnTo>
                    <a:pt x="0" y="2"/>
                  </a:lnTo>
                  <a:close/>
                </a:path>
              </a:pathLst>
            </a:custGeom>
            <a:solidFill>
              <a:schemeClr val="bg1"/>
            </a:solidFill>
            <a:ln w="9525">
              <a:noFill/>
              <a:round/>
              <a:headEnd/>
              <a:tailEnd/>
            </a:ln>
          </p:spPr>
          <p:txBody>
            <a:bodyPr/>
            <a:lstStyle/>
            <a:p>
              <a:pPr>
                <a:defRPr/>
              </a:pPr>
              <a:endParaRPr lang="en-US" dirty="0"/>
            </a:p>
          </p:txBody>
        </p:sp>
        <p:sp>
          <p:nvSpPr>
            <p:cNvPr id="21" name="Freeform 41"/>
            <p:cNvSpPr>
              <a:spLocks noEditPoints="1"/>
            </p:cNvSpPr>
            <p:nvPr userDrawn="1"/>
          </p:nvSpPr>
          <p:spPr bwMode="black">
            <a:xfrm>
              <a:off x="4503" y="4087"/>
              <a:ext cx="4" cy="44"/>
            </a:xfrm>
            <a:custGeom>
              <a:avLst/>
              <a:gdLst/>
              <a:ahLst/>
              <a:cxnLst>
                <a:cxn ang="0">
                  <a:pos x="0" y="24"/>
                </a:cxn>
                <a:cxn ang="0">
                  <a:pos x="8" y="24"/>
                </a:cxn>
                <a:cxn ang="0">
                  <a:pos x="8" y="89"/>
                </a:cxn>
                <a:cxn ang="0">
                  <a:pos x="0" y="89"/>
                </a:cxn>
                <a:cxn ang="0">
                  <a:pos x="0" y="24"/>
                </a:cxn>
                <a:cxn ang="0">
                  <a:pos x="0" y="0"/>
                </a:cxn>
                <a:cxn ang="0">
                  <a:pos x="8" y="0"/>
                </a:cxn>
                <a:cxn ang="0">
                  <a:pos x="8" y="13"/>
                </a:cxn>
                <a:cxn ang="0">
                  <a:pos x="0" y="13"/>
                </a:cxn>
                <a:cxn ang="0">
                  <a:pos x="0" y="0"/>
                </a:cxn>
              </a:cxnLst>
              <a:rect l="0" t="0" r="r" b="b"/>
              <a:pathLst>
                <a:path w="8" h="89">
                  <a:moveTo>
                    <a:pt x="0" y="24"/>
                  </a:moveTo>
                  <a:lnTo>
                    <a:pt x="8" y="24"/>
                  </a:lnTo>
                  <a:lnTo>
                    <a:pt x="8" y="89"/>
                  </a:lnTo>
                  <a:lnTo>
                    <a:pt x="0" y="89"/>
                  </a:lnTo>
                  <a:lnTo>
                    <a:pt x="0" y="24"/>
                  </a:lnTo>
                  <a:close/>
                  <a:moveTo>
                    <a:pt x="0" y="0"/>
                  </a:moveTo>
                  <a:lnTo>
                    <a:pt x="8" y="0"/>
                  </a:lnTo>
                  <a:lnTo>
                    <a:pt x="8" y="13"/>
                  </a:lnTo>
                  <a:lnTo>
                    <a:pt x="0" y="13"/>
                  </a:lnTo>
                  <a:lnTo>
                    <a:pt x="0" y="0"/>
                  </a:lnTo>
                  <a:close/>
                </a:path>
              </a:pathLst>
            </a:custGeom>
            <a:solidFill>
              <a:schemeClr val="bg1"/>
            </a:solidFill>
            <a:ln w="9525">
              <a:noFill/>
              <a:round/>
              <a:headEnd/>
              <a:tailEnd/>
            </a:ln>
          </p:spPr>
          <p:txBody>
            <a:bodyPr/>
            <a:lstStyle/>
            <a:p>
              <a:pPr>
                <a:defRPr/>
              </a:pPr>
              <a:endParaRPr lang="en-US" dirty="0"/>
            </a:p>
          </p:txBody>
        </p:sp>
        <p:sp>
          <p:nvSpPr>
            <p:cNvPr id="22" name="Freeform 42"/>
            <p:cNvSpPr>
              <a:spLocks/>
            </p:cNvSpPr>
            <p:nvPr userDrawn="1"/>
          </p:nvSpPr>
          <p:spPr bwMode="black">
            <a:xfrm>
              <a:off x="4513" y="4098"/>
              <a:ext cx="34" cy="34"/>
            </a:xfrm>
            <a:custGeom>
              <a:avLst/>
              <a:gdLst/>
              <a:ahLst/>
              <a:cxnLst>
                <a:cxn ang="0">
                  <a:pos x="67" y="44"/>
                </a:cxn>
                <a:cxn ang="0">
                  <a:pos x="67" y="44"/>
                </a:cxn>
                <a:cxn ang="0">
                  <a:pos x="66" y="50"/>
                </a:cxn>
                <a:cxn ang="0">
                  <a:pos x="59" y="59"/>
                </a:cxn>
                <a:cxn ang="0">
                  <a:pos x="56" y="63"/>
                </a:cxn>
                <a:cxn ang="0">
                  <a:pos x="50" y="67"/>
                </a:cxn>
                <a:cxn ang="0">
                  <a:pos x="43" y="68"/>
                </a:cxn>
                <a:cxn ang="0">
                  <a:pos x="35" y="68"/>
                </a:cxn>
                <a:cxn ang="0">
                  <a:pos x="35" y="68"/>
                </a:cxn>
                <a:cxn ang="0">
                  <a:pos x="27" y="68"/>
                </a:cxn>
                <a:cxn ang="0">
                  <a:pos x="21" y="67"/>
                </a:cxn>
                <a:cxn ang="0">
                  <a:pos x="14" y="63"/>
                </a:cxn>
                <a:cxn ang="0">
                  <a:pos x="9" y="59"/>
                </a:cxn>
                <a:cxn ang="0">
                  <a:pos x="4" y="54"/>
                </a:cxn>
                <a:cxn ang="0">
                  <a:pos x="1" y="49"/>
                </a:cxn>
                <a:cxn ang="0">
                  <a:pos x="0" y="42"/>
                </a:cxn>
                <a:cxn ang="0">
                  <a:pos x="0" y="34"/>
                </a:cxn>
                <a:cxn ang="0">
                  <a:pos x="0" y="34"/>
                </a:cxn>
                <a:cxn ang="0">
                  <a:pos x="0" y="28"/>
                </a:cxn>
                <a:cxn ang="0">
                  <a:pos x="1" y="21"/>
                </a:cxn>
                <a:cxn ang="0">
                  <a:pos x="4" y="15"/>
                </a:cxn>
                <a:cxn ang="0">
                  <a:pos x="8" y="10"/>
                </a:cxn>
                <a:cxn ang="0">
                  <a:pos x="13" y="5"/>
                </a:cxn>
                <a:cxn ang="0">
                  <a:pos x="19" y="2"/>
                </a:cxn>
                <a:cxn ang="0">
                  <a:pos x="27" y="0"/>
                </a:cxn>
                <a:cxn ang="0">
                  <a:pos x="35" y="0"/>
                </a:cxn>
                <a:cxn ang="0">
                  <a:pos x="35" y="0"/>
                </a:cxn>
                <a:cxn ang="0">
                  <a:pos x="43" y="0"/>
                </a:cxn>
                <a:cxn ang="0">
                  <a:pos x="50" y="2"/>
                </a:cxn>
                <a:cxn ang="0">
                  <a:pos x="55" y="5"/>
                </a:cxn>
                <a:cxn ang="0">
                  <a:pos x="59" y="8"/>
                </a:cxn>
                <a:cxn ang="0">
                  <a:pos x="66" y="15"/>
                </a:cxn>
                <a:cxn ang="0">
                  <a:pos x="67" y="23"/>
                </a:cxn>
                <a:cxn ang="0">
                  <a:pos x="58" y="23"/>
                </a:cxn>
                <a:cxn ang="0">
                  <a:pos x="58" y="23"/>
                </a:cxn>
                <a:cxn ang="0">
                  <a:pos x="55" y="17"/>
                </a:cxn>
                <a:cxn ang="0">
                  <a:pos x="50" y="12"/>
                </a:cxn>
                <a:cxn ang="0">
                  <a:pos x="43" y="8"/>
                </a:cxn>
                <a:cxn ang="0">
                  <a:pos x="35" y="8"/>
                </a:cxn>
                <a:cxn ang="0">
                  <a:pos x="35" y="8"/>
                </a:cxn>
                <a:cxn ang="0">
                  <a:pos x="29" y="8"/>
                </a:cxn>
                <a:cxn ang="0">
                  <a:pos x="24" y="10"/>
                </a:cxn>
                <a:cxn ang="0">
                  <a:pos x="19" y="12"/>
                </a:cxn>
                <a:cxn ang="0">
                  <a:pos x="16" y="15"/>
                </a:cxn>
                <a:cxn ang="0">
                  <a:pos x="13" y="20"/>
                </a:cxn>
                <a:cxn ang="0">
                  <a:pos x="9" y="25"/>
                </a:cxn>
                <a:cxn ang="0">
                  <a:pos x="8" y="34"/>
                </a:cxn>
                <a:cxn ang="0">
                  <a:pos x="8" y="34"/>
                </a:cxn>
                <a:cxn ang="0">
                  <a:pos x="9" y="41"/>
                </a:cxn>
                <a:cxn ang="0">
                  <a:pos x="11" y="46"/>
                </a:cxn>
                <a:cxn ang="0">
                  <a:pos x="13" y="50"/>
                </a:cxn>
                <a:cxn ang="0">
                  <a:pos x="16" y="54"/>
                </a:cxn>
                <a:cxn ang="0">
                  <a:pos x="19" y="57"/>
                </a:cxn>
                <a:cxn ang="0">
                  <a:pos x="24" y="59"/>
                </a:cxn>
                <a:cxn ang="0">
                  <a:pos x="29" y="60"/>
                </a:cxn>
                <a:cxn ang="0">
                  <a:pos x="35" y="60"/>
                </a:cxn>
                <a:cxn ang="0">
                  <a:pos x="35" y="60"/>
                </a:cxn>
                <a:cxn ang="0">
                  <a:pos x="45" y="60"/>
                </a:cxn>
                <a:cxn ang="0">
                  <a:pos x="51" y="55"/>
                </a:cxn>
                <a:cxn ang="0">
                  <a:pos x="56" y="50"/>
                </a:cxn>
                <a:cxn ang="0">
                  <a:pos x="59" y="44"/>
                </a:cxn>
                <a:cxn ang="0">
                  <a:pos x="67" y="44"/>
                </a:cxn>
              </a:cxnLst>
              <a:rect l="0" t="0" r="r" b="b"/>
              <a:pathLst>
                <a:path w="67" h="68">
                  <a:moveTo>
                    <a:pt x="67" y="44"/>
                  </a:moveTo>
                  <a:lnTo>
                    <a:pt x="67" y="44"/>
                  </a:lnTo>
                  <a:lnTo>
                    <a:pt x="66" y="50"/>
                  </a:lnTo>
                  <a:lnTo>
                    <a:pt x="59" y="59"/>
                  </a:lnTo>
                  <a:lnTo>
                    <a:pt x="56" y="63"/>
                  </a:lnTo>
                  <a:lnTo>
                    <a:pt x="50" y="67"/>
                  </a:lnTo>
                  <a:lnTo>
                    <a:pt x="43" y="68"/>
                  </a:lnTo>
                  <a:lnTo>
                    <a:pt x="35" y="68"/>
                  </a:lnTo>
                  <a:lnTo>
                    <a:pt x="35" y="68"/>
                  </a:lnTo>
                  <a:lnTo>
                    <a:pt x="27" y="68"/>
                  </a:lnTo>
                  <a:lnTo>
                    <a:pt x="21" y="67"/>
                  </a:lnTo>
                  <a:lnTo>
                    <a:pt x="14" y="63"/>
                  </a:lnTo>
                  <a:lnTo>
                    <a:pt x="9" y="59"/>
                  </a:lnTo>
                  <a:lnTo>
                    <a:pt x="4" y="54"/>
                  </a:lnTo>
                  <a:lnTo>
                    <a:pt x="1" y="49"/>
                  </a:lnTo>
                  <a:lnTo>
                    <a:pt x="0" y="42"/>
                  </a:lnTo>
                  <a:lnTo>
                    <a:pt x="0" y="34"/>
                  </a:lnTo>
                  <a:lnTo>
                    <a:pt x="0" y="34"/>
                  </a:lnTo>
                  <a:lnTo>
                    <a:pt x="0" y="28"/>
                  </a:lnTo>
                  <a:lnTo>
                    <a:pt x="1" y="21"/>
                  </a:lnTo>
                  <a:lnTo>
                    <a:pt x="4" y="15"/>
                  </a:lnTo>
                  <a:lnTo>
                    <a:pt x="8" y="10"/>
                  </a:lnTo>
                  <a:lnTo>
                    <a:pt x="13" y="5"/>
                  </a:lnTo>
                  <a:lnTo>
                    <a:pt x="19" y="2"/>
                  </a:lnTo>
                  <a:lnTo>
                    <a:pt x="27" y="0"/>
                  </a:lnTo>
                  <a:lnTo>
                    <a:pt x="35" y="0"/>
                  </a:lnTo>
                  <a:lnTo>
                    <a:pt x="35" y="0"/>
                  </a:lnTo>
                  <a:lnTo>
                    <a:pt x="43" y="0"/>
                  </a:lnTo>
                  <a:lnTo>
                    <a:pt x="50" y="2"/>
                  </a:lnTo>
                  <a:lnTo>
                    <a:pt x="55" y="5"/>
                  </a:lnTo>
                  <a:lnTo>
                    <a:pt x="59" y="8"/>
                  </a:lnTo>
                  <a:lnTo>
                    <a:pt x="66" y="15"/>
                  </a:lnTo>
                  <a:lnTo>
                    <a:pt x="67" y="23"/>
                  </a:lnTo>
                  <a:lnTo>
                    <a:pt x="58" y="23"/>
                  </a:lnTo>
                  <a:lnTo>
                    <a:pt x="58" y="23"/>
                  </a:lnTo>
                  <a:lnTo>
                    <a:pt x="55" y="17"/>
                  </a:lnTo>
                  <a:lnTo>
                    <a:pt x="50" y="12"/>
                  </a:lnTo>
                  <a:lnTo>
                    <a:pt x="43" y="8"/>
                  </a:lnTo>
                  <a:lnTo>
                    <a:pt x="35" y="8"/>
                  </a:lnTo>
                  <a:lnTo>
                    <a:pt x="35" y="8"/>
                  </a:lnTo>
                  <a:lnTo>
                    <a:pt x="29" y="8"/>
                  </a:lnTo>
                  <a:lnTo>
                    <a:pt x="24" y="10"/>
                  </a:lnTo>
                  <a:lnTo>
                    <a:pt x="19" y="12"/>
                  </a:lnTo>
                  <a:lnTo>
                    <a:pt x="16" y="15"/>
                  </a:lnTo>
                  <a:lnTo>
                    <a:pt x="13" y="20"/>
                  </a:lnTo>
                  <a:lnTo>
                    <a:pt x="9" y="25"/>
                  </a:lnTo>
                  <a:lnTo>
                    <a:pt x="8" y="34"/>
                  </a:lnTo>
                  <a:lnTo>
                    <a:pt x="8" y="34"/>
                  </a:lnTo>
                  <a:lnTo>
                    <a:pt x="9" y="41"/>
                  </a:lnTo>
                  <a:lnTo>
                    <a:pt x="11" y="46"/>
                  </a:lnTo>
                  <a:lnTo>
                    <a:pt x="13" y="50"/>
                  </a:lnTo>
                  <a:lnTo>
                    <a:pt x="16" y="54"/>
                  </a:lnTo>
                  <a:lnTo>
                    <a:pt x="19" y="57"/>
                  </a:lnTo>
                  <a:lnTo>
                    <a:pt x="24" y="59"/>
                  </a:lnTo>
                  <a:lnTo>
                    <a:pt x="29" y="60"/>
                  </a:lnTo>
                  <a:lnTo>
                    <a:pt x="35" y="60"/>
                  </a:lnTo>
                  <a:lnTo>
                    <a:pt x="35" y="60"/>
                  </a:lnTo>
                  <a:lnTo>
                    <a:pt x="45" y="60"/>
                  </a:lnTo>
                  <a:lnTo>
                    <a:pt x="51" y="55"/>
                  </a:lnTo>
                  <a:lnTo>
                    <a:pt x="56" y="50"/>
                  </a:lnTo>
                  <a:lnTo>
                    <a:pt x="59" y="44"/>
                  </a:lnTo>
                  <a:lnTo>
                    <a:pt x="67" y="44"/>
                  </a:lnTo>
                  <a:close/>
                </a:path>
              </a:pathLst>
            </a:custGeom>
            <a:solidFill>
              <a:schemeClr val="bg1"/>
            </a:solidFill>
            <a:ln w="9525">
              <a:noFill/>
              <a:round/>
              <a:headEnd/>
              <a:tailEnd/>
            </a:ln>
          </p:spPr>
          <p:txBody>
            <a:bodyPr/>
            <a:lstStyle/>
            <a:p>
              <a:pPr>
                <a:defRPr/>
              </a:pPr>
              <a:endParaRPr lang="en-US" dirty="0"/>
            </a:p>
          </p:txBody>
        </p:sp>
        <p:sp>
          <p:nvSpPr>
            <p:cNvPr id="23" name="Freeform 43"/>
            <p:cNvSpPr>
              <a:spLocks noEditPoints="1"/>
            </p:cNvSpPr>
            <p:nvPr userDrawn="1"/>
          </p:nvSpPr>
          <p:spPr bwMode="black">
            <a:xfrm>
              <a:off x="4551" y="4098"/>
              <a:ext cx="36" cy="34"/>
            </a:xfrm>
            <a:custGeom>
              <a:avLst/>
              <a:gdLst/>
              <a:ahLst/>
              <a:cxnLst>
                <a:cxn ang="0">
                  <a:pos x="1" y="21"/>
                </a:cxn>
                <a:cxn ang="0">
                  <a:pos x="6" y="8"/>
                </a:cxn>
                <a:cxn ang="0">
                  <a:pos x="14" y="4"/>
                </a:cxn>
                <a:cxn ang="0">
                  <a:pos x="32" y="0"/>
                </a:cxn>
                <a:cxn ang="0">
                  <a:pos x="46" y="2"/>
                </a:cxn>
                <a:cxn ang="0">
                  <a:pos x="58" y="8"/>
                </a:cxn>
                <a:cxn ang="0">
                  <a:pos x="63" y="20"/>
                </a:cxn>
                <a:cxn ang="0">
                  <a:pos x="63" y="54"/>
                </a:cxn>
                <a:cxn ang="0">
                  <a:pos x="64" y="60"/>
                </a:cxn>
                <a:cxn ang="0">
                  <a:pos x="67" y="60"/>
                </a:cxn>
                <a:cxn ang="0">
                  <a:pos x="72" y="67"/>
                </a:cxn>
                <a:cxn ang="0">
                  <a:pos x="64" y="67"/>
                </a:cxn>
                <a:cxn ang="0">
                  <a:pos x="59" y="67"/>
                </a:cxn>
                <a:cxn ang="0">
                  <a:pos x="55" y="60"/>
                </a:cxn>
                <a:cxn ang="0">
                  <a:pos x="55" y="55"/>
                </a:cxn>
                <a:cxn ang="0">
                  <a:pos x="51" y="60"/>
                </a:cxn>
                <a:cxn ang="0">
                  <a:pos x="37" y="67"/>
                </a:cxn>
                <a:cxn ang="0">
                  <a:pos x="24" y="68"/>
                </a:cxn>
                <a:cxn ang="0">
                  <a:pos x="8" y="65"/>
                </a:cxn>
                <a:cxn ang="0">
                  <a:pos x="1" y="59"/>
                </a:cxn>
                <a:cxn ang="0">
                  <a:pos x="0" y="49"/>
                </a:cxn>
                <a:cxn ang="0">
                  <a:pos x="0" y="44"/>
                </a:cxn>
                <a:cxn ang="0">
                  <a:pos x="6" y="36"/>
                </a:cxn>
                <a:cxn ang="0">
                  <a:pos x="21" y="29"/>
                </a:cxn>
                <a:cxn ang="0">
                  <a:pos x="32" y="29"/>
                </a:cxn>
                <a:cxn ang="0">
                  <a:pos x="50" y="26"/>
                </a:cxn>
                <a:cxn ang="0">
                  <a:pos x="53" y="20"/>
                </a:cxn>
                <a:cxn ang="0">
                  <a:pos x="53" y="15"/>
                </a:cxn>
                <a:cxn ang="0">
                  <a:pos x="42" y="8"/>
                </a:cxn>
                <a:cxn ang="0">
                  <a:pos x="32" y="8"/>
                </a:cxn>
                <a:cxn ang="0">
                  <a:pos x="16" y="12"/>
                </a:cxn>
                <a:cxn ang="0">
                  <a:pos x="11" y="21"/>
                </a:cxn>
                <a:cxn ang="0">
                  <a:pos x="53" y="31"/>
                </a:cxn>
                <a:cxn ang="0">
                  <a:pos x="50" y="33"/>
                </a:cxn>
                <a:cxn ang="0">
                  <a:pos x="25" y="36"/>
                </a:cxn>
                <a:cxn ang="0">
                  <a:pos x="17" y="38"/>
                </a:cxn>
                <a:cxn ang="0">
                  <a:pos x="9" y="44"/>
                </a:cxn>
                <a:cxn ang="0">
                  <a:pos x="8" y="49"/>
                </a:cxn>
                <a:cxn ang="0">
                  <a:pos x="14" y="59"/>
                </a:cxn>
                <a:cxn ang="0">
                  <a:pos x="27" y="62"/>
                </a:cxn>
                <a:cxn ang="0">
                  <a:pos x="37" y="60"/>
                </a:cxn>
                <a:cxn ang="0">
                  <a:pos x="48" y="54"/>
                </a:cxn>
                <a:cxn ang="0">
                  <a:pos x="53" y="46"/>
                </a:cxn>
                <a:cxn ang="0">
                  <a:pos x="53" y="31"/>
                </a:cxn>
              </a:cxnLst>
              <a:rect l="0" t="0" r="r" b="b"/>
              <a:pathLst>
                <a:path w="72" h="68">
                  <a:moveTo>
                    <a:pt x="1" y="21"/>
                  </a:moveTo>
                  <a:lnTo>
                    <a:pt x="1" y="21"/>
                  </a:lnTo>
                  <a:lnTo>
                    <a:pt x="4" y="13"/>
                  </a:lnTo>
                  <a:lnTo>
                    <a:pt x="6" y="8"/>
                  </a:lnTo>
                  <a:lnTo>
                    <a:pt x="9" y="5"/>
                  </a:lnTo>
                  <a:lnTo>
                    <a:pt x="14" y="4"/>
                  </a:lnTo>
                  <a:lnTo>
                    <a:pt x="19" y="2"/>
                  </a:lnTo>
                  <a:lnTo>
                    <a:pt x="32" y="0"/>
                  </a:lnTo>
                  <a:lnTo>
                    <a:pt x="32" y="0"/>
                  </a:lnTo>
                  <a:lnTo>
                    <a:pt x="46" y="2"/>
                  </a:lnTo>
                  <a:lnTo>
                    <a:pt x="56" y="5"/>
                  </a:lnTo>
                  <a:lnTo>
                    <a:pt x="58" y="8"/>
                  </a:lnTo>
                  <a:lnTo>
                    <a:pt x="61" y="12"/>
                  </a:lnTo>
                  <a:lnTo>
                    <a:pt x="63" y="20"/>
                  </a:lnTo>
                  <a:lnTo>
                    <a:pt x="63" y="54"/>
                  </a:lnTo>
                  <a:lnTo>
                    <a:pt x="63" y="54"/>
                  </a:lnTo>
                  <a:lnTo>
                    <a:pt x="63" y="59"/>
                  </a:lnTo>
                  <a:lnTo>
                    <a:pt x="64" y="60"/>
                  </a:lnTo>
                  <a:lnTo>
                    <a:pt x="67" y="60"/>
                  </a:lnTo>
                  <a:lnTo>
                    <a:pt x="67" y="60"/>
                  </a:lnTo>
                  <a:lnTo>
                    <a:pt x="72" y="60"/>
                  </a:lnTo>
                  <a:lnTo>
                    <a:pt x="72" y="67"/>
                  </a:lnTo>
                  <a:lnTo>
                    <a:pt x="72" y="67"/>
                  </a:lnTo>
                  <a:lnTo>
                    <a:pt x="64" y="67"/>
                  </a:lnTo>
                  <a:lnTo>
                    <a:pt x="64" y="67"/>
                  </a:lnTo>
                  <a:lnTo>
                    <a:pt x="59" y="67"/>
                  </a:lnTo>
                  <a:lnTo>
                    <a:pt x="56" y="63"/>
                  </a:lnTo>
                  <a:lnTo>
                    <a:pt x="55" y="60"/>
                  </a:lnTo>
                  <a:lnTo>
                    <a:pt x="55" y="55"/>
                  </a:lnTo>
                  <a:lnTo>
                    <a:pt x="55" y="55"/>
                  </a:lnTo>
                  <a:lnTo>
                    <a:pt x="55" y="55"/>
                  </a:lnTo>
                  <a:lnTo>
                    <a:pt x="51" y="60"/>
                  </a:lnTo>
                  <a:lnTo>
                    <a:pt x="46" y="63"/>
                  </a:lnTo>
                  <a:lnTo>
                    <a:pt x="37" y="67"/>
                  </a:lnTo>
                  <a:lnTo>
                    <a:pt x="24" y="68"/>
                  </a:lnTo>
                  <a:lnTo>
                    <a:pt x="24" y="68"/>
                  </a:lnTo>
                  <a:lnTo>
                    <a:pt x="16" y="68"/>
                  </a:lnTo>
                  <a:lnTo>
                    <a:pt x="8" y="65"/>
                  </a:lnTo>
                  <a:lnTo>
                    <a:pt x="4" y="62"/>
                  </a:lnTo>
                  <a:lnTo>
                    <a:pt x="1" y="59"/>
                  </a:lnTo>
                  <a:lnTo>
                    <a:pt x="0" y="54"/>
                  </a:lnTo>
                  <a:lnTo>
                    <a:pt x="0" y="49"/>
                  </a:lnTo>
                  <a:lnTo>
                    <a:pt x="0" y="49"/>
                  </a:lnTo>
                  <a:lnTo>
                    <a:pt x="0" y="44"/>
                  </a:lnTo>
                  <a:lnTo>
                    <a:pt x="3" y="39"/>
                  </a:lnTo>
                  <a:lnTo>
                    <a:pt x="6" y="36"/>
                  </a:lnTo>
                  <a:lnTo>
                    <a:pt x="9" y="33"/>
                  </a:lnTo>
                  <a:lnTo>
                    <a:pt x="21" y="29"/>
                  </a:lnTo>
                  <a:lnTo>
                    <a:pt x="32" y="29"/>
                  </a:lnTo>
                  <a:lnTo>
                    <a:pt x="32" y="29"/>
                  </a:lnTo>
                  <a:lnTo>
                    <a:pt x="43" y="28"/>
                  </a:lnTo>
                  <a:lnTo>
                    <a:pt x="50" y="26"/>
                  </a:lnTo>
                  <a:lnTo>
                    <a:pt x="53" y="25"/>
                  </a:lnTo>
                  <a:lnTo>
                    <a:pt x="53" y="20"/>
                  </a:lnTo>
                  <a:lnTo>
                    <a:pt x="53" y="20"/>
                  </a:lnTo>
                  <a:lnTo>
                    <a:pt x="53" y="15"/>
                  </a:lnTo>
                  <a:lnTo>
                    <a:pt x="48" y="10"/>
                  </a:lnTo>
                  <a:lnTo>
                    <a:pt x="42" y="8"/>
                  </a:lnTo>
                  <a:lnTo>
                    <a:pt x="32" y="8"/>
                  </a:lnTo>
                  <a:lnTo>
                    <a:pt x="32" y="8"/>
                  </a:lnTo>
                  <a:lnTo>
                    <a:pt x="22" y="8"/>
                  </a:lnTo>
                  <a:lnTo>
                    <a:pt x="16" y="12"/>
                  </a:lnTo>
                  <a:lnTo>
                    <a:pt x="13" y="15"/>
                  </a:lnTo>
                  <a:lnTo>
                    <a:pt x="11" y="21"/>
                  </a:lnTo>
                  <a:lnTo>
                    <a:pt x="1" y="21"/>
                  </a:lnTo>
                  <a:close/>
                  <a:moveTo>
                    <a:pt x="53" y="31"/>
                  </a:moveTo>
                  <a:lnTo>
                    <a:pt x="53" y="31"/>
                  </a:lnTo>
                  <a:lnTo>
                    <a:pt x="50" y="33"/>
                  </a:lnTo>
                  <a:lnTo>
                    <a:pt x="45" y="34"/>
                  </a:lnTo>
                  <a:lnTo>
                    <a:pt x="25" y="36"/>
                  </a:lnTo>
                  <a:lnTo>
                    <a:pt x="25" y="36"/>
                  </a:lnTo>
                  <a:lnTo>
                    <a:pt x="17" y="38"/>
                  </a:lnTo>
                  <a:lnTo>
                    <a:pt x="13" y="41"/>
                  </a:lnTo>
                  <a:lnTo>
                    <a:pt x="9" y="44"/>
                  </a:lnTo>
                  <a:lnTo>
                    <a:pt x="8" y="49"/>
                  </a:lnTo>
                  <a:lnTo>
                    <a:pt x="8" y="49"/>
                  </a:lnTo>
                  <a:lnTo>
                    <a:pt x="9" y="55"/>
                  </a:lnTo>
                  <a:lnTo>
                    <a:pt x="14" y="59"/>
                  </a:lnTo>
                  <a:lnTo>
                    <a:pt x="19" y="62"/>
                  </a:lnTo>
                  <a:lnTo>
                    <a:pt x="27" y="62"/>
                  </a:lnTo>
                  <a:lnTo>
                    <a:pt x="27" y="62"/>
                  </a:lnTo>
                  <a:lnTo>
                    <a:pt x="37" y="60"/>
                  </a:lnTo>
                  <a:lnTo>
                    <a:pt x="45" y="57"/>
                  </a:lnTo>
                  <a:lnTo>
                    <a:pt x="48" y="54"/>
                  </a:lnTo>
                  <a:lnTo>
                    <a:pt x="51" y="50"/>
                  </a:lnTo>
                  <a:lnTo>
                    <a:pt x="53" y="46"/>
                  </a:lnTo>
                  <a:lnTo>
                    <a:pt x="53" y="42"/>
                  </a:lnTo>
                  <a:lnTo>
                    <a:pt x="53" y="31"/>
                  </a:lnTo>
                  <a:close/>
                </a:path>
              </a:pathLst>
            </a:custGeom>
            <a:solidFill>
              <a:schemeClr val="bg1"/>
            </a:solidFill>
            <a:ln w="9525">
              <a:noFill/>
              <a:round/>
              <a:headEnd/>
              <a:tailEnd/>
            </a:ln>
          </p:spPr>
          <p:txBody>
            <a:bodyPr/>
            <a:lstStyle/>
            <a:p>
              <a:pPr>
                <a:defRPr/>
              </a:pPr>
              <a:endParaRPr lang="en-US" dirty="0"/>
            </a:p>
          </p:txBody>
        </p:sp>
        <p:sp>
          <p:nvSpPr>
            <p:cNvPr id="24" name="Freeform 44"/>
            <p:cNvSpPr>
              <a:spLocks/>
            </p:cNvSpPr>
            <p:nvPr userDrawn="1"/>
          </p:nvSpPr>
          <p:spPr bwMode="black">
            <a:xfrm>
              <a:off x="4590" y="4098"/>
              <a:ext cx="32" cy="33"/>
            </a:xfrm>
            <a:custGeom>
              <a:avLst/>
              <a:gdLst/>
              <a:ahLst/>
              <a:cxnLst>
                <a:cxn ang="0">
                  <a:pos x="55" y="25"/>
                </a:cxn>
                <a:cxn ang="0">
                  <a:pos x="55" y="25"/>
                </a:cxn>
                <a:cxn ang="0">
                  <a:pos x="53" y="17"/>
                </a:cxn>
                <a:cxn ang="0">
                  <a:pos x="48" y="12"/>
                </a:cxn>
                <a:cxn ang="0">
                  <a:pos x="42" y="8"/>
                </a:cxn>
                <a:cxn ang="0">
                  <a:pos x="35" y="8"/>
                </a:cxn>
                <a:cxn ang="0">
                  <a:pos x="35" y="8"/>
                </a:cxn>
                <a:cxn ang="0">
                  <a:pos x="22" y="10"/>
                </a:cxn>
                <a:cxn ang="0">
                  <a:pos x="18" y="12"/>
                </a:cxn>
                <a:cxn ang="0">
                  <a:pos x="14" y="15"/>
                </a:cxn>
                <a:cxn ang="0">
                  <a:pos x="11" y="18"/>
                </a:cxn>
                <a:cxn ang="0">
                  <a:pos x="9" y="21"/>
                </a:cxn>
                <a:cxn ang="0">
                  <a:pos x="8" y="31"/>
                </a:cxn>
                <a:cxn ang="0">
                  <a:pos x="8" y="67"/>
                </a:cxn>
                <a:cxn ang="0">
                  <a:pos x="0" y="67"/>
                </a:cxn>
                <a:cxn ang="0">
                  <a:pos x="0" y="2"/>
                </a:cxn>
                <a:cxn ang="0">
                  <a:pos x="8" y="2"/>
                </a:cxn>
                <a:cxn ang="0">
                  <a:pos x="8" y="15"/>
                </a:cxn>
                <a:cxn ang="0">
                  <a:pos x="8" y="15"/>
                </a:cxn>
                <a:cxn ang="0">
                  <a:pos x="8" y="15"/>
                </a:cxn>
                <a:cxn ang="0">
                  <a:pos x="13" y="10"/>
                </a:cxn>
                <a:cxn ang="0">
                  <a:pos x="18" y="5"/>
                </a:cxn>
                <a:cxn ang="0">
                  <a:pos x="26" y="2"/>
                </a:cxn>
                <a:cxn ang="0">
                  <a:pos x="35" y="0"/>
                </a:cxn>
                <a:cxn ang="0">
                  <a:pos x="35" y="0"/>
                </a:cxn>
                <a:cxn ang="0">
                  <a:pos x="43" y="0"/>
                </a:cxn>
                <a:cxn ang="0">
                  <a:pos x="48" y="2"/>
                </a:cxn>
                <a:cxn ang="0">
                  <a:pos x="53" y="5"/>
                </a:cxn>
                <a:cxn ang="0">
                  <a:pos x="58" y="7"/>
                </a:cxn>
                <a:cxn ang="0">
                  <a:pos x="60" y="12"/>
                </a:cxn>
                <a:cxn ang="0">
                  <a:pos x="61" y="17"/>
                </a:cxn>
                <a:cxn ang="0">
                  <a:pos x="63" y="26"/>
                </a:cxn>
                <a:cxn ang="0">
                  <a:pos x="63" y="67"/>
                </a:cxn>
                <a:cxn ang="0">
                  <a:pos x="55" y="67"/>
                </a:cxn>
                <a:cxn ang="0">
                  <a:pos x="55" y="25"/>
                </a:cxn>
              </a:cxnLst>
              <a:rect l="0" t="0" r="r" b="b"/>
              <a:pathLst>
                <a:path w="63" h="67">
                  <a:moveTo>
                    <a:pt x="55" y="25"/>
                  </a:moveTo>
                  <a:lnTo>
                    <a:pt x="55" y="25"/>
                  </a:lnTo>
                  <a:lnTo>
                    <a:pt x="53" y="17"/>
                  </a:lnTo>
                  <a:lnTo>
                    <a:pt x="48" y="12"/>
                  </a:lnTo>
                  <a:lnTo>
                    <a:pt x="42" y="8"/>
                  </a:lnTo>
                  <a:lnTo>
                    <a:pt x="35" y="8"/>
                  </a:lnTo>
                  <a:lnTo>
                    <a:pt x="35" y="8"/>
                  </a:lnTo>
                  <a:lnTo>
                    <a:pt x="22" y="10"/>
                  </a:lnTo>
                  <a:lnTo>
                    <a:pt x="18" y="12"/>
                  </a:lnTo>
                  <a:lnTo>
                    <a:pt x="14" y="15"/>
                  </a:lnTo>
                  <a:lnTo>
                    <a:pt x="11" y="18"/>
                  </a:lnTo>
                  <a:lnTo>
                    <a:pt x="9" y="21"/>
                  </a:lnTo>
                  <a:lnTo>
                    <a:pt x="8" y="31"/>
                  </a:lnTo>
                  <a:lnTo>
                    <a:pt x="8" y="67"/>
                  </a:lnTo>
                  <a:lnTo>
                    <a:pt x="0" y="67"/>
                  </a:lnTo>
                  <a:lnTo>
                    <a:pt x="0" y="2"/>
                  </a:lnTo>
                  <a:lnTo>
                    <a:pt x="8" y="2"/>
                  </a:lnTo>
                  <a:lnTo>
                    <a:pt x="8" y="15"/>
                  </a:lnTo>
                  <a:lnTo>
                    <a:pt x="8" y="15"/>
                  </a:lnTo>
                  <a:lnTo>
                    <a:pt x="8" y="15"/>
                  </a:lnTo>
                  <a:lnTo>
                    <a:pt x="13" y="10"/>
                  </a:lnTo>
                  <a:lnTo>
                    <a:pt x="18" y="5"/>
                  </a:lnTo>
                  <a:lnTo>
                    <a:pt x="26" y="2"/>
                  </a:lnTo>
                  <a:lnTo>
                    <a:pt x="35" y="0"/>
                  </a:lnTo>
                  <a:lnTo>
                    <a:pt x="35" y="0"/>
                  </a:lnTo>
                  <a:lnTo>
                    <a:pt x="43" y="0"/>
                  </a:lnTo>
                  <a:lnTo>
                    <a:pt x="48" y="2"/>
                  </a:lnTo>
                  <a:lnTo>
                    <a:pt x="53" y="5"/>
                  </a:lnTo>
                  <a:lnTo>
                    <a:pt x="58" y="7"/>
                  </a:lnTo>
                  <a:lnTo>
                    <a:pt x="60" y="12"/>
                  </a:lnTo>
                  <a:lnTo>
                    <a:pt x="61" y="17"/>
                  </a:lnTo>
                  <a:lnTo>
                    <a:pt x="63" y="26"/>
                  </a:lnTo>
                  <a:lnTo>
                    <a:pt x="63" y="67"/>
                  </a:lnTo>
                  <a:lnTo>
                    <a:pt x="55" y="67"/>
                  </a:lnTo>
                  <a:lnTo>
                    <a:pt x="55" y="25"/>
                  </a:lnTo>
                  <a:close/>
                </a:path>
              </a:pathLst>
            </a:custGeom>
            <a:solidFill>
              <a:schemeClr val="bg1"/>
            </a:solidFill>
            <a:ln w="9525">
              <a:noFill/>
              <a:round/>
              <a:headEnd/>
              <a:tailEnd/>
            </a:ln>
          </p:spPr>
          <p:txBody>
            <a:bodyPr/>
            <a:lstStyle/>
            <a:p>
              <a:pPr>
                <a:defRPr/>
              </a:pPr>
              <a:endParaRPr lang="en-US" dirty="0"/>
            </a:p>
          </p:txBody>
        </p:sp>
        <p:sp>
          <p:nvSpPr>
            <p:cNvPr id="25" name="Freeform 45"/>
            <p:cNvSpPr>
              <a:spLocks/>
            </p:cNvSpPr>
            <p:nvPr userDrawn="1"/>
          </p:nvSpPr>
          <p:spPr bwMode="black">
            <a:xfrm>
              <a:off x="4645" y="4086"/>
              <a:ext cx="52" cy="47"/>
            </a:xfrm>
            <a:custGeom>
              <a:avLst/>
              <a:gdLst/>
              <a:ahLst/>
              <a:cxnLst>
                <a:cxn ang="0">
                  <a:pos x="79" y="36"/>
                </a:cxn>
                <a:cxn ang="0">
                  <a:pos x="71" y="21"/>
                </a:cxn>
                <a:cxn ang="0">
                  <a:pos x="53" y="16"/>
                </a:cxn>
                <a:cxn ang="0">
                  <a:pos x="47" y="18"/>
                </a:cxn>
                <a:cxn ang="0">
                  <a:pos x="36" y="23"/>
                </a:cxn>
                <a:cxn ang="0">
                  <a:pos x="29" y="31"/>
                </a:cxn>
                <a:cxn ang="0">
                  <a:pos x="26" y="47"/>
                </a:cxn>
                <a:cxn ang="0">
                  <a:pos x="27" y="57"/>
                </a:cxn>
                <a:cxn ang="0">
                  <a:pos x="32" y="66"/>
                </a:cxn>
                <a:cxn ang="0">
                  <a:pos x="40" y="73"/>
                </a:cxn>
                <a:cxn ang="0">
                  <a:pos x="53" y="76"/>
                </a:cxn>
                <a:cxn ang="0">
                  <a:pos x="63" y="74"/>
                </a:cxn>
                <a:cxn ang="0">
                  <a:pos x="76" y="65"/>
                </a:cxn>
                <a:cxn ang="0">
                  <a:pos x="79" y="57"/>
                </a:cxn>
                <a:cxn ang="0">
                  <a:pos x="105" y="57"/>
                </a:cxn>
                <a:cxn ang="0">
                  <a:pos x="100" y="73"/>
                </a:cxn>
                <a:cxn ang="0">
                  <a:pos x="89" y="84"/>
                </a:cxn>
                <a:cxn ang="0">
                  <a:pos x="73" y="91"/>
                </a:cxn>
                <a:cxn ang="0">
                  <a:pos x="53" y="94"/>
                </a:cxn>
                <a:cxn ang="0">
                  <a:pos x="42" y="92"/>
                </a:cxn>
                <a:cxn ang="0">
                  <a:pos x="23" y="87"/>
                </a:cxn>
                <a:cxn ang="0">
                  <a:pos x="8" y="76"/>
                </a:cxn>
                <a:cxn ang="0">
                  <a:pos x="2" y="58"/>
                </a:cxn>
                <a:cxn ang="0">
                  <a:pos x="0" y="47"/>
                </a:cxn>
                <a:cxn ang="0">
                  <a:pos x="5" y="24"/>
                </a:cxn>
                <a:cxn ang="0">
                  <a:pos x="15" y="10"/>
                </a:cxn>
                <a:cxn ang="0">
                  <a:pos x="31" y="2"/>
                </a:cxn>
                <a:cxn ang="0">
                  <a:pos x="53" y="0"/>
                </a:cxn>
                <a:cxn ang="0">
                  <a:pos x="69" y="0"/>
                </a:cxn>
                <a:cxn ang="0">
                  <a:pos x="86" y="7"/>
                </a:cxn>
                <a:cxn ang="0">
                  <a:pos x="99" y="16"/>
                </a:cxn>
                <a:cxn ang="0">
                  <a:pos x="105" y="36"/>
                </a:cxn>
              </a:cxnLst>
              <a:rect l="0" t="0" r="r" b="b"/>
              <a:pathLst>
                <a:path w="105" h="94">
                  <a:moveTo>
                    <a:pt x="79" y="36"/>
                  </a:moveTo>
                  <a:lnTo>
                    <a:pt x="79" y="36"/>
                  </a:lnTo>
                  <a:lnTo>
                    <a:pt x="76" y="28"/>
                  </a:lnTo>
                  <a:lnTo>
                    <a:pt x="71" y="21"/>
                  </a:lnTo>
                  <a:lnTo>
                    <a:pt x="63" y="18"/>
                  </a:lnTo>
                  <a:lnTo>
                    <a:pt x="53" y="16"/>
                  </a:lnTo>
                  <a:lnTo>
                    <a:pt x="53" y="16"/>
                  </a:lnTo>
                  <a:lnTo>
                    <a:pt x="47" y="18"/>
                  </a:lnTo>
                  <a:lnTo>
                    <a:pt x="40" y="20"/>
                  </a:lnTo>
                  <a:lnTo>
                    <a:pt x="36" y="23"/>
                  </a:lnTo>
                  <a:lnTo>
                    <a:pt x="32" y="28"/>
                  </a:lnTo>
                  <a:lnTo>
                    <a:pt x="29" y="31"/>
                  </a:lnTo>
                  <a:lnTo>
                    <a:pt x="27" y="37"/>
                  </a:lnTo>
                  <a:lnTo>
                    <a:pt x="26" y="47"/>
                  </a:lnTo>
                  <a:lnTo>
                    <a:pt x="26" y="47"/>
                  </a:lnTo>
                  <a:lnTo>
                    <a:pt x="27" y="57"/>
                  </a:lnTo>
                  <a:lnTo>
                    <a:pt x="29" y="62"/>
                  </a:lnTo>
                  <a:lnTo>
                    <a:pt x="32" y="66"/>
                  </a:lnTo>
                  <a:lnTo>
                    <a:pt x="36" y="70"/>
                  </a:lnTo>
                  <a:lnTo>
                    <a:pt x="40" y="73"/>
                  </a:lnTo>
                  <a:lnTo>
                    <a:pt x="47" y="76"/>
                  </a:lnTo>
                  <a:lnTo>
                    <a:pt x="53" y="76"/>
                  </a:lnTo>
                  <a:lnTo>
                    <a:pt x="53" y="76"/>
                  </a:lnTo>
                  <a:lnTo>
                    <a:pt x="63" y="74"/>
                  </a:lnTo>
                  <a:lnTo>
                    <a:pt x="69" y="71"/>
                  </a:lnTo>
                  <a:lnTo>
                    <a:pt x="76" y="65"/>
                  </a:lnTo>
                  <a:lnTo>
                    <a:pt x="78" y="62"/>
                  </a:lnTo>
                  <a:lnTo>
                    <a:pt x="79" y="57"/>
                  </a:lnTo>
                  <a:lnTo>
                    <a:pt x="105" y="57"/>
                  </a:lnTo>
                  <a:lnTo>
                    <a:pt x="105" y="57"/>
                  </a:lnTo>
                  <a:lnTo>
                    <a:pt x="103" y="65"/>
                  </a:lnTo>
                  <a:lnTo>
                    <a:pt x="100" y="73"/>
                  </a:lnTo>
                  <a:lnTo>
                    <a:pt x="95" y="79"/>
                  </a:lnTo>
                  <a:lnTo>
                    <a:pt x="89" y="84"/>
                  </a:lnTo>
                  <a:lnTo>
                    <a:pt x="81" y="89"/>
                  </a:lnTo>
                  <a:lnTo>
                    <a:pt x="73" y="91"/>
                  </a:lnTo>
                  <a:lnTo>
                    <a:pt x="63" y="92"/>
                  </a:lnTo>
                  <a:lnTo>
                    <a:pt x="53" y="94"/>
                  </a:lnTo>
                  <a:lnTo>
                    <a:pt x="53" y="94"/>
                  </a:lnTo>
                  <a:lnTo>
                    <a:pt x="42" y="92"/>
                  </a:lnTo>
                  <a:lnTo>
                    <a:pt x="31" y="91"/>
                  </a:lnTo>
                  <a:lnTo>
                    <a:pt x="23" y="87"/>
                  </a:lnTo>
                  <a:lnTo>
                    <a:pt x="15" y="83"/>
                  </a:lnTo>
                  <a:lnTo>
                    <a:pt x="8" y="76"/>
                  </a:lnTo>
                  <a:lnTo>
                    <a:pt x="5" y="68"/>
                  </a:lnTo>
                  <a:lnTo>
                    <a:pt x="2" y="58"/>
                  </a:lnTo>
                  <a:lnTo>
                    <a:pt x="0" y="47"/>
                  </a:lnTo>
                  <a:lnTo>
                    <a:pt x="0" y="47"/>
                  </a:lnTo>
                  <a:lnTo>
                    <a:pt x="2" y="34"/>
                  </a:lnTo>
                  <a:lnTo>
                    <a:pt x="5" y="24"/>
                  </a:lnTo>
                  <a:lnTo>
                    <a:pt x="8" y="16"/>
                  </a:lnTo>
                  <a:lnTo>
                    <a:pt x="15" y="10"/>
                  </a:lnTo>
                  <a:lnTo>
                    <a:pt x="23" y="5"/>
                  </a:lnTo>
                  <a:lnTo>
                    <a:pt x="31" y="2"/>
                  </a:lnTo>
                  <a:lnTo>
                    <a:pt x="42" y="0"/>
                  </a:lnTo>
                  <a:lnTo>
                    <a:pt x="53" y="0"/>
                  </a:lnTo>
                  <a:lnTo>
                    <a:pt x="53" y="0"/>
                  </a:lnTo>
                  <a:lnTo>
                    <a:pt x="69" y="0"/>
                  </a:lnTo>
                  <a:lnTo>
                    <a:pt x="78" y="3"/>
                  </a:lnTo>
                  <a:lnTo>
                    <a:pt x="86" y="7"/>
                  </a:lnTo>
                  <a:lnTo>
                    <a:pt x="92" y="12"/>
                  </a:lnTo>
                  <a:lnTo>
                    <a:pt x="99" y="16"/>
                  </a:lnTo>
                  <a:lnTo>
                    <a:pt x="103" y="24"/>
                  </a:lnTo>
                  <a:lnTo>
                    <a:pt x="105" y="36"/>
                  </a:lnTo>
                  <a:lnTo>
                    <a:pt x="79" y="36"/>
                  </a:lnTo>
                  <a:close/>
                </a:path>
              </a:pathLst>
            </a:custGeom>
            <a:solidFill>
              <a:schemeClr val="bg1"/>
            </a:solidFill>
            <a:ln w="9525">
              <a:noFill/>
              <a:round/>
              <a:headEnd/>
              <a:tailEnd/>
            </a:ln>
          </p:spPr>
          <p:txBody>
            <a:bodyPr/>
            <a:lstStyle/>
            <a:p>
              <a:pPr>
                <a:defRPr/>
              </a:pPr>
              <a:endParaRPr lang="en-US" dirty="0"/>
            </a:p>
          </p:txBody>
        </p:sp>
        <p:sp>
          <p:nvSpPr>
            <p:cNvPr id="26" name="Freeform 46"/>
            <p:cNvSpPr>
              <a:spLocks noEditPoints="1"/>
            </p:cNvSpPr>
            <p:nvPr userDrawn="1"/>
          </p:nvSpPr>
          <p:spPr bwMode="black">
            <a:xfrm>
              <a:off x="4701" y="4097"/>
              <a:ext cx="44" cy="36"/>
            </a:xfrm>
            <a:custGeom>
              <a:avLst/>
              <a:gdLst/>
              <a:ahLst/>
              <a:cxnLst>
                <a:cxn ang="0">
                  <a:pos x="44" y="0"/>
                </a:cxn>
                <a:cxn ang="0">
                  <a:pos x="44" y="0"/>
                </a:cxn>
                <a:cxn ang="0">
                  <a:pos x="53" y="2"/>
                </a:cxn>
                <a:cxn ang="0">
                  <a:pos x="62" y="3"/>
                </a:cxn>
                <a:cxn ang="0">
                  <a:pos x="70" y="5"/>
                </a:cxn>
                <a:cxn ang="0">
                  <a:pos x="76" y="10"/>
                </a:cxn>
                <a:cxn ang="0">
                  <a:pos x="81" y="15"/>
                </a:cxn>
                <a:cxn ang="0">
                  <a:pos x="84" y="20"/>
                </a:cxn>
                <a:cxn ang="0">
                  <a:pos x="87" y="28"/>
                </a:cxn>
                <a:cxn ang="0">
                  <a:pos x="87" y="36"/>
                </a:cxn>
                <a:cxn ang="0">
                  <a:pos x="87" y="36"/>
                </a:cxn>
                <a:cxn ang="0">
                  <a:pos x="87" y="45"/>
                </a:cxn>
                <a:cxn ang="0">
                  <a:pos x="84" y="52"/>
                </a:cxn>
                <a:cxn ang="0">
                  <a:pos x="81" y="58"/>
                </a:cxn>
                <a:cxn ang="0">
                  <a:pos x="76" y="63"/>
                </a:cxn>
                <a:cxn ang="0">
                  <a:pos x="70" y="68"/>
                </a:cxn>
                <a:cxn ang="0">
                  <a:pos x="62" y="70"/>
                </a:cxn>
                <a:cxn ang="0">
                  <a:pos x="53" y="71"/>
                </a:cxn>
                <a:cxn ang="0">
                  <a:pos x="44" y="73"/>
                </a:cxn>
                <a:cxn ang="0">
                  <a:pos x="44" y="73"/>
                </a:cxn>
                <a:cxn ang="0">
                  <a:pos x="34" y="71"/>
                </a:cxn>
                <a:cxn ang="0">
                  <a:pos x="26" y="70"/>
                </a:cxn>
                <a:cxn ang="0">
                  <a:pos x="18" y="68"/>
                </a:cxn>
                <a:cxn ang="0">
                  <a:pos x="11" y="63"/>
                </a:cxn>
                <a:cxn ang="0">
                  <a:pos x="7" y="58"/>
                </a:cxn>
                <a:cxn ang="0">
                  <a:pos x="3" y="52"/>
                </a:cxn>
                <a:cxn ang="0">
                  <a:pos x="0" y="45"/>
                </a:cxn>
                <a:cxn ang="0">
                  <a:pos x="0" y="36"/>
                </a:cxn>
                <a:cxn ang="0">
                  <a:pos x="0" y="36"/>
                </a:cxn>
                <a:cxn ang="0">
                  <a:pos x="0" y="28"/>
                </a:cxn>
                <a:cxn ang="0">
                  <a:pos x="3" y="20"/>
                </a:cxn>
                <a:cxn ang="0">
                  <a:pos x="7" y="15"/>
                </a:cxn>
                <a:cxn ang="0">
                  <a:pos x="11" y="10"/>
                </a:cxn>
                <a:cxn ang="0">
                  <a:pos x="18" y="5"/>
                </a:cxn>
                <a:cxn ang="0">
                  <a:pos x="26" y="3"/>
                </a:cxn>
                <a:cxn ang="0">
                  <a:pos x="34" y="2"/>
                </a:cxn>
                <a:cxn ang="0">
                  <a:pos x="44" y="0"/>
                </a:cxn>
                <a:cxn ang="0">
                  <a:pos x="44" y="0"/>
                </a:cxn>
                <a:cxn ang="0">
                  <a:pos x="44" y="57"/>
                </a:cxn>
                <a:cxn ang="0">
                  <a:pos x="44" y="57"/>
                </a:cxn>
                <a:cxn ang="0">
                  <a:pos x="53" y="55"/>
                </a:cxn>
                <a:cxn ang="0">
                  <a:pos x="60" y="52"/>
                </a:cxn>
                <a:cxn ang="0">
                  <a:pos x="63" y="45"/>
                </a:cxn>
                <a:cxn ang="0">
                  <a:pos x="65" y="36"/>
                </a:cxn>
                <a:cxn ang="0">
                  <a:pos x="65" y="36"/>
                </a:cxn>
                <a:cxn ang="0">
                  <a:pos x="63" y="28"/>
                </a:cxn>
                <a:cxn ang="0">
                  <a:pos x="60" y="21"/>
                </a:cxn>
                <a:cxn ang="0">
                  <a:pos x="53" y="18"/>
                </a:cxn>
                <a:cxn ang="0">
                  <a:pos x="44" y="16"/>
                </a:cxn>
                <a:cxn ang="0">
                  <a:pos x="44" y="16"/>
                </a:cxn>
                <a:cxn ang="0">
                  <a:pos x="36" y="18"/>
                </a:cxn>
                <a:cxn ang="0">
                  <a:pos x="28" y="21"/>
                </a:cxn>
                <a:cxn ang="0">
                  <a:pos x="24" y="28"/>
                </a:cxn>
                <a:cxn ang="0">
                  <a:pos x="23" y="36"/>
                </a:cxn>
                <a:cxn ang="0">
                  <a:pos x="23" y="36"/>
                </a:cxn>
                <a:cxn ang="0">
                  <a:pos x="24" y="45"/>
                </a:cxn>
                <a:cxn ang="0">
                  <a:pos x="28" y="52"/>
                </a:cxn>
                <a:cxn ang="0">
                  <a:pos x="36" y="55"/>
                </a:cxn>
                <a:cxn ang="0">
                  <a:pos x="44" y="57"/>
                </a:cxn>
                <a:cxn ang="0">
                  <a:pos x="44" y="57"/>
                </a:cxn>
              </a:cxnLst>
              <a:rect l="0" t="0" r="r" b="b"/>
              <a:pathLst>
                <a:path w="87" h="73">
                  <a:moveTo>
                    <a:pt x="44" y="0"/>
                  </a:moveTo>
                  <a:lnTo>
                    <a:pt x="44" y="0"/>
                  </a:lnTo>
                  <a:lnTo>
                    <a:pt x="53" y="2"/>
                  </a:lnTo>
                  <a:lnTo>
                    <a:pt x="62" y="3"/>
                  </a:lnTo>
                  <a:lnTo>
                    <a:pt x="70" y="5"/>
                  </a:lnTo>
                  <a:lnTo>
                    <a:pt x="76" y="10"/>
                  </a:lnTo>
                  <a:lnTo>
                    <a:pt x="81" y="15"/>
                  </a:lnTo>
                  <a:lnTo>
                    <a:pt x="84" y="20"/>
                  </a:lnTo>
                  <a:lnTo>
                    <a:pt x="87" y="28"/>
                  </a:lnTo>
                  <a:lnTo>
                    <a:pt x="87" y="36"/>
                  </a:lnTo>
                  <a:lnTo>
                    <a:pt x="87" y="36"/>
                  </a:lnTo>
                  <a:lnTo>
                    <a:pt x="87" y="45"/>
                  </a:lnTo>
                  <a:lnTo>
                    <a:pt x="84" y="52"/>
                  </a:lnTo>
                  <a:lnTo>
                    <a:pt x="81" y="58"/>
                  </a:lnTo>
                  <a:lnTo>
                    <a:pt x="76" y="63"/>
                  </a:lnTo>
                  <a:lnTo>
                    <a:pt x="70" y="68"/>
                  </a:lnTo>
                  <a:lnTo>
                    <a:pt x="62" y="70"/>
                  </a:lnTo>
                  <a:lnTo>
                    <a:pt x="53" y="71"/>
                  </a:lnTo>
                  <a:lnTo>
                    <a:pt x="44" y="73"/>
                  </a:lnTo>
                  <a:lnTo>
                    <a:pt x="44" y="73"/>
                  </a:lnTo>
                  <a:lnTo>
                    <a:pt x="34" y="71"/>
                  </a:lnTo>
                  <a:lnTo>
                    <a:pt x="26" y="70"/>
                  </a:lnTo>
                  <a:lnTo>
                    <a:pt x="18" y="68"/>
                  </a:lnTo>
                  <a:lnTo>
                    <a:pt x="11" y="63"/>
                  </a:lnTo>
                  <a:lnTo>
                    <a:pt x="7" y="58"/>
                  </a:lnTo>
                  <a:lnTo>
                    <a:pt x="3" y="52"/>
                  </a:lnTo>
                  <a:lnTo>
                    <a:pt x="0" y="45"/>
                  </a:lnTo>
                  <a:lnTo>
                    <a:pt x="0" y="36"/>
                  </a:lnTo>
                  <a:lnTo>
                    <a:pt x="0" y="36"/>
                  </a:lnTo>
                  <a:lnTo>
                    <a:pt x="0" y="28"/>
                  </a:lnTo>
                  <a:lnTo>
                    <a:pt x="3" y="20"/>
                  </a:lnTo>
                  <a:lnTo>
                    <a:pt x="7" y="15"/>
                  </a:lnTo>
                  <a:lnTo>
                    <a:pt x="11" y="10"/>
                  </a:lnTo>
                  <a:lnTo>
                    <a:pt x="18" y="5"/>
                  </a:lnTo>
                  <a:lnTo>
                    <a:pt x="26" y="3"/>
                  </a:lnTo>
                  <a:lnTo>
                    <a:pt x="34" y="2"/>
                  </a:lnTo>
                  <a:lnTo>
                    <a:pt x="44" y="0"/>
                  </a:lnTo>
                  <a:lnTo>
                    <a:pt x="44" y="0"/>
                  </a:lnTo>
                  <a:close/>
                  <a:moveTo>
                    <a:pt x="44" y="57"/>
                  </a:moveTo>
                  <a:lnTo>
                    <a:pt x="44" y="57"/>
                  </a:lnTo>
                  <a:lnTo>
                    <a:pt x="53" y="55"/>
                  </a:lnTo>
                  <a:lnTo>
                    <a:pt x="60" y="52"/>
                  </a:lnTo>
                  <a:lnTo>
                    <a:pt x="63" y="45"/>
                  </a:lnTo>
                  <a:lnTo>
                    <a:pt x="65" y="36"/>
                  </a:lnTo>
                  <a:lnTo>
                    <a:pt x="65" y="36"/>
                  </a:lnTo>
                  <a:lnTo>
                    <a:pt x="63" y="28"/>
                  </a:lnTo>
                  <a:lnTo>
                    <a:pt x="60" y="21"/>
                  </a:lnTo>
                  <a:lnTo>
                    <a:pt x="53" y="18"/>
                  </a:lnTo>
                  <a:lnTo>
                    <a:pt x="44" y="16"/>
                  </a:lnTo>
                  <a:lnTo>
                    <a:pt x="44" y="16"/>
                  </a:lnTo>
                  <a:lnTo>
                    <a:pt x="36" y="18"/>
                  </a:lnTo>
                  <a:lnTo>
                    <a:pt x="28" y="21"/>
                  </a:lnTo>
                  <a:lnTo>
                    <a:pt x="24" y="28"/>
                  </a:lnTo>
                  <a:lnTo>
                    <a:pt x="23" y="36"/>
                  </a:lnTo>
                  <a:lnTo>
                    <a:pt x="23" y="36"/>
                  </a:lnTo>
                  <a:lnTo>
                    <a:pt x="24" y="45"/>
                  </a:lnTo>
                  <a:lnTo>
                    <a:pt x="28" y="52"/>
                  </a:lnTo>
                  <a:lnTo>
                    <a:pt x="36" y="55"/>
                  </a:lnTo>
                  <a:lnTo>
                    <a:pt x="44" y="57"/>
                  </a:lnTo>
                  <a:lnTo>
                    <a:pt x="44" y="57"/>
                  </a:lnTo>
                  <a:close/>
                </a:path>
              </a:pathLst>
            </a:custGeom>
            <a:solidFill>
              <a:schemeClr val="bg1"/>
            </a:solidFill>
            <a:ln w="9525">
              <a:noFill/>
              <a:round/>
              <a:headEnd/>
              <a:tailEnd/>
            </a:ln>
          </p:spPr>
          <p:txBody>
            <a:bodyPr/>
            <a:lstStyle/>
            <a:p>
              <a:pPr>
                <a:defRPr/>
              </a:pPr>
              <a:endParaRPr lang="en-US" dirty="0"/>
            </a:p>
          </p:txBody>
        </p:sp>
        <p:sp>
          <p:nvSpPr>
            <p:cNvPr id="27" name="Freeform 47"/>
            <p:cNvSpPr>
              <a:spLocks/>
            </p:cNvSpPr>
            <p:nvPr userDrawn="1"/>
          </p:nvSpPr>
          <p:spPr bwMode="black">
            <a:xfrm>
              <a:off x="4751" y="4097"/>
              <a:ext cx="38" cy="34"/>
            </a:xfrm>
            <a:custGeom>
              <a:avLst/>
              <a:gdLst/>
              <a:ahLst/>
              <a:cxnLst>
                <a:cxn ang="0">
                  <a:pos x="55" y="30"/>
                </a:cxn>
                <a:cxn ang="0">
                  <a:pos x="55" y="30"/>
                </a:cxn>
                <a:cxn ang="0">
                  <a:pos x="54" y="24"/>
                </a:cxn>
                <a:cxn ang="0">
                  <a:pos x="50" y="19"/>
                </a:cxn>
                <a:cxn ang="0">
                  <a:pos x="47" y="18"/>
                </a:cxn>
                <a:cxn ang="0">
                  <a:pos x="41" y="16"/>
                </a:cxn>
                <a:cxn ang="0">
                  <a:pos x="41" y="16"/>
                </a:cxn>
                <a:cxn ang="0">
                  <a:pos x="33" y="18"/>
                </a:cxn>
                <a:cxn ang="0">
                  <a:pos x="28" y="21"/>
                </a:cxn>
                <a:cxn ang="0">
                  <a:pos x="23" y="27"/>
                </a:cxn>
                <a:cxn ang="0">
                  <a:pos x="21" y="35"/>
                </a:cxn>
                <a:cxn ang="0">
                  <a:pos x="21" y="68"/>
                </a:cxn>
                <a:cxn ang="0">
                  <a:pos x="0" y="68"/>
                </a:cxn>
                <a:cxn ang="0">
                  <a:pos x="0" y="1"/>
                </a:cxn>
                <a:cxn ang="0">
                  <a:pos x="21" y="1"/>
                </a:cxn>
                <a:cxn ang="0">
                  <a:pos x="21" y="11"/>
                </a:cxn>
                <a:cxn ang="0">
                  <a:pos x="21" y="11"/>
                </a:cxn>
                <a:cxn ang="0">
                  <a:pos x="21" y="11"/>
                </a:cxn>
                <a:cxn ang="0">
                  <a:pos x="25" y="6"/>
                </a:cxn>
                <a:cxn ang="0">
                  <a:pos x="31" y="3"/>
                </a:cxn>
                <a:cxn ang="0">
                  <a:pos x="39" y="0"/>
                </a:cxn>
                <a:cxn ang="0">
                  <a:pos x="49" y="0"/>
                </a:cxn>
                <a:cxn ang="0">
                  <a:pos x="49" y="0"/>
                </a:cxn>
                <a:cxn ang="0">
                  <a:pos x="57" y="0"/>
                </a:cxn>
                <a:cxn ang="0">
                  <a:pos x="67" y="5"/>
                </a:cxn>
                <a:cxn ang="0">
                  <a:pos x="71" y="8"/>
                </a:cxn>
                <a:cxn ang="0">
                  <a:pos x="73" y="11"/>
                </a:cxn>
                <a:cxn ang="0">
                  <a:pos x="76" y="16"/>
                </a:cxn>
                <a:cxn ang="0">
                  <a:pos x="76" y="24"/>
                </a:cxn>
                <a:cxn ang="0">
                  <a:pos x="76" y="68"/>
                </a:cxn>
                <a:cxn ang="0">
                  <a:pos x="55" y="68"/>
                </a:cxn>
                <a:cxn ang="0">
                  <a:pos x="55" y="30"/>
                </a:cxn>
              </a:cxnLst>
              <a:rect l="0" t="0" r="r" b="b"/>
              <a:pathLst>
                <a:path w="76" h="68">
                  <a:moveTo>
                    <a:pt x="55" y="30"/>
                  </a:moveTo>
                  <a:lnTo>
                    <a:pt x="55" y="30"/>
                  </a:lnTo>
                  <a:lnTo>
                    <a:pt x="54" y="24"/>
                  </a:lnTo>
                  <a:lnTo>
                    <a:pt x="50" y="19"/>
                  </a:lnTo>
                  <a:lnTo>
                    <a:pt x="47" y="18"/>
                  </a:lnTo>
                  <a:lnTo>
                    <a:pt x="41" y="16"/>
                  </a:lnTo>
                  <a:lnTo>
                    <a:pt x="41" y="16"/>
                  </a:lnTo>
                  <a:lnTo>
                    <a:pt x="33" y="18"/>
                  </a:lnTo>
                  <a:lnTo>
                    <a:pt x="28" y="21"/>
                  </a:lnTo>
                  <a:lnTo>
                    <a:pt x="23" y="27"/>
                  </a:lnTo>
                  <a:lnTo>
                    <a:pt x="21" y="35"/>
                  </a:lnTo>
                  <a:lnTo>
                    <a:pt x="21" y="68"/>
                  </a:lnTo>
                  <a:lnTo>
                    <a:pt x="0" y="68"/>
                  </a:lnTo>
                  <a:lnTo>
                    <a:pt x="0" y="1"/>
                  </a:lnTo>
                  <a:lnTo>
                    <a:pt x="21" y="1"/>
                  </a:lnTo>
                  <a:lnTo>
                    <a:pt x="21" y="11"/>
                  </a:lnTo>
                  <a:lnTo>
                    <a:pt x="21" y="11"/>
                  </a:lnTo>
                  <a:lnTo>
                    <a:pt x="21" y="11"/>
                  </a:lnTo>
                  <a:lnTo>
                    <a:pt x="25" y="6"/>
                  </a:lnTo>
                  <a:lnTo>
                    <a:pt x="31" y="3"/>
                  </a:lnTo>
                  <a:lnTo>
                    <a:pt x="39" y="0"/>
                  </a:lnTo>
                  <a:lnTo>
                    <a:pt x="49" y="0"/>
                  </a:lnTo>
                  <a:lnTo>
                    <a:pt x="49" y="0"/>
                  </a:lnTo>
                  <a:lnTo>
                    <a:pt x="57" y="0"/>
                  </a:lnTo>
                  <a:lnTo>
                    <a:pt x="67" y="5"/>
                  </a:lnTo>
                  <a:lnTo>
                    <a:pt x="71" y="8"/>
                  </a:lnTo>
                  <a:lnTo>
                    <a:pt x="73" y="11"/>
                  </a:lnTo>
                  <a:lnTo>
                    <a:pt x="76" y="16"/>
                  </a:lnTo>
                  <a:lnTo>
                    <a:pt x="76" y="24"/>
                  </a:lnTo>
                  <a:lnTo>
                    <a:pt x="76" y="68"/>
                  </a:lnTo>
                  <a:lnTo>
                    <a:pt x="55" y="68"/>
                  </a:lnTo>
                  <a:lnTo>
                    <a:pt x="55" y="30"/>
                  </a:lnTo>
                  <a:close/>
                </a:path>
              </a:pathLst>
            </a:custGeom>
            <a:solidFill>
              <a:schemeClr val="bg1"/>
            </a:solidFill>
            <a:ln w="9525">
              <a:noFill/>
              <a:round/>
              <a:headEnd/>
              <a:tailEnd/>
            </a:ln>
          </p:spPr>
          <p:txBody>
            <a:bodyPr/>
            <a:lstStyle/>
            <a:p>
              <a:pPr>
                <a:defRPr/>
              </a:pPr>
              <a:endParaRPr lang="en-US" dirty="0"/>
            </a:p>
          </p:txBody>
        </p:sp>
        <p:sp>
          <p:nvSpPr>
            <p:cNvPr id="28" name="Freeform 48"/>
            <p:cNvSpPr>
              <a:spLocks/>
            </p:cNvSpPr>
            <p:nvPr userDrawn="1"/>
          </p:nvSpPr>
          <p:spPr bwMode="black">
            <a:xfrm>
              <a:off x="4796" y="4097"/>
              <a:ext cx="42" cy="36"/>
            </a:xfrm>
            <a:custGeom>
              <a:avLst/>
              <a:gdLst/>
              <a:ahLst/>
              <a:cxnLst>
                <a:cxn ang="0">
                  <a:pos x="62" y="28"/>
                </a:cxn>
                <a:cxn ang="0">
                  <a:pos x="62" y="28"/>
                </a:cxn>
                <a:cxn ang="0">
                  <a:pos x="58" y="23"/>
                </a:cxn>
                <a:cxn ang="0">
                  <a:pos x="55" y="18"/>
                </a:cxn>
                <a:cxn ang="0">
                  <a:pos x="50" y="16"/>
                </a:cxn>
                <a:cxn ang="0">
                  <a:pos x="44" y="16"/>
                </a:cxn>
                <a:cxn ang="0">
                  <a:pos x="44" y="16"/>
                </a:cxn>
                <a:cxn ang="0">
                  <a:pos x="34" y="18"/>
                </a:cxn>
                <a:cxn ang="0">
                  <a:pos x="28" y="21"/>
                </a:cxn>
                <a:cxn ang="0">
                  <a:pos x="23" y="28"/>
                </a:cxn>
                <a:cxn ang="0">
                  <a:pos x="23" y="36"/>
                </a:cxn>
                <a:cxn ang="0">
                  <a:pos x="23" y="36"/>
                </a:cxn>
                <a:cxn ang="0">
                  <a:pos x="23" y="45"/>
                </a:cxn>
                <a:cxn ang="0">
                  <a:pos x="28" y="52"/>
                </a:cxn>
                <a:cxn ang="0">
                  <a:pos x="34" y="55"/>
                </a:cxn>
                <a:cxn ang="0">
                  <a:pos x="44" y="57"/>
                </a:cxn>
                <a:cxn ang="0">
                  <a:pos x="44" y="57"/>
                </a:cxn>
                <a:cxn ang="0">
                  <a:pos x="50" y="55"/>
                </a:cxn>
                <a:cxn ang="0">
                  <a:pos x="55" y="53"/>
                </a:cxn>
                <a:cxn ang="0">
                  <a:pos x="60" y="49"/>
                </a:cxn>
                <a:cxn ang="0">
                  <a:pos x="62" y="44"/>
                </a:cxn>
                <a:cxn ang="0">
                  <a:pos x="84" y="44"/>
                </a:cxn>
                <a:cxn ang="0">
                  <a:pos x="84" y="44"/>
                </a:cxn>
                <a:cxn ang="0">
                  <a:pos x="83" y="52"/>
                </a:cxn>
                <a:cxn ang="0">
                  <a:pos x="79" y="58"/>
                </a:cxn>
                <a:cxn ang="0">
                  <a:pos x="74" y="63"/>
                </a:cxn>
                <a:cxn ang="0">
                  <a:pos x="70" y="66"/>
                </a:cxn>
                <a:cxn ang="0">
                  <a:pos x="63" y="70"/>
                </a:cxn>
                <a:cxn ang="0">
                  <a:pos x="57" y="71"/>
                </a:cxn>
                <a:cxn ang="0">
                  <a:pos x="42" y="73"/>
                </a:cxn>
                <a:cxn ang="0">
                  <a:pos x="42" y="73"/>
                </a:cxn>
                <a:cxn ang="0">
                  <a:pos x="32" y="71"/>
                </a:cxn>
                <a:cxn ang="0">
                  <a:pos x="24" y="70"/>
                </a:cxn>
                <a:cxn ang="0">
                  <a:pos x="18" y="68"/>
                </a:cxn>
                <a:cxn ang="0">
                  <a:pos x="11" y="63"/>
                </a:cxn>
                <a:cxn ang="0">
                  <a:pos x="7" y="58"/>
                </a:cxn>
                <a:cxn ang="0">
                  <a:pos x="2" y="52"/>
                </a:cxn>
                <a:cxn ang="0">
                  <a:pos x="0" y="45"/>
                </a:cxn>
                <a:cxn ang="0">
                  <a:pos x="0" y="36"/>
                </a:cxn>
                <a:cxn ang="0">
                  <a:pos x="0" y="36"/>
                </a:cxn>
                <a:cxn ang="0">
                  <a:pos x="0" y="28"/>
                </a:cxn>
                <a:cxn ang="0">
                  <a:pos x="3" y="20"/>
                </a:cxn>
                <a:cxn ang="0">
                  <a:pos x="7" y="15"/>
                </a:cxn>
                <a:cxn ang="0">
                  <a:pos x="11" y="10"/>
                </a:cxn>
                <a:cxn ang="0">
                  <a:pos x="18" y="5"/>
                </a:cxn>
                <a:cxn ang="0">
                  <a:pos x="26" y="3"/>
                </a:cxn>
                <a:cxn ang="0">
                  <a:pos x="34" y="2"/>
                </a:cxn>
                <a:cxn ang="0">
                  <a:pos x="44" y="0"/>
                </a:cxn>
                <a:cxn ang="0">
                  <a:pos x="44" y="0"/>
                </a:cxn>
                <a:cxn ang="0">
                  <a:pos x="57" y="2"/>
                </a:cxn>
                <a:cxn ang="0">
                  <a:pos x="63" y="3"/>
                </a:cxn>
                <a:cxn ang="0">
                  <a:pos x="68" y="7"/>
                </a:cxn>
                <a:cxn ang="0">
                  <a:pos x="74" y="10"/>
                </a:cxn>
                <a:cxn ang="0">
                  <a:pos x="78" y="15"/>
                </a:cxn>
                <a:cxn ang="0">
                  <a:pos x="83" y="20"/>
                </a:cxn>
                <a:cxn ang="0">
                  <a:pos x="84" y="28"/>
                </a:cxn>
                <a:cxn ang="0">
                  <a:pos x="62" y="28"/>
                </a:cxn>
              </a:cxnLst>
              <a:rect l="0" t="0" r="r" b="b"/>
              <a:pathLst>
                <a:path w="84" h="73">
                  <a:moveTo>
                    <a:pt x="62" y="28"/>
                  </a:moveTo>
                  <a:lnTo>
                    <a:pt x="62" y="28"/>
                  </a:lnTo>
                  <a:lnTo>
                    <a:pt x="58" y="23"/>
                  </a:lnTo>
                  <a:lnTo>
                    <a:pt x="55" y="18"/>
                  </a:lnTo>
                  <a:lnTo>
                    <a:pt x="50" y="16"/>
                  </a:lnTo>
                  <a:lnTo>
                    <a:pt x="44" y="16"/>
                  </a:lnTo>
                  <a:lnTo>
                    <a:pt x="44" y="16"/>
                  </a:lnTo>
                  <a:lnTo>
                    <a:pt x="34" y="18"/>
                  </a:lnTo>
                  <a:lnTo>
                    <a:pt x="28" y="21"/>
                  </a:lnTo>
                  <a:lnTo>
                    <a:pt x="23" y="28"/>
                  </a:lnTo>
                  <a:lnTo>
                    <a:pt x="23" y="36"/>
                  </a:lnTo>
                  <a:lnTo>
                    <a:pt x="23" y="36"/>
                  </a:lnTo>
                  <a:lnTo>
                    <a:pt x="23" y="45"/>
                  </a:lnTo>
                  <a:lnTo>
                    <a:pt x="28" y="52"/>
                  </a:lnTo>
                  <a:lnTo>
                    <a:pt x="34" y="55"/>
                  </a:lnTo>
                  <a:lnTo>
                    <a:pt x="44" y="57"/>
                  </a:lnTo>
                  <a:lnTo>
                    <a:pt x="44" y="57"/>
                  </a:lnTo>
                  <a:lnTo>
                    <a:pt x="50" y="55"/>
                  </a:lnTo>
                  <a:lnTo>
                    <a:pt x="55" y="53"/>
                  </a:lnTo>
                  <a:lnTo>
                    <a:pt x="60" y="49"/>
                  </a:lnTo>
                  <a:lnTo>
                    <a:pt x="62" y="44"/>
                  </a:lnTo>
                  <a:lnTo>
                    <a:pt x="84" y="44"/>
                  </a:lnTo>
                  <a:lnTo>
                    <a:pt x="84" y="44"/>
                  </a:lnTo>
                  <a:lnTo>
                    <a:pt x="83" y="52"/>
                  </a:lnTo>
                  <a:lnTo>
                    <a:pt x="79" y="58"/>
                  </a:lnTo>
                  <a:lnTo>
                    <a:pt x="74" y="63"/>
                  </a:lnTo>
                  <a:lnTo>
                    <a:pt x="70" y="66"/>
                  </a:lnTo>
                  <a:lnTo>
                    <a:pt x="63" y="70"/>
                  </a:lnTo>
                  <a:lnTo>
                    <a:pt x="57" y="71"/>
                  </a:lnTo>
                  <a:lnTo>
                    <a:pt x="42" y="73"/>
                  </a:lnTo>
                  <a:lnTo>
                    <a:pt x="42" y="73"/>
                  </a:lnTo>
                  <a:lnTo>
                    <a:pt x="32" y="71"/>
                  </a:lnTo>
                  <a:lnTo>
                    <a:pt x="24" y="70"/>
                  </a:lnTo>
                  <a:lnTo>
                    <a:pt x="18" y="68"/>
                  </a:lnTo>
                  <a:lnTo>
                    <a:pt x="11" y="63"/>
                  </a:lnTo>
                  <a:lnTo>
                    <a:pt x="7" y="58"/>
                  </a:lnTo>
                  <a:lnTo>
                    <a:pt x="2" y="52"/>
                  </a:lnTo>
                  <a:lnTo>
                    <a:pt x="0" y="45"/>
                  </a:lnTo>
                  <a:lnTo>
                    <a:pt x="0" y="36"/>
                  </a:lnTo>
                  <a:lnTo>
                    <a:pt x="0" y="36"/>
                  </a:lnTo>
                  <a:lnTo>
                    <a:pt x="0" y="28"/>
                  </a:lnTo>
                  <a:lnTo>
                    <a:pt x="3" y="20"/>
                  </a:lnTo>
                  <a:lnTo>
                    <a:pt x="7" y="15"/>
                  </a:lnTo>
                  <a:lnTo>
                    <a:pt x="11" y="10"/>
                  </a:lnTo>
                  <a:lnTo>
                    <a:pt x="18" y="5"/>
                  </a:lnTo>
                  <a:lnTo>
                    <a:pt x="26" y="3"/>
                  </a:lnTo>
                  <a:lnTo>
                    <a:pt x="34" y="2"/>
                  </a:lnTo>
                  <a:lnTo>
                    <a:pt x="44" y="0"/>
                  </a:lnTo>
                  <a:lnTo>
                    <a:pt x="44" y="0"/>
                  </a:lnTo>
                  <a:lnTo>
                    <a:pt x="57" y="2"/>
                  </a:lnTo>
                  <a:lnTo>
                    <a:pt x="63" y="3"/>
                  </a:lnTo>
                  <a:lnTo>
                    <a:pt x="68" y="7"/>
                  </a:lnTo>
                  <a:lnTo>
                    <a:pt x="74" y="10"/>
                  </a:lnTo>
                  <a:lnTo>
                    <a:pt x="78" y="15"/>
                  </a:lnTo>
                  <a:lnTo>
                    <a:pt x="83" y="20"/>
                  </a:lnTo>
                  <a:lnTo>
                    <a:pt x="84" y="28"/>
                  </a:lnTo>
                  <a:lnTo>
                    <a:pt x="62" y="28"/>
                  </a:lnTo>
                  <a:close/>
                </a:path>
              </a:pathLst>
            </a:custGeom>
            <a:solidFill>
              <a:schemeClr val="bg1"/>
            </a:solidFill>
            <a:ln w="9525">
              <a:noFill/>
              <a:round/>
              <a:headEnd/>
              <a:tailEnd/>
            </a:ln>
          </p:spPr>
          <p:txBody>
            <a:bodyPr/>
            <a:lstStyle/>
            <a:p>
              <a:pPr>
                <a:defRPr/>
              </a:pPr>
              <a:endParaRPr lang="en-US" dirty="0"/>
            </a:p>
          </p:txBody>
        </p:sp>
        <p:sp>
          <p:nvSpPr>
            <p:cNvPr id="29" name="Freeform 49"/>
            <p:cNvSpPr>
              <a:spLocks/>
            </p:cNvSpPr>
            <p:nvPr userDrawn="1"/>
          </p:nvSpPr>
          <p:spPr bwMode="black">
            <a:xfrm>
              <a:off x="4842" y="4097"/>
              <a:ext cx="29" cy="34"/>
            </a:xfrm>
            <a:custGeom>
              <a:avLst/>
              <a:gdLst/>
              <a:ahLst/>
              <a:cxnLst>
                <a:cxn ang="0">
                  <a:pos x="0" y="1"/>
                </a:cxn>
                <a:cxn ang="0">
                  <a:pos x="21" y="1"/>
                </a:cxn>
                <a:cxn ang="0">
                  <a:pos x="21" y="14"/>
                </a:cxn>
                <a:cxn ang="0">
                  <a:pos x="22" y="14"/>
                </a:cxn>
                <a:cxn ang="0">
                  <a:pos x="22" y="14"/>
                </a:cxn>
                <a:cxn ang="0">
                  <a:pos x="27" y="8"/>
                </a:cxn>
                <a:cxn ang="0">
                  <a:pos x="34" y="3"/>
                </a:cxn>
                <a:cxn ang="0">
                  <a:pos x="40" y="0"/>
                </a:cxn>
                <a:cxn ang="0">
                  <a:pos x="48" y="0"/>
                </a:cxn>
                <a:cxn ang="0">
                  <a:pos x="48" y="0"/>
                </a:cxn>
                <a:cxn ang="0">
                  <a:pos x="56" y="0"/>
                </a:cxn>
                <a:cxn ang="0">
                  <a:pos x="56" y="21"/>
                </a:cxn>
                <a:cxn ang="0">
                  <a:pos x="56" y="21"/>
                </a:cxn>
                <a:cxn ang="0">
                  <a:pos x="50" y="19"/>
                </a:cxn>
                <a:cxn ang="0">
                  <a:pos x="44" y="19"/>
                </a:cxn>
                <a:cxn ang="0">
                  <a:pos x="44" y="19"/>
                </a:cxn>
                <a:cxn ang="0">
                  <a:pos x="34" y="19"/>
                </a:cxn>
                <a:cxn ang="0">
                  <a:pos x="27" y="24"/>
                </a:cxn>
                <a:cxn ang="0">
                  <a:pos x="24" y="30"/>
                </a:cxn>
                <a:cxn ang="0">
                  <a:pos x="22" y="39"/>
                </a:cxn>
                <a:cxn ang="0">
                  <a:pos x="22" y="68"/>
                </a:cxn>
                <a:cxn ang="0">
                  <a:pos x="0" y="68"/>
                </a:cxn>
                <a:cxn ang="0">
                  <a:pos x="0" y="1"/>
                </a:cxn>
              </a:cxnLst>
              <a:rect l="0" t="0" r="r" b="b"/>
              <a:pathLst>
                <a:path w="56" h="68">
                  <a:moveTo>
                    <a:pt x="0" y="1"/>
                  </a:moveTo>
                  <a:lnTo>
                    <a:pt x="21" y="1"/>
                  </a:lnTo>
                  <a:lnTo>
                    <a:pt x="21" y="14"/>
                  </a:lnTo>
                  <a:lnTo>
                    <a:pt x="22" y="14"/>
                  </a:lnTo>
                  <a:lnTo>
                    <a:pt x="22" y="14"/>
                  </a:lnTo>
                  <a:lnTo>
                    <a:pt x="27" y="8"/>
                  </a:lnTo>
                  <a:lnTo>
                    <a:pt x="34" y="3"/>
                  </a:lnTo>
                  <a:lnTo>
                    <a:pt x="40" y="0"/>
                  </a:lnTo>
                  <a:lnTo>
                    <a:pt x="48" y="0"/>
                  </a:lnTo>
                  <a:lnTo>
                    <a:pt x="48" y="0"/>
                  </a:lnTo>
                  <a:lnTo>
                    <a:pt x="56" y="0"/>
                  </a:lnTo>
                  <a:lnTo>
                    <a:pt x="56" y="21"/>
                  </a:lnTo>
                  <a:lnTo>
                    <a:pt x="56" y="21"/>
                  </a:lnTo>
                  <a:lnTo>
                    <a:pt x="50" y="19"/>
                  </a:lnTo>
                  <a:lnTo>
                    <a:pt x="44" y="19"/>
                  </a:lnTo>
                  <a:lnTo>
                    <a:pt x="44" y="19"/>
                  </a:lnTo>
                  <a:lnTo>
                    <a:pt x="34" y="19"/>
                  </a:lnTo>
                  <a:lnTo>
                    <a:pt x="27" y="24"/>
                  </a:lnTo>
                  <a:lnTo>
                    <a:pt x="24" y="30"/>
                  </a:lnTo>
                  <a:lnTo>
                    <a:pt x="22" y="39"/>
                  </a:lnTo>
                  <a:lnTo>
                    <a:pt x="22" y="68"/>
                  </a:lnTo>
                  <a:lnTo>
                    <a:pt x="0" y="68"/>
                  </a:lnTo>
                  <a:lnTo>
                    <a:pt x="0" y="1"/>
                  </a:lnTo>
                  <a:close/>
                </a:path>
              </a:pathLst>
            </a:custGeom>
            <a:solidFill>
              <a:schemeClr val="bg1"/>
            </a:solidFill>
            <a:ln w="9525">
              <a:noFill/>
              <a:round/>
              <a:headEnd/>
              <a:tailEnd/>
            </a:ln>
          </p:spPr>
          <p:txBody>
            <a:bodyPr/>
            <a:lstStyle/>
            <a:p>
              <a:pPr>
                <a:defRPr/>
              </a:pPr>
              <a:endParaRPr lang="en-US" dirty="0"/>
            </a:p>
          </p:txBody>
        </p:sp>
        <p:sp>
          <p:nvSpPr>
            <p:cNvPr id="30" name="Freeform 50"/>
            <p:cNvSpPr>
              <a:spLocks noEditPoints="1"/>
            </p:cNvSpPr>
            <p:nvPr userDrawn="1"/>
          </p:nvSpPr>
          <p:spPr bwMode="black">
            <a:xfrm>
              <a:off x="4873" y="4097"/>
              <a:ext cx="44" cy="36"/>
            </a:xfrm>
            <a:custGeom>
              <a:avLst/>
              <a:gdLst/>
              <a:ahLst/>
              <a:cxnLst>
                <a:cxn ang="0">
                  <a:pos x="86" y="50"/>
                </a:cxn>
                <a:cxn ang="0">
                  <a:pos x="79" y="60"/>
                </a:cxn>
                <a:cxn ang="0">
                  <a:pos x="70" y="66"/>
                </a:cxn>
                <a:cxn ang="0">
                  <a:pos x="44" y="73"/>
                </a:cxn>
                <a:cxn ang="0">
                  <a:pos x="34" y="71"/>
                </a:cxn>
                <a:cxn ang="0">
                  <a:pos x="18" y="68"/>
                </a:cxn>
                <a:cxn ang="0">
                  <a:pos x="7" y="58"/>
                </a:cxn>
                <a:cxn ang="0">
                  <a:pos x="0" y="45"/>
                </a:cxn>
                <a:cxn ang="0">
                  <a:pos x="0" y="36"/>
                </a:cxn>
                <a:cxn ang="0">
                  <a:pos x="4" y="20"/>
                </a:cxn>
                <a:cxn ang="0">
                  <a:pos x="12" y="10"/>
                </a:cxn>
                <a:cxn ang="0">
                  <a:pos x="26" y="3"/>
                </a:cxn>
                <a:cxn ang="0">
                  <a:pos x="44" y="0"/>
                </a:cxn>
                <a:cxn ang="0">
                  <a:pos x="54" y="2"/>
                </a:cxn>
                <a:cxn ang="0">
                  <a:pos x="70" y="7"/>
                </a:cxn>
                <a:cxn ang="0">
                  <a:pos x="81" y="16"/>
                </a:cxn>
                <a:cxn ang="0">
                  <a:pos x="86" y="31"/>
                </a:cxn>
                <a:cxn ang="0">
                  <a:pos x="88" y="42"/>
                </a:cxn>
                <a:cxn ang="0">
                  <a:pos x="23" y="42"/>
                </a:cxn>
                <a:cxn ang="0">
                  <a:pos x="25" y="47"/>
                </a:cxn>
                <a:cxn ang="0">
                  <a:pos x="34" y="57"/>
                </a:cxn>
                <a:cxn ang="0">
                  <a:pos x="44" y="58"/>
                </a:cxn>
                <a:cxn ang="0">
                  <a:pos x="55" y="57"/>
                </a:cxn>
                <a:cxn ang="0">
                  <a:pos x="62" y="50"/>
                </a:cxn>
                <a:cxn ang="0">
                  <a:pos x="65" y="29"/>
                </a:cxn>
                <a:cxn ang="0">
                  <a:pos x="65" y="29"/>
                </a:cxn>
                <a:cxn ang="0">
                  <a:pos x="60" y="20"/>
                </a:cxn>
                <a:cxn ang="0">
                  <a:pos x="49" y="15"/>
                </a:cxn>
                <a:cxn ang="0">
                  <a:pos x="44" y="15"/>
                </a:cxn>
                <a:cxn ang="0">
                  <a:pos x="33" y="16"/>
                </a:cxn>
                <a:cxn ang="0">
                  <a:pos x="23" y="26"/>
                </a:cxn>
                <a:cxn ang="0">
                  <a:pos x="23" y="29"/>
                </a:cxn>
              </a:cxnLst>
              <a:rect l="0" t="0" r="r" b="b"/>
              <a:pathLst>
                <a:path w="88" h="73">
                  <a:moveTo>
                    <a:pt x="86" y="50"/>
                  </a:moveTo>
                  <a:lnTo>
                    <a:pt x="86" y="50"/>
                  </a:lnTo>
                  <a:lnTo>
                    <a:pt x="83" y="55"/>
                  </a:lnTo>
                  <a:lnTo>
                    <a:pt x="79" y="60"/>
                  </a:lnTo>
                  <a:lnTo>
                    <a:pt x="75" y="63"/>
                  </a:lnTo>
                  <a:lnTo>
                    <a:pt x="70" y="66"/>
                  </a:lnTo>
                  <a:lnTo>
                    <a:pt x="58" y="71"/>
                  </a:lnTo>
                  <a:lnTo>
                    <a:pt x="44" y="73"/>
                  </a:lnTo>
                  <a:lnTo>
                    <a:pt x="44" y="73"/>
                  </a:lnTo>
                  <a:lnTo>
                    <a:pt x="34" y="71"/>
                  </a:lnTo>
                  <a:lnTo>
                    <a:pt x="26" y="70"/>
                  </a:lnTo>
                  <a:lnTo>
                    <a:pt x="18" y="68"/>
                  </a:lnTo>
                  <a:lnTo>
                    <a:pt x="12" y="63"/>
                  </a:lnTo>
                  <a:lnTo>
                    <a:pt x="7" y="58"/>
                  </a:lnTo>
                  <a:lnTo>
                    <a:pt x="4" y="52"/>
                  </a:lnTo>
                  <a:lnTo>
                    <a:pt x="0" y="45"/>
                  </a:lnTo>
                  <a:lnTo>
                    <a:pt x="0" y="36"/>
                  </a:lnTo>
                  <a:lnTo>
                    <a:pt x="0" y="36"/>
                  </a:lnTo>
                  <a:lnTo>
                    <a:pt x="0" y="28"/>
                  </a:lnTo>
                  <a:lnTo>
                    <a:pt x="4" y="20"/>
                  </a:lnTo>
                  <a:lnTo>
                    <a:pt x="7" y="15"/>
                  </a:lnTo>
                  <a:lnTo>
                    <a:pt x="12" y="10"/>
                  </a:lnTo>
                  <a:lnTo>
                    <a:pt x="18" y="5"/>
                  </a:lnTo>
                  <a:lnTo>
                    <a:pt x="26" y="3"/>
                  </a:lnTo>
                  <a:lnTo>
                    <a:pt x="34" y="2"/>
                  </a:lnTo>
                  <a:lnTo>
                    <a:pt x="44" y="0"/>
                  </a:lnTo>
                  <a:lnTo>
                    <a:pt x="44" y="0"/>
                  </a:lnTo>
                  <a:lnTo>
                    <a:pt x="54" y="2"/>
                  </a:lnTo>
                  <a:lnTo>
                    <a:pt x="63" y="3"/>
                  </a:lnTo>
                  <a:lnTo>
                    <a:pt x="70" y="7"/>
                  </a:lnTo>
                  <a:lnTo>
                    <a:pt x="76" y="11"/>
                  </a:lnTo>
                  <a:lnTo>
                    <a:pt x="81" y="16"/>
                  </a:lnTo>
                  <a:lnTo>
                    <a:pt x="84" y="23"/>
                  </a:lnTo>
                  <a:lnTo>
                    <a:pt x="86" y="31"/>
                  </a:lnTo>
                  <a:lnTo>
                    <a:pt x="88" y="41"/>
                  </a:lnTo>
                  <a:lnTo>
                    <a:pt x="88" y="42"/>
                  </a:lnTo>
                  <a:lnTo>
                    <a:pt x="23" y="42"/>
                  </a:lnTo>
                  <a:lnTo>
                    <a:pt x="23" y="42"/>
                  </a:lnTo>
                  <a:lnTo>
                    <a:pt x="23" y="42"/>
                  </a:lnTo>
                  <a:lnTo>
                    <a:pt x="25" y="47"/>
                  </a:lnTo>
                  <a:lnTo>
                    <a:pt x="28" y="53"/>
                  </a:lnTo>
                  <a:lnTo>
                    <a:pt x="34" y="57"/>
                  </a:lnTo>
                  <a:lnTo>
                    <a:pt x="44" y="58"/>
                  </a:lnTo>
                  <a:lnTo>
                    <a:pt x="44" y="58"/>
                  </a:lnTo>
                  <a:lnTo>
                    <a:pt x="50" y="58"/>
                  </a:lnTo>
                  <a:lnTo>
                    <a:pt x="55" y="57"/>
                  </a:lnTo>
                  <a:lnTo>
                    <a:pt x="60" y="53"/>
                  </a:lnTo>
                  <a:lnTo>
                    <a:pt x="62" y="50"/>
                  </a:lnTo>
                  <a:lnTo>
                    <a:pt x="86" y="50"/>
                  </a:lnTo>
                  <a:close/>
                  <a:moveTo>
                    <a:pt x="65" y="29"/>
                  </a:moveTo>
                  <a:lnTo>
                    <a:pt x="65" y="29"/>
                  </a:lnTo>
                  <a:lnTo>
                    <a:pt x="65" y="29"/>
                  </a:lnTo>
                  <a:lnTo>
                    <a:pt x="63" y="24"/>
                  </a:lnTo>
                  <a:lnTo>
                    <a:pt x="60" y="20"/>
                  </a:lnTo>
                  <a:lnTo>
                    <a:pt x="54" y="16"/>
                  </a:lnTo>
                  <a:lnTo>
                    <a:pt x="49" y="15"/>
                  </a:lnTo>
                  <a:lnTo>
                    <a:pt x="44" y="15"/>
                  </a:lnTo>
                  <a:lnTo>
                    <a:pt x="44" y="15"/>
                  </a:lnTo>
                  <a:lnTo>
                    <a:pt x="37" y="15"/>
                  </a:lnTo>
                  <a:lnTo>
                    <a:pt x="33" y="16"/>
                  </a:lnTo>
                  <a:lnTo>
                    <a:pt x="26" y="21"/>
                  </a:lnTo>
                  <a:lnTo>
                    <a:pt x="23" y="26"/>
                  </a:lnTo>
                  <a:lnTo>
                    <a:pt x="23" y="29"/>
                  </a:lnTo>
                  <a:lnTo>
                    <a:pt x="23" y="29"/>
                  </a:lnTo>
                  <a:lnTo>
                    <a:pt x="65" y="29"/>
                  </a:lnTo>
                  <a:close/>
                </a:path>
              </a:pathLst>
            </a:custGeom>
            <a:solidFill>
              <a:schemeClr val="bg1"/>
            </a:solidFill>
            <a:ln w="9525">
              <a:noFill/>
              <a:round/>
              <a:headEnd/>
              <a:tailEnd/>
            </a:ln>
          </p:spPr>
          <p:txBody>
            <a:bodyPr/>
            <a:lstStyle/>
            <a:p>
              <a:pPr>
                <a:defRPr/>
              </a:pPr>
              <a:endParaRPr lang="en-US" dirty="0"/>
            </a:p>
          </p:txBody>
        </p:sp>
        <p:sp>
          <p:nvSpPr>
            <p:cNvPr id="31" name="Freeform 51"/>
            <p:cNvSpPr>
              <a:spLocks/>
            </p:cNvSpPr>
            <p:nvPr userDrawn="1"/>
          </p:nvSpPr>
          <p:spPr bwMode="black">
            <a:xfrm>
              <a:off x="4918" y="4088"/>
              <a:ext cx="27" cy="44"/>
            </a:xfrm>
            <a:custGeom>
              <a:avLst/>
              <a:gdLst/>
              <a:ahLst/>
              <a:cxnLst>
                <a:cxn ang="0">
                  <a:pos x="14" y="0"/>
                </a:cxn>
                <a:cxn ang="0">
                  <a:pos x="35" y="0"/>
                </a:cxn>
                <a:cxn ang="0">
                  <a:pos x="35" y="21"/>
                </a:cxn>
                <a:cxn ang="0">
                  <a:pos x="53" y="21"/>
                </a:cxn>
                <a:cxn ang="0">
                  <a:pos x="53" y="36"/>
                </a:cxn>
                <a:cxn ang="0">
                  <a:pos x="35" y="36"/>
                </a:cxn>
                <a:cxn ang="0">
                  <a:pos x="35" y="67"/>
                </a:cxn>
                <a:cxn ang="0">
                  <a:pos x="35" y="67"/>
                </a:cxn>
                <a:cxn ang="0">
                  <a:pos x="37" y="70"/>
                </a:cxn>
                <a:cxn ang="0">
                  <a:pos x="37" y="71"/>
                </a:cxn>
                <a:cxn ang="0">
                  <a:pos x="40" y="73"/>
                </a:cxn>
                <a:cxn ang="0">
                  <a:pos x="43" y="73"/>
                </a:cxn>
                <a:cxn ang="0">
                  <a:pos x="43" y="73"/>
                </a:cxn>
                <a:cxn ang="0">
                  <a:pos x="53" y="73"/>
                </a:cxn>
                <a:cxn ang="0">
                  <a:pos x="53" y="88"/>
                </a:cxn>
                <a:cxn ang="0">
                  <a:pos x="53" y="88"/>
                </a:cxn>
                <a:cxn ang="0">
                  <a:pos x="37" y="89"/>
                </a:cxn>
                <a:cxn ang="0">
                  <a:pos x="37" y="89"/>
                </a:cxn>
                <a:cxn ang="0">
                  <a:pos x="24" y="88"/>
                </a:cxn>
                <a:cxn ang="0">
                  <a:pos x="21" y="86"/>
                </a:cxn>
                <a:cxn ang="0">
                  <a:pos x="18" y="84"/>
                </a:cxn>
                <a:cxn ang="0">
                  <a:pos x="16" y="81"/>
                </a:cxn>
                <a:cxn ang="0">
                  <a:pos x="14" y="78"/>
                </a:cxn>
                <a:cxn ang="0">
                  <a:pos x="14" y="70"/>
                </a:cxn>
                <a:cxn ang="0">
                  <a:pos x="14" y="36"/>
                </a:cxn>
                <a:cxn ang="0">
                  <a:pos x="0" y="36"/>
                </a:cxn>
                <a:cxn ang="0">
                  <a:pos x="0" y="21"/>
                </a:cxn>
                <a:cxn ang="0">
                  <a:pos x="14" y="21"/>
                </a:cxn>
                <a:cxn ang="0">
                  <a:pos x="14" y="0"/>
                </a:cxn>
              </a:cxnLst>
              <a:rect l="0" t="0" r="r" b="b"/>
              <a:pathLst>
                <a:path w="53" h="89">
                  <a:moveTo>
                    <a:pt x="14" y="0"/>
                  </a:moveTo>
                  <a:lnTo>
                    <a:pt x="35" y="0"/>
                  </a:lnTo>
                  <a:lnTo>
                    <a:pt x="35" y="21"/>
                  </a:lnTo>
                  <a:lnTo>
                    <a:pt x="53" y="21"/>
                  </a:lnTo>
                  <a:lnTo>
                    <a:pt x="53" y="36"/>
                  </a:lnTo>
                  <a:lnTo>
                    <a:pt x="35" y="36"/>
                  </a:lnTo>
                  <a:lnTo>
                    <a:pt x="35" y="67"/>
                  </a:lnTo>
                  <a:lnTo>
                    <a:pt x="35" y="67"/>
                  </a:lnTo>
                  <a:lnTo>
                    <a:pt x="37" y="70"/>
                  </a:lnTo>
                  <a:lnTo>
                    <a:pt x="37" y="71"/>
                  </a:lnTo>
                  <a:lnTo>
                    <a:pt x="40" y="73"/>
                  </a:lnTo>
                  <a:lnTo>
                    <a:pt x="43" y="73"/>
                  </a:lnTo>
                  <a:lnTo>
                    <a:pt x="43" y="73"/>
                  </a:lnTo>
                  <a:lnTo>
                    <a:pt x="53" y="73"/>
                  </a:lnTo>
                  <a:lnTo>
                    <a:pt x="53" y="88"/>
                  </a:lnTo>
                  <a:lnTo>
                    <a:pt x="53" y="88"/>
                  </a:lnTo>
                  <a:lnTo>
                    <a:pt x="37" y="89"/>
                  </a:lnTo>
                  <a:lnTo>
                    <a:pt x="37" y="89"/>
                  </a:lnTo>
                  <a:lnTo>
                    <a:pt x="24" y="88"/>
                  </a:lnTo>
                  <a:lnTo>
                    <a:pt x="21" y="86"/>
                  </a:lnTo>
                  <a:lnTo>
                    <a:pt x="18" y="84"/>
                  </a:lnTo>
                  <a:lnTo>
                    <a:pt x="16" y="81"/>
                  </a:lnTo>
                  <a:lnTo>
                    <a:pt x="14" y="78"/>
                  </a:lnTo>
                  <a:lnTo>
                    <a:pt x="14" y="70"/>
                  </a:lnTo>
                  <a:lnTo>
                    <a:pt x="14" y="36"/>
                  </a:lnTo>
                  <a:lnTo>
                    <a:pt x="0" y="36"/>
                  </a:lnTo>
                  <a:lnTo>
                    <a:pt x="0" y="21"/>
                  </a:lnTo>
                  <a:lnTo>
                    <a:pt x="14" y="21"/>
                  </a:lnTo>
                  <a:lnTo>
                    <a:pt x="14" y="0"/>
                  </a:lnTo>
                  <a:close/>
                </a:path>
              </a:pathLst>
            </a:custGeom>
            <a:solidFill>
              <a:schemeClr val="bg1"/>
            </a:solidFill>
            <a:ln w="9525">
              <a:noFill/>
              <a:round/>
              <a:headEnd/>
              <a:tailEnd/>
            </a:ln>
          </p:spPr>
          <p:txBody>
            <a:bodyPr/>
            <a:lstStyle/>
            <a:p>
              <a:pPr>
                <a:defRPr/>
              </a:pPr>
              <a:endParaRPr lang="en-US" dirty="0"/>
            </a:p>
          </p:txBody>
        </p:sp>
        <p:sp>
          <p:nvSpPr>
            <p:cNvPr id="32" name="Freeform 52"/>
            <p:cNvSpPr>
              <a:spLocks noEditPoints="1"/>
            </p:cNvSpPr>
            <p:nvPr userDrawn="1"/>
          </p:nvSpPr>
          <p:spPr bwMode="black">
            <a:xfrm>
              <a:off x="4947" y="4097"/>
              <a:ext cx="44" cy="36"/>
            </a:xfrm>
            <a:custGeom>
              <a:avLst/>
              <a:gdLst/>
              <a:ahLst/>
              <a:cxnLst>
                <a:cxn ang="0">
                  <a:pos x="86" y="50"/>
                </a:cxn>
                <a:cxn ang="0">
                  <a:pos x="79" y="60"/>
                </a:cxn>
                <a:cxn ang="0">
                  <a:pos x="69" y="66"/>
                </a:cxn>
                <a:cxn ang="0">
                  <a:pos x="44" y="73"/>
                </a:cxn>
                <a:cxn ang="0">
                  <a:pos x="35" y="71"/>
                </a:cxn>
                <a:cxn ang="0">
                  <a:pos x="19" y="68"/>
                </a:cxn>
                <a:cxn ang="0">
                  <a:pos x="8" y="58"/>
                </a:cxn>
                <a:cxn ang="0">
                  <a:pos x="2" y="45"/>
                </a:cxn>
                <a:cxn ang="0">
                  <a:pos x="0" y="36"/>
                </a:cxn>
                <a:cxn ang="0">
                  <a:pos x="3" y="20"/>
                </a:cxn>
                <a:cxn ang="0">
                  <a:pos x="13" y="10"/>
                </a:cxn>
                <a:cxn ang="0">
                  <a:pos x="26" y="3"/>
                </a:cxn>
                <a:cxn ang="0">
                  <a:pos x="44" y="0"/>
                </a:cxn>
                <a:cxn ang="0">
                  <a:pos x="55" y="2"/>
                </a:cxn>
                <a:cxn ang="0">
                  <a:pos x="71" y="7"/>
                </a:cxn>
                <a:cxn ang="0">
                  <a:pos x="81" y="16"/>
                </a:cxn>
                <a:cxn ang="0">
                  <a:pos x="86" y="31"/>
                </a:cxn>
                <a:cxn ang="0">
                  <a:pos x="87" y="42"/>
                </a:cxn>
                <a:cxn ang="0">
                  <a:pos x="23" y="42"/>
                </a:cxn>
                <a:cxn ang="0">
                  <a:pos x="24" y="47"/>
                </a:cxn>
                <a:cxn ang="0">
                  <a:pos x="34" y="57"/>
                </a:cxn>
                <a:cxn ang="0">
                  <a:pos x="44" y="58"/>
                </a:cxn>
                <a:cxn ang="0">
                  <a:pos x="55" y="57"/>
                </a:cxn>
                <a:cxn ang="0">
                  <a:pos x="63" y="50"/>
                </a:cxn>
                <a:cxn ang="0">
                  <a:pos x="65" y="29"/>
                </a:cxn>
                <a:cxn ang="0">
                  <a:pos x="65" y="29"/>
                </a:cxn>
                <a:cxn ang="0">
                  <a:pos x="60" y="20"/>
                </a:cxn>
                <a:cxn ang="0">
                  <a:pos x="48" y="15"/>
                </a:cxn>
                <a:cxn ang="0">
                  <a:pos x="44" y="15"/>
                </a:cxn>
                <a:cxn ang="0">
                  <a:pos x="34" y="16"/>
                </a:cxn>
                <a:cxn ang="0">
                  <a:pos x="24" y="26"/>
                </a:cxn>
                <a:cxn ang="0">
                  <a:pos x="23" y="29"/>
                </a:cxn>
              </a:cxnLst>
              <a:rect l="0" t="0" r="r" b="b"/>
              <a:pathLst>
                <a:path w="87" h="73">
                  <a:moveTo>
                    <a:pt x="86" y="50"/>
                  </a:moveTo>
                  <a:lnTo>
                    <a:pt x="86" y="50"/>
                  </a:lnTo>
                  <a:lnTo>
                    <a:pt x="82" y="55"/>
                  </a:lnTo>
                  <a:lnTo>
                    <a:pt x="79" y="60"/>
                  </a:lnTo>
                  <a:lnTo>
                    <a:pt x="74" y="63"/>
                  </a:lnTo>
                  <a:lnTo>
                    <a:pt x="69" y="66"/>
                  </a:lnTo>
                  <a:lnTo>
                    <a:pt x="58" y="71"/>
                  </a:lnTo>
                  <a:lnTo>
                    <a:pt x="44" y="73"/>
                  </a:lnTo>
                  <a:lnTo>
                    <a:pt x="44" y="73"/>
                  </a:lnTo>
                  <a:lnTo>
                    <a:pt x="35" y="71"/>
                  </a:lnTo>
                  <a:lnTo>
                    <a:pt x="26" y="70"/>
                  </a:lnTo>
                  <a:lnTo>
                    <a:pt x="19" y="68"/>
                  </a:lnTo>
                  <a:lnTo>
                    <a:pt x="13" y="63"/>
                  </a:lnTo>
                  <a:lnTo>
                    <a:pt x="8" y="58"/>
                  </a:lnTo>
                  <a:lnTo>
                    <a:pt x="3" y="52"/>
                  </a:lnTo>
                  <a:lnTo>
                    <a:pt x="2" y="45"/>
                  </a:lnTo>
                  <a:lnTo>
                    <a:pt x="0" y="36"/>
                  </a:lnTo>
                  <a:lnTo>
                    <a:pt x="0" y="36"/>
                  </a:lnTo>
                  <a:lnTo>
                    <a:pt x="2" y="28"/>
                  </a:lnTo>
                  <a:lnTo>
                    <a:pt x="3" y="20"/>
                  </a:lnTo>
                  <a:lnTo>
                    <a:pt x="8" y="15"/>
                  </a:lnTo>
                  <a:lnTo>
                    <a:pt x="13" y="10"/>
                  </a:lnTo>
                  <a:lnTo>
                    <a:pt x="19" y="5"/>
                  </a:lnTo>
                  <a:lnTo>
                    <a:pt x="26" y="3"/>
                  </a:lnTo>
                  <a:lnTo>
                    <a:pt x="35" y="2"/>
                  </a:lnTo>
                  <a:lnTo>
                    <a:pt x="44" y="0"/>
                  </a:lnTo>
                  <a:lnTo>
                    <a:pt x="44" y="0"/>
                  </a:lnTo>
                  <a:lnTo>
                    <a:pt x="55" y="2"/>
                  </a:lnTo>
                  <a:lnTo>
                    <a:pt x="63" y="3"/>
                  </a:lnTo>
                  <a:lnTo>
                    <a:pt x="71" y="7"/>
                  </a:lnTo>
                  <a:lnTo>
                    <a:pt x="76" y="11"/>
                  </a:lnTo>
                  <a:lnTo>
                    <a:pt x="81" y="16"/>
                  </a:lnTo>
                  <a:lnTo>
                    <a:pt x="84" y="23"/>
                  </a:lnTo>
                  <a:lnTo>
                    <a:pt x="86" y="31"/>
                  </a:lnTo>
                  <a:lnTo>
                    <a:pt x="87" y="41"/>
                  </a:lnTo>
                  <a:lnTo>
                    <a:pt x="87" y="42"/>
                  </a:lnTo>
                  <a:lnTo>
                    <a:pt x="23" y="42"/>
                  </a:lnTo>
                  <a:lnTo>
                    <a:pt x="23" y="42"/>
                  </a:lnTo>
                  <a:lnTo>
                    <a:pt x="23" y="42"/>
                  </a:lnTo>
                  <a:lnTo>
                    <a:pt x="24" y="47"/>
                  </a:lnTo>
                  <a:lnTo>
                    <a:pt x="27" y="53"/>
                  </a:lnTo>
                  <a:lnTo>
                    <a:pt x="34" y="57"/>
                  </a:lnTo>
                  <a:lnTo>
                    <a:pt x="44" y="58"/>
                  </a:lnTo>
                  <a:lnTo>
                    <a:pt x="44" y="58"/>
                  </a:lnTo>
                  <a:lnTo>
                    <a:pt x="50" y="58"/>
                  </a:lnTo>
                  <a:lnTo>
                    <a:pt x="55" y="57"/>
                  </a:lnTo>
                  <a:lnTo>
                    <a:pt x="60" y="53"/>
                  </a:lnTo>
                  <a:lnTo>
                    <a:pt x="63" y="50"/>
                  </a:lnTo>
                  <a:lnTo>
                    <a:pt x="86" y="50"/>
                  </a:lnTo>
                  <a:close/>
                  <a:moveTo>
                    <a:pt x="65" y="29"/>
                  </a:moveTo>
                  <a:lnTo>
                    <a:pt x="65" y="29"/>
                  </a:lnTo>
                  <a:lnTo>
                    <a:pt x="65" y="29"/>
                  </a:lnTo>
                  <a:lnTo>
                    <a:pt x="63" y="24"/>
                  </a:lnTo>
                  <a:lnTo>
                    <a:pt x="60" y="20"/>
                  </a:lnTo>
                  <a:lnTo>
                    <a:pt x="53" y="16"/>
                  </a:lnTo>
                  <a:lnTo>
                    <a:pt x="48" y="15"/>
                  </a:lnTo>
                  <a:lnTo>
                    <a:pt x="44" y="15"/>
                  </a:lnTo>
                  <a:lnTo>
                    <a:pt x="44" y="15"/>
                  </a:lnTo>
                  <a:lnTo>
                    <a:pt x="37" y="15"/>
                  </a:lnTo>
                  <a:lnTo>
                    <a:pt x="34" y="16"/>
                  </a:lnTo>
                  <a:lnTo>
                    <a:pt x="27" y="21"/>
                  </a:lnTo>
                  <a:lnTo>
                    <a:pt x="24" y="26"/>
                  </a:lnTo>
                  <a:lnTo>
                    <a:pt x="23" y="29"/>
                  </a:lnTo>
                  <a:lnTo>
                    <a:pt x="23" y="29"/>
                  </a:lnTo>
                  <a:lnTo>
                    <a:pt x="65" y="29"/>
                  </a:lnTo>
                  <a:close/>
                </a:path>
              </a:pathLst>
            </a:custGeom>
            <a:solidFill>
              <a:schemeClr val="bg1"/>
            </a:solidFill>
            <a:ln w="9525">
              <a:noFill/>
              <a:round/>
              <a:headEnd/>
              <a:tailEnd/>
            </a:ln>
          </p:spPr>
          <p:txBody>
            <a:bodyPr/>
            <a:lstStyle/>
            <a:p>
              <a:pPr>
                <a:defRPr/>
              </a:pPr>
              <a:endParaRPr lang="en-US" dirty="0"/>
            </a:p>
          </p:txBody>
        </p:sp>
        <p:sp>
          <p:nvSpPr>
            <p:cNvPr id="33" name="Freeform 53"/>
            <p:cNvSpPr>
              <a:spLocks noEditPoints="1"/>
            </p:cNvSpPr>
            <p:nvPr userDrawn="1"/>
          </p:nvSpPr>
          <p:spPr bwMode="black">
            <a:xfrm>
              <a:off x="5020" y="4087"/>
              <a:ext cx="45" cy="44"/>
            </a:xfrm>
            <a:custGeom>
              <a:avLst/>
              <a:gdLst/>
              <a:ahLst/>
              <a:cxnLst>
                <a:cxn ang="0">
                  <a:pos x="0" y="0"/>
                </a:cxn>
                <a:cxn ang="0">
                  <a:pos x="60" y="0"/>
                </a:cxn>
                <a:cxn ang="0">
                  <a:pos x="60" y="0"/>
                </a:cxn>
                <a:cxn ang="0">
                  <a:pos x="68" y="1"/>
                </a:cxn>
                <a:cxn ang="0">
                  <a:pos x="75" y="3"/>
                </a:cxn>
                <a:cxn ang="0">
                  <a:pos x="81" y="5"/>
                </a:cxn>
                <a:cxn ang="0">
                  <a:pos x="84" y="10"/>
                </a:cxn>
                <a:cxn ang="0">
                  <a:pos x="88" y="13"/>
                </a:cxn>
                <a:cxn ang="0">
                  <a:pos x="89" y="18"/>
                </a:cxn>
                <a:cxn ang="0">
                  <a:pos x="91" y="27"/>
                </a:cxn>
                <a:cxn ang="0">
                  <a:pos x="91" y="27"/>
                </a:cxn>
                <a:cxn ang="0">
                  <a:pos x="91" y="34"/>
                </a:cxn>
                <a:cxn ang="0">
                  <a:pos x="89" y="40"/>
                </a:cxn>
                <a:cxn ang="0">
                  <a:pos x="86" y="45"/>
                </a:cxn>
                <a:cxn ang="0">
                  <a:pos x="83" y="48"/>
                </a:cxn>
                <a:cxn ang="0">
                  <a:pos x="80" y="53"/>
                </a:cxn>
                <a:cxn ang="0">
                  <a:pos x="75" y="55"/>
                </a:cxn>
                <a:cxn ang="0">
                  <a:pos x="68" y="56"/>
                </a:cxn>
                <a:cxn ang="0">
                  <a:pos x="62" y="56"/>
                </a:cxn>
                <a:cxn ang="0">
                  <a:pos x="25" y="56"/>
                </a:cxn>
                <a:cxn ang="0">
                  <a:pos x="25" y="89"/>
                </a:cxn>
                <a:cxn ang="0">
                  <a:pos x="0" y="89"/>
                </a:cxn>
                <a:cxn ang="0">
                  <a:pos x="0" y="0"/>
                </a:cxn>
                <a:cxn ang="0">
                  <a:pos x="25" y="40"/>
                </a:cxn>
                <a:cxn ang="0">
                  <a:pos x="50" y="40"/>
                </a:cxn>
                <a:cxn ang="0">
                  <a:pos x="50" y="40"/>
                </a:cxn>
                <a:cxn ang="0">
                  <a:pos x="55" y="40"/>
                </a:cxn>
                <a:cxn ang="0">
                  <a:pos x="60" y="39"/>
                </a:cxn>
                <a:cxn ang="0">
                  <a:pos x="65" y="35"/>
                </a:cxn>
                <a:cxn ang="0">
                  <a:pos x="67" y="29"/>
                </a:cxn>
                <a:cxn ang="0">
                  <a:pos x="67" y="29"/>
                </a:cxn>
                <a:cxn ang="0">
                  <a:pos x="65" y="22"/>
                </a:cxn>
                <a:cxn ang="0">
                  <a:pos x="62" y="18"/>
                </a:cxn>
                <a:cxn ang="0">
                  <a:pos x="57" y="16"/>
                </a:cxn>
                <a:cxn ang="0">
                  <a:pos x="52" y="16"/>
                </a:cxn>
                <a:cxn ang="0">
                  <a:pos x="25" y="16"/>
                </a:cxn>
                <a:cxn ang="0">
                  <a:pos x="25" y="40"/>
                </a:cxn>
              </a:cxnLst>
              <a:rect l="0" t="0" r="r" b="b"/>
              <a:pathLst>
                <a:path w="91" h="89">
                  <a:moveTo>
                    <a:pt x="0" y="0"/>
                  </a:moveTo>
                  <a:lnTo>
                    <a:pt x="60" y="0"/>
                  </a:lnTo>
                  <a:lnTo>
                    <a:pt x="60" y="0"/>
                  </a:lnTo>
                  <a:lnTo>
                    <a:pt x="68" y="1"/>
                  </a:lnTo>
                  <a:lnTo>
                    <a:pt x="75" y="3"/>
                  </a:lnTo>
                  <a:lnTo>
                    <a:pt x="81" y="5"/>
                  </a:lnTo>
                  <a:lnTo>
                    <a:pt x="84" y="10"/>
                  </a:lnTo>
                  <a:lnTo>
                    <a:pt x="88" y="13"/>
                  </a:lnTo>
                  <a:lnTo>
                    <a:pt x="89" y="18"/>
                  </a:lnTo>
                  <a:lnTo>
                    <a:pt x="91" y="27"/>
                  </a:lnTo>
                  <a:lnTo>
                    <a:pt x="91" y="27"/>
                  </a:lnTo>
                  <a:lnTo>
                    <a:pt x="91" y="34"/>
                  </a:lnTo>
                  <a:lnTo>
                    <a:pt x="89" y="40"/>
                  </a:lnTo>
                  <a:lnTo>
                    <a:pt x="86" y="45"/>
                  </a:lnTo>
                  <a:lnTo>
                    <a:pt x="83" y="48"/>
                  </a:lnTo>
                  <a:lnTo>
                    <a:pt x="80" y="53"/>
                  </a:lnTo>
                  <a:lnTo>
                    <a:pt x="75" y="55"/>
                  </a:lnTo>
                  <a:lnTo>
                    <a:pt x="68" y="56"/>
                  </a:lnTo>
                  <a:lnTo>
                    <a:pt x="62" y="56"/>
                  </a:lnTo>
                  <a:lnTo>
                    <a:pt x="25" y="56"/>
                  </a:lnTo>
                  <a:lnTo>
                    <a:pt x="25" y="89"/>
                  </a:lnTo>
                  <a:lnTo>
                    <a:pt x="0" y="89"/>
                  </a:lnTo>
                  <a:lnTo>
                    <a:pt x="0" y="0"/>
                  </a:lnTo>
                  <a:close/>
                  <a:moveTo>
                    <a:pt x="25" y="40"/>
                  </a:moveTo>
                  <a:lnTo>
                    <a:pt x="50" y="40"/>
                  </a:lnTo>
                  <a:lnTo>
                    <a:pt x="50" y="40"/>
                  </a:lnTo>
                  <a:lnTo>
                    <a:pt x="55" y="40"/>
                  </a:lnTo>
                  <a:lnTo>
                    <a:pt x="60" y="39"/>
                  </a:lnTo>
                  <a:lnTo>
                    <a:pt x="65" y="35"/>
                  </a:lnTo>
                  <a:lnTo>
                    <a:pt x="67" y="29"/>
                  </a:lnTo>
                  <a:lnTo>
                    <a:pt x="67" y="29"/>
                  </a:lnTo>
                  <a:lnTo>
                    <a:pt x="65" y="22"/>
                  </a:lnTo>
                  <a:lnTo>
                    <a:pt x="62" y="18"/>
                  </a:lnTo>
                  <a:lnTo>
                    <a:pt x="57" y="16"/>
                  </a:lnTo>
                  <a:lnTo>
                    <a:pt x="52" y="16"/>
                  </a:lnTo>
                  <a:lnTo>
                    <a:pt x="25" y="16"/>
                  </a:lnTo>
                  <a:lnTo>
                    <a:pt x="25" y="40"/>
                  </a:lnTo>
                  <a:close/>
                </a:path>
              </a:pathLst>
            </a:custGeom>
            <a:solidFill>
              <a:schemeClr val="bg1"/>
            </a:solidFill>
            <a:ln w="9525">
              <a:noFill/>
              <a:round/>
              <a:headEnd/>
              <a:tailEnd/>
            </a:ln>
          </p:spPr>
          <p:txBody>
            <a:bodyPr/>
            <a:lstStyle/>
            <a:p>
              <a:pPr>
                <a:defRPr/>
              </a:pPr>
              <a:endParaRPr lang="en-US" dirty="0"/>
            </a:p>
          </p:txBody>
        </p:sp>
        <p:sp>
          <p:nvSpPr>
            <p:cNvPr id="34" name="Freeform 54"/>
            <p:cNvSpPr>
              <a:spLocks noEditPoints="1"/>
            </p:cNvSpPr>
            <p:nvPr userDrawn="1"/>
          </p:nvSpPr>
          <p:spPr bwMode="black">
            <a:xfrm>
              <a:off x="5071" y="4086"/>
              <a:ext cx="11" cy="45"/>
            </a:xfrm>
            <a:custGeom>
              <a:avLst/>
              <a:gdLst/>
              <a:ahLst/>
              <a:cxnLst>
                <a:cxn ang="0">
                  <a:pos x="0" y="24"/>
                </a:cxn>
                <a:cxn ang="0">
                  <a:pos x="23" y="24"/>
                </a:cxn>
                <a:cxn ang="0">
                  <a:pos x="23" y="91"/>
                </a:cxn>
                <a:cxn ang="0">
                  <a:pos x="0" y="91"/>
                </a:cxn>
                <a:cxn ang="0">
                  <a:pos x="0" y="24"/>
                </a:cxn>
                <a:cxn ang="0">
                  <a:pos x="0" y="0"/>
                </a:cxn>
                <a:cxn ang="0">
                  <a:pos x="23" y="0"/>
                </a:cxn>
                <a:cxn ang="0">
                  <a:pos x="23" y="16"/>
                </a:cxn>
                <a:cxn ang="0">
                  <a:pos x="0" y="16"/>
                </a:cxn>
                <a:cxn ang="0">
                  <a:pos x="0" y="0"/>
                </a:cxn>
              </a:cxnLst>
              <a:rect l="0" t="0" r="r" b="b"/>
              <a:pathLst>
                <a:path w="23" h="91">
                  <a:moveTo>
                    <a:pt x="0" y="24"/>
                  </a:moveTo>
                  <a:lnTo>
                    <a:pt x="23" y="24"/>
                  </a:lnTo>
                  <a:lnTo>
                    <a:pt x="23" y="91"/>
                  </a:lnTo>
                  <a:lnTo>
                    <a:pt x="0" y="91"/>
                  </a:lnTo>
                  <a:lnTo>
                    <a:pt x="0" y="24"/>
                  </a:lnTo>
                  <a:close/>
                  <a:moveTo>
                    <a:pt x="0" y="0"/>
                  </a:moveTo>
                  <a:lnTo>
                    <a:pt x="23" y="0"/>
                  </a:lnTo>
                  <a:lnTo>
                    <a:pt x="23" y="16"/>
                  </a:lnTo>
                  <a:lnTo>
                    <a:pt x="0" y="16"/>
                  </a:lnTo>
                  <a:lnTo>
                    <a:pt x="0" y="0"/>
                  </a:lnTo>
                  <a:close/>
                </a:path>
              </a:pathLst>
            </a:custGeom>
            <a:solidFill>
              <a:schemeClr val="bg1"/>
            </a:solidFill>
            <a:ln w="9525">
              <a:noFill/>
              <a:round/>
              <a:headEnd/>
              <a:tailEnd/>
            </a:ln>
          </p:spPr>
          <p:txBody>
            <a:bodyPr/>
            <a:lstStyle/>
            <a:p>
              <a:pPr>
                <a:defRPr/>
              </a:pPr>
              <a:endParaRPr lang="en-US" dirty="0"/>
            </a:p>
          </p:txBody>
        </p:sp>
        <p:sp>
          <p:nvSpPr>
            <p:cNvPr id="35" name="Freeform 55"/>
            <p:cNvSpPr>
              <a:spLocks noEditPoints="1"/>
            </p:cNvSpPr>
            <p:nvPr userDrawn="1"/>
          </p:nvSpPr>
          <p:spPr bwMode="black">
            <a:xfrm>
              <a:off x="5090" y="4097"/>
              <a:ext cx="42" cy="46"/>
            </a:xfrm>
            <a:custGeom>
              <a:avLst/>
              <a:gdLst/>
              <a:ahLst/>
              <a:cxnLst>
                <a:cxn ang="0">
                  <a:pos x="0" y="1"/>
                </a:cxn>
                <a:cxn ang="0">
                  <a:pos x="21" y="1"/>
                </a:cxn>
                <a:cxn ang="0">
                  <a:pos x="21" y="9"/>
                </a:cxn>
                <a:cxn ang="0">
                  <a:pos x="21" y="9"/>
                </a:cxn>
                <a:cxn ang="0">
                  <a:pos x="21" y="9"/>
                </a:cxn>
                <a:cxn ang="0">
                  <a:pos x="28" y="5"/>
                </a:cxn>
                <a:cxn ang="0">
                  <a:pos x="33" y="1"/>
                </a:cxn>
                <a:cxn ang="0">
                  <a:pos x="39" y="0"/>
                </a:cxn>
                <a:cxn ang="0">
                  <a:pos x="46" y="0"/>
                </a:cxn>
                <a:cxn ang="0">
                  <a:pos x="46" y="0"/>
                </a:cxn>
                <a:cxn ang="0">
                  <a:pos x="54" y="0"/>
                </a:cxn>
                <a:cxn ang="0">
                  <a:pos x="62" y="1"/>
                </a:cxn>
                <a:cxn ang="0">
                  <a:pos x="68" y="5"/>
                </a:cxn>
                <a:cxn ang="0">
                  <a:pos x="73" y="8"/>
                </a:cxn>
                <a:cxn ang="0">
                  <a:pos x="78" y="13"/>
                </a:cxn>
                <a:cxn ang="0">
                  <a:pos x="81" y="19"/>
                </a:cxn>
                <a:cxn ang="0">
                  <a:pos x="84" y="26"/>
                </a:cxn>
                <a:cxn ang="0">
                  <a:pos x="84" y="34"/>
                </a:cxn>
                <a:cxn ang="0">
                  <a:pos x="84" y="34"/>
                </a:cxn>
                <a:cxn ang="0">
                  <a:pos x="84" y="42"/>
                </a:cxn>
                <a:cxn ang="0">
                  <a:pos x="81" y="48"/>
                </a:cxn>
                <a:cxn ang="0">
                  <a:pos x="78" y="55"/>
                </a:cxn>
                <a:cxn ang="0">
                  <a:pos x="75" y="60"/>
                </a:cxn>
                <a:cxn ang="0">
                  <a:pos x="68" y="64"/>
                </a:cxn>
                <a:cxn ang="0">
                  <a:pos x="62" y="68"/>
                </a:cxn>
                <a:cxn ang="0">
                  <a:pos x="55" y="69"/>
                </a:cxn>
                <a:cxn ang="0">
                  <a:pos x="47" y="71"/>
                </a:cxn>
                <a:cxn ang="0">
                  <a:pos x="47" y="71"/>
                </a:cxn>
                <a:cxn ang="0">
                  <a:pos x="39" y="69"/>
                </a:cxn>
                <a:cxn ang="0">
                  <a:pos x="33" y="68"/>
                </a:cxn>
                <a:cxn ang="0">
                  <a:pos x="26" y="64"/>
                </a:cxn>
                <a:cxn ang="0">
                  <a:pos x="21" y="60"/>
                </a:cxn>
                <a:cxn ang="0">
                  <a:pos x="21" y="60"/>
                </a:cxn>
                <a:cxn ang="0">
                  <a:pos x="21" y="92"/>
                </a:cxn>
                <a:cxn ang="0">
                  <a:pos x="0" y="92"/>
                </a:cxn>
                <a:cxn ang="0">
                  <a:pos x="0" y="1"/>
                </a:cxn>
                <a:cxn ang="0">
                  <a:pos x="42" y="55"/>
                </a:cxn>
                <a:cxn ang="0">
                  <a:pos x="42" y="55"/>
                </a:cxn>
                <a:cxn ang="0">
                  <a:pos x="49" y="53"/>
                </a:cxn>
                <a:cxn ang="0">
                  <a:pos x="55" y="50"/>
                </a:cxn>
                <a:cxn ang="0">
                  <a:pos x="60" y="43"/>
                </a:cxn>
                <a:cxn ang="0">
                  <a:pos x="62" y="35"/>
                </a:cxn>
                <a:cxn ang="0">
                  <a:pos x="62" y="35"/>
                </a:cxn>
                <a:cxn ang="0">
                  <a:pos x="60" y="26"/>
                </a:cxn>
                <a:cxn ang="0">
                  <a:pos x="55" y="21"/>
                </a:cxn>
                <a:cxn ang="0">
                  <a:pos x="49" y="16"/>
                </a:cxn>
                <a:cxn ang="0">
                  <a:pos x="42" y="16"/>
                </a:cxn>
                <a:cxn ang="0">
                  <a:pos x="42" y="16"/>
                </a:cxn>
                <a:cxn ang="0">
                  <a:pos x="34" y="16"/>
                </a:cxn>
                <a:cxn ang="0">
                  <a:pos x="28" y="21"/>
                </a:cxn>
                <a:cxn ang="0">
                  <a:pos x="23" y="26"/>
                </a:cxn>
                <a:cxn ang="0">
                  <a:pos x="21" y="35"/>
                </a:cxn>
                <a:cxn ang="0">
                  <a:pos x="21" y="35"/>
                </a:cxn>
                <a:cxn ang="0">
                  <a:pos x="23" y="43"/>
                </a:cxn>
                <a:cxn ang="0">
                  <a:pos x="28" y="50"/>
                </a:cxn>
                <a:cxn ang="0">
                  <a:pos x="34" y="53"/>
                </a:cxn>
                <a:cxn ang="0">
                  <a:pos x="42" y="55"/>
                </a:cxn>
                <a:cxn ang="0">
                  <a:pos x="42" y="55"/>
                </a:cxn>
              </a:cxnLst>
              <a:rect l="0" t="0" r="r" b="b"/>
              <a:pathLst>
                <a:path w="84" h="92">
                  <a:moveTo>
                    <a:pt x="0" y="1"/>
                  </a:moveTo>
                  <a:lnTo>
                    <a:pt x="21" y="1"/>
                  </a:lnTo>
                  <a:lnTo>
                    <a:pt x="21" y="9"/>
                  </a:lnTo>
                  <a:lnTo>
                    <a:pt x="21" y="9"/>
                  </a:lnTo>
                  <a:lnTo>
                    <a:pt x="21" y="9"/>
                  </a:lnTo>
                  <a:lnTo>
                    <a:pt x="28" y="5"/>
                  </a:lnTo>
                  <a:lnTo>
                    <a:pt x="33" y="1"/>
                  </a:lnTo>
                  <a:lnTo>
                    <a:pt x="39" y="0"/>
                  </a:lnTo>
                  <a:lnTo>
                    <a:pt x="46" y="0"/>
                  </a:lnTo>
                  <a:lnTo>
                    <a:pt x="46" y="0"/>
                  </a:lnTo>
                  <a:lnTo>
                    <a:pt x="54" y="0"/>
                  </a:lnTo>
                  <a:lnTo>
                    <a:pt x="62" y="1"/>
                  </a:lnTo>
                  <a:lnTo>
                    <a:pt x="68" y="5"/>
                  </a:lnTo>
                  <a:lnTo>
                    <a:pt x="73" y="8"/>
                  </a:lnTo>
                  <a:lnTo>
                    <a:pt x="78" y="13"/>
                  </a:lnTo>
                  <a:lnTo>
                    <a:pt x="81" y="19"/>
                  </a:lnTo>
                  <a:lnTo>
                    <a:pt x="84" y="26"/>
                  </a:lnTo>
                  <a:lnTo>
                    <a:pt x="84" y="34"/>
                  </a:lnTo>
                  <a:lnTo>
                    <a:pt x="84" y="34"/>
                  </a:lnTo>
                  <a:lnTo>
                    <a:pt x="84" y="42"/>
                  </a:lnTo>
                  <a:lnTo>
                    <a:pt x="81" y="48"/>
                  </a:lnTo>
                  <a:lnTo>
                    <a:pt x="78" y="55"/>
                  </a:lnTo>
                  <a:lnTo>
                    <a:pt x="75" y="60"/>
                  </a:lnTo>
                  <a:lnTo>
                    <a:pt x="68" y="64"/>
                  </a:lnTo>
                  <a:lnTo>
                    <a:pt x="62" y="68"/>
                  </a:lnTo>
                  <a:lnTo>
                    <a:pt x="55" y="69"/>
                  </a:lnTo>
                  <a:lnTo>
                    <a:pt x="47" y="71"/>
                  </a:lnTo>
                  <a:lnTo>
                    <a:pt x="47" y="71"/>
                  </a:lnTo>
                  <a:lnTo>
                    <a:pt x="39" y="69"/>
                  </a:lnTo>
                  <a:lnTo>
                    <a:pt x="33" y="68"/>
                  </a:lnTo>
                  <a:lnTo>
                    <a:pt x="26" y="64"/>
                  </a:lnTo>
                  <a:lnTo>
                    <a:pt x="21" y="60"/>
                  </a:lnTo>
                  <a:lnTo>
                    <a:pt x="21" y="60"/>
                  </a:lnTo>
                  <a:lnTo>
                    <a:pt x="21" y="92"/>
                  </a:lnTo>
                  <a:lnTo>
                    <a:pt x="0" y="92"/>
                  </a:lnTo>
                  <a:lnTo>
                    <a:pt x="0" y="1"/>
                  </a:lnTo>
                  <a:close/>
                  <a:moveTo>
                    <a:pt x="42" y="55"/>
                  </a:moveTo>
                  <a:lnTo>
                    <a:pt x="42" y="55"/>
                  </a:lnTo>
                  <a:lnTo>
                    <a:pt x="49" y="53"/>
                  </a:lnTo>
                  <a:lnTo>
                    <a:pt x="55" y="50"/>
                  </a:lnTo>
                  <a:lnTo>
                    <a:pt x="60" y="43"/>
                  </a:lnTo>
                  <a:lnTo>
                    <a:pt x="62" y="35"/>
                  </a:lnTo>
                  <a:lnTo>
                    <a:pt x="62" y="35"/>
                  </a:lnTo>
                  <a:lnTo>
                    <a:pt x="60" y="26"/>
                  </a:lnTo>
                  <a:lnTo>
                    <a:pt x="55" y="21"/>
                  </a:lnTo>
                  <a:lnTo>
                    <a:pt x="49" y="16"/>
                  </a:lnTo>
                  <a:lnTo>
                    <a:pt x="42" y="16"/>
                  </a:lnTo>
                  <a:lnTo>
                    <a:pt x="42" y="16"/>
                  </a:lnTo>
                  <a:lnTo>
                    <a:pt x="34" y="16"/>
                  </a:lnTo>
                  <a:lnTo>
                    <a:pt x="28" y="21"/>
                  </a:lnTo>
                  <a:lnTo>
                    <a:pt x="23" y="26"/>
                  </a:lnTo>
                  <a:lnTo>
                    <a:pt x="21" y="35"/>
                  </a:lnTo>
                  <a:lnTo>
                    <a:pt x="21" y="35"/>
                  </a:lnTo>
                  <a:lnTo>
                    <a:pt x="23" y="43"/>
                  </a:lnTo>
                  <a:lnTo>
                    <a:pt x="28" y="50"/>
                  </a:lnTo>
                  <a:lnTo>
                    <a:pt x="34" y="53"/>
                  </a:lnTo>
                  <a:lnTo>
                    <a:pt x="42" y="55"/>
                  </a:lnTo>
                  <a:lnTo>
                    <a:pt x="42" y="55"/>
                  </a:lnTo>
                  <a:close/>
                </a:path>
              </a:pathLst>
            </a:custGeom>
            <a:solidFill>
              <a:schemeClr val="bg1"/>
            </a:solidFill>
            <a:ln w="9525">
              <a:noFill/>
              <a:round/>
              <a:headEnd/>
              <a:tailEnd/>
            </a:ln>
          </p:spPr>
          <p:txBody>
            <a:bodyPr/>
            <a:lstStyle/>
            <a:p>
              <a:pPr>
                <a:defRPr/>
              </a:pPr>
              <a:endParaRPr lang="en-US" dirty="0"/>
            </a:p>
          </p:txBody>
        </p:sp>
        <p:sp>
          <p:nvSpPr>
            <p:cNvPr id="36" name="Freeform 56"/>
            <p:cNvSpPr>
              <a:spLocks noEditPoints="1"/>
            </p:cNvSpPr>
            <p:nvPr userDrawn="1"/>
          </p:nvSpPr>
          <p:spPr bwMode="black">
            <a:xfrm>
              <a:off x="5136" y="4097"/>
              <a:ext cx="43" cy="36"/>
            </a:xfrm>
            <a:custGeom>
              <a:avLst/>
              <a:gdLst/>
              <a:ahLst/>
              <a:cxnLst>
                <a:cxn ang="0">
                  <a:pos x="86" y="50"/>
                </a:cxn>
                <a:cxn ang="0">
                  <a:pos x="80" y="60"/>
                </a:cxn>
                <a:cxn ang="0">
                  <a:pos x="70" y="66"/>
                </a:cxn>
                <a:cxn ang="0">
                  <a:pos x="44" y="73"/>
                </a:cxn>
                <a:cxn ang="0">
                  <a:pos x="36" y="71"/>
                </a:cxn>
                <a:cxn ang="0">
                  <a:pos x="20" y="68"/>
                </a:cxn>
                <a:cxn ang="0">
                  <a:pos x="8" y="58"/>
                </a:cxn>
                <a:cxn ang="0">
                  <a:pos x="2" y="45"/>
                </a:cxn>
                <a:cxn ang="0">
                  <a:pos x="0" y="36"/>
                </a:cxn>
                <a:cxn ang="0">
                  <a:pos x="4" y="20"/>
                </a:cxn>
                <a:cxn ang="0">
                  <a:pos x="13" y="10"/>
                </a:cxn>
                <a:cxn ang="0">
                  <a:pos x="26" y="3"/>
                </a:cxn>
                <a:cxn ang="0">
                  <a:pos x="44" y="0"/>
                </a:cxn>
                <a:cxn ang="0">
                  <a:pos x="55" y="2"/>
                </a:cxn>
                <a:cxn ang="0">
                  <a:pos x="72" y="7"/>
                </a:cxn>
                <a:cxn ang="0">
                  <a:pos x="81" y="16"/>
                </a:cxn>
                <a:cxn ang="0">
                  <a:pos x="86" y="31"/>
                </a:cxn>
                <a:cxn ang="0">
                  <a:pos x="88" y="42"/>
                </a:cxn>
                <a:cxn ang="0">
                  <a:pos x="23" y="42"/>
                </a:cxn>
                <a:cxn ang="0">
                  <a:pos x="25" y="47"/>
                </a:cxn>
                <a:cxn ang="0">
                  <a:pos x="34" y="57"/>
                </a:cxn>
                <a:cxn ang="0">
                  <a:pos x="44" y="58"/>
                </a:cxn>
                <a:cxn ang="0">
                  <a:pos x="55" y="57"/>
                </a:cxn>
                <a:cxn ang="0">
                  <a:pos x="63" y="50"/>
                </a:cxn>
                <a:cxn ang="0">
                  <a:pos x="65" y="29"/>
                </a:cxn>
                <a:cxn ang="0">
                  <a:pos x="65" y="29"/>
                </a:cxn>
                <a:cxn ang="0">
                  <a:pos x="60" y="20"/>
                </a:cxn>
                <a:cxn ang="0">
                  <a:pos x="50" y="15"/>
                </a:cxn>
                <a:cxn ang="0">
                  <a:pos x="44" y="15"/>
                </a:cxn>
                <a:cxn ang="0">
                  <a:pos x="34" y="16"/>
                </a:cxn>
                <a:cxn ang="0">
                  <a:pos x="25" y="26"/>
                </a:cxn>
                <a:cxn ang="0">
                  <a:pos x="23" y="29"/>
                </a:cxn>
              </a:cxnLst>
              <a:rect l="0" t="0" r="r" b="b"/>
              <a:pathLst>
                <a:path w="88" h="73">
                  <a:moveTo>
                    <a:pt x="86" y="50"/>
                  </a:moveTo>
                  <a:lnTo>
                    <a:pt x="86" y="50"/>
                  </a:lnTo>
                  <a:lnTo>
                    <a:pt x="83" y="55"/>
                  </a:lnTo>
                  <a:lnTo>
                    <a:pt x="80" y="60"/>
                  </a:lnTo>
                  <a:lnTo>
                    <a:pt x="75" y="63"/>
                  </a:lnTo>
                  <a:lnTo>
                    <a:pt x="70" y="66"/>
                  </a:lnTo>
                  <a:lnTo>
                    <a:pt x="59" y="71"/>
                  </a:lnTo>
                  <a:lnTo>
                    <a:pt x="44" y="73"/>
                  </a:lnTo>
                  <a:lnTo>
                    <a:pt x="44" y="73"/>
                  </a:lnTo>
                  <a:lnTo>
                    <a:pt x="36" y="71"/>
                  </a:lnTo>
                  <a:lnTo>
                    <a:pt x="26" y="70"/>
                  </a:lnTo>
                  <a:lnTo>
                    <a:pt x="20" y="68"/>
                  </a:lnTo>
                  <a:lnTo>
                    <a:pt x="13" y="63"/>
                  </a:lnTo>
                  <a:lnTo>
                    <a:pt x="8" y="58"/>
                  </a:lnTo>
                  <a:lnTo>
                    <a:pt x="4" y="52"/>
                  </a:lnTo>
                  <a:lnTo>
                    <a:pt x="2" y="45"/>
                  </a:lnTo>
                  <a:lnTo>
                    <a:pt x="0" y="36"/>
                  </a:lnTo>
                  <a:lnTo>
                    <a:pt x="0" y="36"/>
                  </a:lnTo>
                  <a:lnTo>
                    <a:pt x="2" y="28"/>
                  </a:lnTo>
                  <a:lnTo>
                    <a:pt x="4" y="20"/>
                  </a:lnTo>
                  <a:lnTo>
                    <a:pt x="8" y="15"/>
                  </a:lnTo>
                  <a:lnTo>
                    <a:pt x="13" y="10"/>
                  </a:lnTo>
                  <a:lnTo>
                    <a:pt x="20" y="5"/>
                  </a:lnTo>
                  <a:lnTo>
                    <a:pt x="26" y="3"/>
                  </a:lnTo>
                  <a:lnTo>
                    <a:pt x="36" y="2"/>
                  </a:lnTo>
                  <a:lnTo>
                    <a:pt x="44" y="0"/>
                  </a:lnTo>
                  <a:lnTo>
                    <a:pt x="44" y="0"/>
                  </a:lnTo>
                  <a:lnTo>
                    <a:pt x="55" y="2"/>
                  </a:lnTo>
                  <a:lnTo>
                    <a:pt x="63" y="3"/>
                  </a:lnTo>
                  <a:lnTo>
                    <a:pt x="72" y="7"/>
                  </a:lnTo>
                  <a:lnTo>
                    <a:pt x="76" y="11"/>
                  </a:lnTo>
                  <a:lnTo>
                    <a:pt x="81" y="16"/>
                  </a:lnTo>
                  <a:lnTo>
                    <a:pt x="84" y="23"/>
                  </a:lnTo>
                  <a:lnTo>
                    <a:pt x="86" y="31"/>
                  </a:lnTo>
                  <a:lnTo>
                    <a:pt x="88" y="41"/>
                  </a:lnTo>
                  <a:lnTo>
                    <a:pt x="88" y="42"/>
                  </a:lnTo>
                  <a:lnTo>
                    <a:pt x="23" y="42"/>
                  </a:lnTo>
                  <a:lnTo>
                    <a:pt x="23" y="42"/>
                  </a:lnTo>
                  <a:lnTo>
                    <a:pt x="23" y="42"/>
                  </a:lnTo>
                  <a:lnTo>
                    <a:pt x="25" y="47"/>
                  </a:lnTo>
                  <a:lnTo>
                    <a:pt x="28" y="53"/>
                  </a:lnTo>
                  <a:lnTo>
                    <a:pt x="34" y="57"/>
                  </a:lnTo>
                  <a:lnTo>
                    <a:pt x="44" y="58"/>
                  </a:lnTo>
                  <a:lnTo>
                    <a:pt x="44" y="58"/>
                  </a:lnTo>
                  <a:lnTo>
                    <a:pt x="50" y="58"/>
                  </a:lnTo>
                  <a:lnTo>
                    <a:pt x="55" y="57"/>
                  </a:lnTo>
                  <a:lnTo>
                    <a:pt x="60" y="53"/>
                  </a:lnTo>
                  <a:lnTo>
                    <a:pt x="63" y="50"/>
                  </a:lnTo>
                  <a:lnTo>
                    <a:pt x="86" y="50"/>
                  </a:lnTo>
                  <a:close/>
                  <a:moveTo>
                    <a:pt x="65" y="29"/>
                  </a:moveTo>
                  <a:lnTo>
                    <a:pt x="65" y="29"/>
                  </a:lnTo>
                  <a:lnTo>
                    <a:pt x="65" y="29"/>
                  </a:lnTo>
                  <a:lnTo>
                    <a:pt x="63" y="24"/>
                  </a:lnTo>
                  <a:lnTo>
                    <a:pt x="60" y="20"/>
                  </a:lnTo>
                  <a:lnTo>
                    <a:pt x="54" y="16"/>
                  </a:lnTo>
                  <a:lnTo>
                    <a:pt x="50" y="15"/>
                  </a:lnTo>
                  <a:lnTo>
                    <a:pt x="44" y="15"/>
                  </a:lnTo>
                  <a:lnTo>
                    <a:pt x="44" y="15"/>
                  </a:lnTo>
                  <a:lnTo>
                    <a:pt x="38" y="15"/>
                  </a:lnTo>
                  <a:lnTo>
                    <a:pt x="34" y="16"/>
                  </a:lnTo>
                  <a:lnTo>
                    <a:pt x="28" y="21"/>
                  </a:lnTo>
                  <a:lnTo>
                    <a:pt x="25" y="26"/>
                  </a:lnTo>
                  <a:lnTo>
                    <a:pt x="23" y="29"/>
                  </a:lnTo>
                  <a:lnTo>
                    <a:pt x="23" y="29"/>
                  </a:lnTo>
                  <a:lnTo>
                    <a:pt x="65" y="29"/>
                  </a:lnTo>
                  <a:close/>
                </a:path>
              </a:pathLst>
            </a:custGeom>
            <a:solidFill>
              <a:schemeClr val="bg1"/>
            </a:solidFill>
            <a:ln w="9525">
              <a:noFill/>
              <a:round/>
              <a:headEnd/>
              <a:tailEnd/>
            </a:ln>
          </p:spPr>
          <p:txBody>
            <a:bodyPr/>
            <a:lstStyle/>
            <a:p>
              <a:pPr>
                <a:defRPr/>
              </a:pPr>
              <a:endParaRPr lang="en-US" dirty="0"/>
            </a:p>
          </p:txBody>
        </p:sp>
        <p:sp>
          <p:nvSpPr>
            <p:cNvPr id="37" name="Freeform 57"/>
            <p:cNvSpPr>
              <a:spLocks noEditPoints="1"/>
            </p:cNvSpPr>
            <p:nvPr userDrawn="1"/>
          </p:nvSpPr>
          <p:spPr bwMode="black">
            <a:xfrm>
              <a:off x="5200" y="4089"/>
              <a:ext cx="46" cy="44"/>
            </a:xfrm>
            <a:custGeom>
              <a:avLst/>
              <a:gdLst/>
              <a:ahLst/>
              <a:cxnLst>
                <a:cxn ang="0">
                  <a:pos x="69" y="61"/>
                </a:cxn>
                <a:cxn ang="0">
                  <a:pos x="22" y="61"/>
                </a:cxn>
                <a:cxn ang="0">
                  <a:pos x="9" y="87"/>
                </a:cxn>
                <a:cxn ang="0">
                  <a:pos x="0" y="87"/>
                </a:cxn>
                <a:cxn ang="0">
                  <a:pos x="40" y="0"/>
                </a:cxn>
                <a:cxn ang="0">
                  <a:pos x="51" y="0"/>
                </a:cxn>
                <a:cxn ang="0">
                  <a:pos x="92" y="87"/>
                </a:cxn>
                <a:cxn ang="0">
                  <a:pos x="80" y="87"/>
                </a:cxn>
                <a:cxn ang="0">
                  <a:pos x="69" y="61"/>
                </a:cxn>
                <a:cxn ang="0">
                  <a:pos x="45" y="8"/>
                </a:cxn>
                <a:cxn ang="0">
                  <a:pos x="26" y="51"/>
                </a:cxn>
                <a:cxn ang="0">
                  <a:pos x="66" y="51"/>
                </a:cxn>
                <a:cxn ang="0">
                  <a:pos x="45" y="8"/>
                </a:cxn>
              </a:cxnLst>
              <a:rect l="0" t="0" r="r" b="b"/>
              <a:pathLst>
                <a:path w="92" h="87">
                  <a:moveTo>
                    <a:pt x="69" y="61"/>
                  </a:moveTo>
                  <a:lnTo>
                    <a:pt x="22" y="61"/>
                  </a:lnTo>
                  <a:lnTo>
                    <a:pt x="9" y="87"/>
                  </a:lnTo>
                  <a:lnTo>
                    <a:pt x="0" y="87"/>
                  </a:lnTo>
                  <a:lnTo>
                    <a:pt x="40" y="0"/>
                  </a:lnTo>
                  <a:lnTo>
                    <a:pt x="51" y="0"/>
                  </a:lnTo>
                  <a:lnTo>
                    <a:pt x="92" y="87"/>
                  </a:lnTo>
                  <a:lnTo>
                    <a:pt x="80" y="87"/>
                  </a:lnTo>
                  <a:lnTo>
                    <a:pt x="69" y="61"/>
                  </a:lnTo>
                  <a:close/>
                  <a:moveTo>
                    <a:pt x="45" y="8"/>
                  </a:moveTo>
                  <a:lnTo>
                    <a:pt x="26" y="51"/>
                  </a:lnTo>
                  <a:lnTo>
                    <a:pt x="66" y="51"/>
                  </a:lnTo>
                  <a:lnTo>
                    <a:pt x="45" y="8"/>
                  </a:lnTo>
                  <a:close/>
                </a:path>
              </a:pathLst>
            </a:custGeom>
            <a:solidFill>
              <a:schemeClr val="bg1"/>
            </a:solidFill>
            <a:ln w="9525">
              <a:noFill/>
              <a:round/>
              <a:headEnd/>
              <a:tailEnd/>
            </a:ln>
          </p:spPr>
          <p:txBody>
            <a:bodyPr/>
            <a:lstStyle/>
            <a:p>
              <a:pPr>
                <a:defRPr/>
              </a:pPr>
              <a:endParaRPr lang="en-US" dirty="0"/>
            </a:p>
          </p:txBody>
        </p:sp>
        <p:sp>
          <p:nvSpPr>
            <p:cNvPr id="38" name="Freeform 58"/>
            <p:cNvSpPr>
              <a:spLocks/>
            </p:cNvSpPr>
            <p:nvPr userDrawn="1"/>
          </p:nvSpPr>
          <p:spPr bwMode="black">
            <a:xfrm>
              <a:off x="5247" y="4100"/>
              <a:ext cx="32" cy="35"/>
            </a:xfrm>
            <a:custGeom>
              <a:avLst/>
              <a:gdLst/>
              <a:ahLst/>
              <a:cxnLst>
                <a:cxn ang="0">
                  <a:pos x="52" y="21"/>
                </a:cxn>
                <a:cxn ang="0">
                  <a:pos x="46" y="11"/>
                </a:cxn>
                <a:cxn ang="0">
                  <a:pos x="31" y="8"/>
                </a:cxn>
                <a:cxn ang="0">
                  <a:pos x="23" y="8"/>
                </a:cxn>
                <a:cxn ang="0">
                  <a:pos x="13" y="13"/>
                </a:cxn>
                <a:cxn ang="0">
                  <a:pos x="12" y="19"/>
                </a:cxn>
                <a:cxn ang="0">
                  <a:pos x="17" y="25"/>
                </a:cxn>
                <a:cxn ang="0">
                  <a:pos x="36" y="29"/>
                </a:cxn>
                <a:cxn ang="0">
                  <a:pos x="49" y="32"/>
                </a:cxn>
                <a:cxn ang="0">
                  <a:pos x="60" y="37"/>
                </a:cxn>
                <a:cxn ang="0">
                  <a:pos x="63" y="48"/>
                </a:cxn>
                <a:cxn ang="0">
                  <a:pos x="63" y="53"/>
                </a:cxn>
                <a:cxn ang="0">
                  <a:pos x="59" y="59"/>
                </a:cxn>
                <a:cxn ang="0">
                  <a:pos x="46" y="67"/>
                </a:cxn>
                <a:cxn ang="0">
                  <a:pos x="33" y="69"/>
                </a:cxn>
                <a:cxn ang="0">
                  <a:pos x="13" y="66"/>
                </a:cxn>
                <a:cxn ang="0">
                  <a:pos x="5" y="59"/>
                </a:cxn>
                <a:cxn ang="0">
                  <a:pos x="0" y="51"/>
                </a:cxn>
                <a:cxn ang="0">
                  <a:pos x="8" y="46"/>
                </a:cxn>
                <a:cxn ang="0">
                  <a:pos x="12" y="53"/>
                </a:cxn>
                <a:cxn ang="0">
                  <a:pos x="23" y="59"/>
                </a:cxn>
                <a:cxn ang="0">
                  <a:pos x="33" y="61"/>
                </a:cxn>
                <a:cxn ang="0">
                  <a:pos x="49" y="58"/>
                </a:cxn>
                <a:cxn ang="0">
                  <a:pos x="54" y="48"/>
                </a:cxn>
                <a:cxn ang="0">
                  <a:pos x="54" y="45"/>
                </a:cxn>
                <a:cxn ang="0">
                  <a:pos x="42" y="38"/>
                </a:cxn>
                <a:cxn ang="0">
                  <a:pos x="29" y="37"/>
                </a:cxn>
                <a:cxn ang="0">
                  <a:pos x="8" y="32"/>
                </a:cxn>
                <a:cxn ang="0">
                  <a:pos x="4" y="27"/>
                </a:cxn>
                <a:cxn ang="0">
                  <a:pos x="2" y="19"/>
                </a:cxn>
                <a:cxn ang="0">
                  <a:pos x="7" y="8"/>
                </a:cxn>
                <a:cxn ang="0">
                  <a:pos x="18" y="1"/>
                </a:cxn>
                <a:cxn ang="0">
                  <a:pos x="31" y="0"/>
                </a:cxn>
                <a:cxn ang="0">
                  <a:pos x="49" y="3"/>
                </a:cxn>
                <a:cxn ang="0">
                  <a:pos x="57" y="8"/>
                </a:cxn>
                <a:cxn ang="0">
                  <a:pos x="62" y="21"/>
                </a:cxn>
              </a:cxnLst>
              <a:rect l="0" t="0" r="r" b="b"/>
              <a:pathLst>
                <a:path w="63" h="69">
                  <a:moveTo>
                    <a:pt x="52" y="21"/>
                  </a:moveTo>
                  <a:lnTo>
                    <a:pt x="52" y="21"/>
                  </a:lnTo>
                  <a:lnTo>
                    <a:pt x="50" y="14"/>
                  </a:lnTo>
                  <a:lnTo>
                    <a:pt x="46" y="11"/>
                  </a:lnTo>
                  <a:lnTo>
                    <a:pt x="39" y="8"/>
                  </a:lnTo>
                  <a:lnTo>
                    <a:pt x="31" y="8"/>
                  </a:lnTo>
                  <a:lnTo>
                    <a:pt x="31" y="8"/>
                  </a:lnTo>
                  <a:lnTo>
                    <a:pt x="23" y="8"/>
                  </a:lnTo>
                  <a:lnTo>
                    <a:pt x="18" y="9"/>
                  </a:lnTo>
                  <a:lnTo>
                    <a:pt x="13" y="13"/>
                  </a:lnTo>
                  <a:lnTo>
                    <a:pt x="12" y="19"/>
                  </a:lnTo>
                  <a:lnTo>
                    <a:pt x="12" y="19"/>
                  </a:lnTo>
                  <a:lnTo>
                    <a:pt x="13" y="22"/>
                  </a:lnTo>
                  <a:lnTo>
                    <a:pt x="17" y="25"/>
                  </a:lnTo>
                  <a:lnTo>
                    <a:pt x="23" y="27"/>
                  </a:lnTo>
                  <a:lnTo>
                    <a:pt x="36" y="29"/>
                  </a:lnTo>
                  <a:lnTo>
                    <a:pt x="36" y="29"/>
                  </a:lnTo>
                  <a:lnTo>
                    <a:pt x="49" y="32"/>
                  </a:lnTo>
                  <a:lnTo>
                    <a:pt x="57" y="35"/>
                  </a:lnTo>
                  <a:lnTo>
                    <a:pt x="60" y="37"/>
                  </a:lnTo>
                  <a:lnTo>
                    <a:pt x="62" y="40"/>
                  </a:lnTo>
                  <a:lnTo>
                    <a:pt x="63" y="48"/>
                  </a:lnTo>
                  <a:lnTo>
                    <a:pt x="63" y="48"/>
                  </a:lnTo>
                  <a:lnTo>
                    <a:pt x="63" y="53"/>
                  </a:lnTo>
                  <a:lnTo>
                    <a:pt x="62" y="56"/>
                  </a:lnTo>
                  <a:lnTo>
                    <a:pt x="59" y="59"/>
                  </a:lnTo>
                  <a:lnTo>
                    <a:pt x="55" y="63"/>
                  </a:lnTo>
                  <a:lnTo>
                    <a:pt x="46" y="67"/>
                  </a:lnTo>
                  <a:lnTo>
                    <a:pt x="33" y="69"/>
                  </a:lnTo>
                  <a:lnTo>
                    <a:pt x="33" y="69"/>
                  </a:lnTo>
                  <a:lnTo>
                    <a:pt x="20" y="67"/>
                  </a:lnTo>
                  <a:lnTo>
                    <a:pt x="13" y="66"/>
                  </a:lnTo>
                  <a:lnTo>
                    <a:pt x="8" y="63"/>
                  </a:lnTo>
                  <a:lnTo>
                    <a:pt x="5" y="59"/>
                  </a:lnTo>
                  <a:lnTo>
                    <a:pt x="2" y="56"/>
                  </a:lnTo>
                  <a:lnTo>
                    <a:pt x="0" y="51"/>
                  </a:lnTo>
                  <a:lnTo>
                    <a:pt x="0" y="46"/>
                  </a:lnTo>
                  <a:lnTo>
                    <a:pt x="8" y="46"/>
                  </a:lnTo>
                  <a:lnTo>
                    <a:pt x="8" y="46"/>
                  </a:lnTo>
                  <a:lnTo>
                    <a:pt x="12" y="53"/>
                  </a:lnTo>
                  <a:lnTo>
                    <a:pt x="15" y="58"/>
                  </a:lnTo>
                  <a:lnTo>
                    <a:pt x="23" y="59"/>
                  </a:lnTo>
                  <a:lnTo>
                    <a:pt x="33" y="61"/>
                  </a:lnTo>
                  <a:lnTo>
                    <a:pt x="33" y="61"/>
                  </a:lnTo>
                  <a:lnTo>
                    <a:pt x="42" y="59"/>
                  </a:lnTo>
                  <a:lnTo>
                    <a:pt x="49" y="58"/>
                  </a:lnTo>
                  <a:lnTo>
                    <a:pt x="54" y="55"/>
                  </a:lnTo>
                  <a:lnTo>
                    <a:pt x="54" y="48"/>
                  </a:lnTo>
                  <a:lnTo>
                    <a:pt x="54" y="48"/>
                  </a:lnTo>
                  <a:lnTo>
                    <a:pt x="54" y="45"/>
                  </a:lnTo>
                  <a:lnTo>
                    <a:pt x="50" y="42"/>
                  </a:lnTo>
                  <a:lnTo>
                    <a:pt x="42" y="38"/>
                  </a:lnTo>
                  <a:lnTo>
                    <a:pt x="29" y="37"/>
                  </a:lnTo>
                  <a:lnTo>
                    <a:pt x="29" y="37"/>
                  </a:lnTo>
                  <a:lnTo>
                    <a:pt x="17" y="35"/>
                  </a:lnTo>
                  <a:lnTo>
                    <a:pt x="8" y="32"/>
                  </a:lnTo>
                  <a:lnTo>
                    <a:pt x="5" y="29"/>
                  </a:lnTo>
                  <a:lnTo>
                    <a:pt x="4" y="27"/>
                  </a:lnTo>
                  <a:lnTo>
                    <a:pt x="2" y="19"/>
                  </a:lnTo>
                  <a:lnTo>
                    <a:pt x="2" y="19"/>
                  </a:lnTo>
                  <a:lnTo>
                    <a:pt x="4" y="11"/>
                  </a:lnTo>
                  <a:lnTo>
                    <a:pt x="7" y="8"/>
                  </a:lnTo>
                  <a:lnTo>
                    <a:pt x="10" y="6"/>
                  </a:lnTo>
                  <a:lnTo>
                    <a:pt x="18" y="1"/>
                  </a:lnTo>
                  <a:lnTo>
                    <a:pt x="31" y="0"/>
                  </a:lnTo>
                  <a:lnTo>
                    <a:pt x="31" y="0"/>
                  </a:lnTo>
                  <a:lnTo>
                    <a:pt x="44" y="1"/>
                  </a:lnTo>
                  <a:lnTo>
                    <a:pt x="49" y="3"/>
                  </a:lnTo>
                  <a:lnTo>
                    <a:pt x="54" y="6"/>
                  </a:lnTo>
                  <a:lnTo>
                    <a:pt x="57" y="8"/>
                  </a:lnTo>
                  <a:lnTo>
                    <a:pt x="59" y="13"/>
                  </a:lnTo>
                  <a:lnTo>
                    <a:pt x="62" y="21"/>
                  </a:lnTo>
                  <a:lnTo>
                    <a:pt x="52" y="21"/>
                  </a:lnTo>
                  <a:close/>
                </a:path>
              </a:pathLst>
            </a:custGeom>
            <a:solidFill>
              <a:schemeClr val="bg1"/>
            </a:solidFill>
            <a:ln w="9525">
              <a:noFill/>
              <a:round/>
              <a:headEnd/>
              <a:tailEnd/>
            </a:ln>
          </p:spPr>
          <p:txBody>
            <a:bodyPr/>
            <a:lstStyle/>
            <a:p>
              <a:pPr>
                <a:defRPr/>
              </a:pPr>
              <a:endParaRPr lang="en-US" dirty="0"/>
            </a:p>
          </p:txBody>
        </p:sp>
        <p:sp>
          <p:nvSpPr>
            <p:cNvPr id="39" name="Freeform 59"/>
            <p:cNvSpPr>
              <a:spLocks/>
            </p:cNvSpPr>
            <p:nvPr userDrawn="1"/>
          </p:nvSpPr>
          <p:spPr bwMode="black">
            <a:xfrm>
              <a:off x="5282" y="4100"/>
              <a:ext cx="31" cy="35"/>
            </a:xfrm>
            <a:custGeom>
              <a:avLst/>
              <a:gdLst/>
              <a:ahLst/>
              <a:cxnLst>
                <a:cxn ang="0">
                  <a:pos x="52" y="21"/>
                </a:cxn>
                <a:cxn ang="0">
                  <a:pos x="45" y="11"/>
                </a:cxn>
                <a:cxn ang="0">
                  <a:pos x="29" y="8"/>
                </a:cxn>
                <a:cxn ang="0">
                  <a:pos x="22" y="8"/>
                </a:cxn>
                <a:cxn ang="0">
                  <a:pos x="13" y="13"/>
                </a:cxn>
                <a:cxn ang="0">
                  <a:pos x="11" y="19"/>
                </a:cxn>
                <a:cxn ang="0">
                  <a:pos x="16" y="25"/>
                </a:cxn>
                <a:cxn ang="0">
                  <a:pos x="35" y="29"/>
                </a:cxn>
                <a:cxn ang="0">
                  <a:pos x="47" y="32"/>
                </a:cxn>
                <a:cxn ang="0">
                  <a:pos x="60" y="37"/>
                </a:cxn>
                <a:cxn ang="0">
                  <a:pos x="63" y="48"/>
                </a:cxn>
                <a:cxn ang="0">
                  <a:pos x="63" y="53"/>
                </a:cxn>
                <a:cxn ang="0">
                  <a:pos x="58" y="59"/>
                </a:cxn>
                <a:cxn ang="0">
                  <a:pos x="45" y="67"/>
                </a:cxn>
                <a:cxn ang="0">
                  <a:pos x="32" y="69"/>
                </a:cxn>
                <a:cxn ang="0">
                  <a:pos x="13" y="66"/>
                </a:cxn>
                <a:cxn ang="0">
                  <a:pos x="5" y="59"/>
                </a:cxn>
                <a:cxn ang="0">
                  <a:pos x="0" y="51"/>
                </a:cxn>
                <a:cxn ang="0">
                  <a:pos x="8" y="46"/>
                </a:cxn>
                <a:cxn ang="0">
                  <a:pos x="10" y="53"/>
                </a:cxn>
                <a:cxn ang="0">
                  <a:pos x="21" y="59"/>
                </a:cxn>
                <a:cxn ang="0">
                  <a:pos x="32" y="61"/>
                </a:cxn>
                <a:cxn ang="0">
                  <a:pos x="48" y="58"/>
                </a:cxn>
                <a:cxn ang="0">
                  <a:pos x="53" y="48"/>
                </a:cxn>
                <a:cxn ang="0">
                  <a:pos x="53" y="45"/>
                </a:cxn>
                <a:cxn ang="0">
                  <a:pos x="42" y="38"/>
                </a:cxn>
                <a:cxn ang="0">
                  <a:pos x="29" y="37"/>
                </a:cxn>
                <a:cxn ang="0">
                  <a:pos x="8" y="32"/>
                </a:cxn>
                <a:cxn ang="0">
                  <a:pos x="3" y="27"/>
                </a:cxn>
                <a:cxn ang="0">
                  <a:pos x="1" y="19"/>
                </a:cxn>
                <a:cxn ang="0">
                  <a:pos x="5" y="8"/>
                </a:cxn>
                <a:cxn ang="0">
                  <a:pos x="18" y="1"/>
                </a:cxn>
                <a:cxn ang="0">
                  <a:pos x="29" y="0"/>
                </a:cxn>
                <a:cxn ang="0">
                  <a:pos x="48" y="3"/>
                </a:cxn>
                <a:cxn ang="0">
                  <a:pos x="55" y="8"/>
                </a:cxn>
                <a:cxn ang="0">
                  <a:pos x="60" y="21"/>
                </a:cxn>
              </a:cxnLst>
              <a:rect l="0" t="0" r="r" b="b"/>
              <a:pathLst>
                <a:path w="63" h="69">
                  <a:moveTo>
                    <a:pt x="52" y="21"/>
                  </a:moveTo>
                  <a:lnTo>
                    <a:pt x="52" y="21"/>
                  </a:lnTo>
                  <a:lnTo>
                    <a:pt x="48" y="14"/>
                  </a:lnTo>
                  <a:lnTo>
                    <a:pt x="45" y="11"/>
                  </a:lnTo>
                  <a:lnTo>
                    <a:pt x="39" y="8"/>
                  </a:lnTo>
                  <a:lnTo>
                    <a:pt x="29" y="8"/>
                  </a:lnTo>
                  <a:lnTo>
                    <a:pt x="29" y="8"/>
                  </a:lnTo>
                  <a:lnTo>
                    <a:pt x="22" y="8"/>
                  </a:lnTo>
                  <a:lnTo>
                    <a:pt x="16" y="9"/>
                  </a:lnTo>
                  <a:lnTo>
                    <a:pt x="13" y="13"/>
                  </a:lnTo>
                  <a:lnTo>
                    <a:pt x="11" y="19"/>
                  </a:lnTo>
                  <a:lnTo>
                    <a:pt x="11" y="19"/>
                  </a:lnTo>
                  <a:lnTo>
                    <a:pt x="11" y="22"/>
                  </a:lnTo>
                  <a:lnTo>
                    <a:pt x="16" y="25"/>
                  </a:lnTo>
                  <a:lnTo>
                    <a:pt x="22" y="27"/>
                  </a:lnTo>
                  <a:lnTo>
                    <a:pt x="35" y="29"/>
                  </a:lnTo>
                  <a:lnTo>
                    <a:pt x="35" y="29"/>
                  </a:lnTo>
                  <a:lnTo>
                    <a:pt x="47" y="32"/>
                  </a:lnTo>
                  <a:lnTo>
                    <a:pt x="56" y="35"/>
                  </a:lnTo>
                  <a:lnTo>
                    <a:pt x="60" y="37"/>
                  </a:lnTo>
                  <a:lnTo>
                    <a:pt x="61" y="40"/>
                  </a:lnTo>
                  <a:lnTo>
                    <a:pt x="63" y="48"/>
                  </a:lnTo>
                  <a:lnTo>
                    <a:pt x="63" y="48"/>
                  </a:lnTo>
                  <a:lnTo>
                    <a:pt x="63" y="53"/>
                  </a:lnTo>
                  <a:lnTo>
                    <a:pt x="61" y="56"/>
                  </a:lnTo>
                  <a:lnTo>
                    <a:pt x="58" y="59"/>
                  </a:lnTo>
                  <a:lnTo>
                    <a:pt x="55" y="63"/>
                  </a:lnTo>
                  <a:lnTo>
                    <a:pt x="45" y="67"/>
                  </a:lnTo>
                  <a:lnTo>
                    <a:pt x="32" y="69"/>
                  </a:lnTo>
                  <a:lnTo>
                    <a:pt x="32" y="69"/>
                  </a:lnTo>
                  <a:lnTo>
                    <a:pt x="18" y="67"/>
                  </a:lnTo>
                  <a:lnTo>
                    <a:pt x="13" y="66"/>
                  </a:lnTo>
                  <a:lnTo>
                    <a:pt x="8" y="63"/>
                  </a:lnTo>
                  <a:lnTo>
                    <a:pt x="5" y="59"/>
                  </a:lnTo>
                  <a:lnTo>
                    <a:pt x="1" y="56"/>
                  </a:lnTo>
                  <a:lnTo>
                    <a:pt x="0" y="51"/>
                  </a:lnTo>
                  <a:lnTo>
                    <a:pt x="0" y="46"/>
                  </a:lnTo>
                  <a:lnTo>
                    <a:pt x="8" y="46"/>
                  </a:lnTo>
                  <a:lnTo>
                    <a:pt x="8" y="46"/>
                  </a:lnTo>
                  <a:lnTo>
                    <a:pt x="10" y="53"/>
                  </a:lnTo>
                  <a:lnTo>
                    <a:pt x="14" y="58"/>
                  </a:lnTo>
                  <a:lnTo>
                    <a:pt x="21" y="59"/>
                  </a:lnTo>
                  <a:lnTo>
                    <a:pt x="32" y="61"/>
                  </a:lnTo>
                  <a:lnTo>
                    <a:pt x="32" y="61"/>
                  </a:lnTo>
                  <a:lnTo>
                    <a:pt x="40" y="59"/>
                  </a:lnTo>
                  <a:lnTo>
                    <a:pt x="48" y="58"/>
                  </a:lnTo>
                  <a:lnTo>
                    <a:pt x="52" y="55"/>
                  </a:lnTo>
                  <a:lnTo>
                    <a:pt x="53" y="48"/>
                  </a:lnTo>
                  <a:lnTo>
                    <a:pt x="53" y="48"/>
                  </a:lnTo>
                  <a:lnTo>
                    <a:pt x="53" y="45"/>
                  </a:lnTo>
                  <a:lnTo>
                    <a:pt x="48" y="42"/>
                  </a:lnTo>
                  <a:lnTo>
                    <a:pt x="42" y="38"/>
                  </a:lnTo>
                  <a:lnTo>
                    <a:pt x="29" y="37"/>
                  </a:lnTo>
                  <a:lnTo>
                    <a:pt x="29" y="37"/>
                  </a:lnTo>
                  <a:lnTo>
                    <a:pt x="16" y="35"/>
                  </a:lnTo>
                  <a:lnTo>
                    <a:pt x="8" y="32"/>
                  </a:lnTo>
                  <a:lnTo>
                    <a:pt x="5" y="29"/>
                  </a:lnTo>
                  <a:lnTo>
                    <a:pt x="3" y="27"/>
                  </a:lnTo>
                  <a:lnTo>
                    <a:pt x="1" y="19"/>
                  </a:lnTo>
                  <a:lnTo>
                    <a:pt x="1" y="19"/>
                  </a:lnTo>
                  <a:lnTo>
                    <a:pt x="3" y="11"/>
                  </a:lnTo>
                  <a:lnTo>
                    <a:pt x="5" y="8"/>
                  </a:lnTo>
                  <a:lnTo>
                    <a:pt x="8" y="6"/>
                  </a:lnTo>
                  <a:lnTo>
                    <a:pt x="18" y="1"/>
                  </a:lnTo>
                  <a:lnTo>
                    <a:pt x="29" y="0"/>
                  </a:lnTo>
                  <a:lnTo>
                    <a:pt x="29" y="0"/>
                  </a:lnTo>
                  <a:lnTo>
                    <a:pt x="43" y="1"/>
                  </a:lnTo>
                  <a:lnTo>
                    <a:pt x="48" y="3"/>
                  </a:lnTo>
                  <a:lnTo>
                    <a:pt x="52" y="6"/>
                  </a:lnTo>
                  <a:lnTo>
                    <a:pt x="55" y="8"/>
                  </a:lnTo>
                  <a:lnTo>
                    <a:pt x="58" y="13"/>
                  </a:lnTo>
                  <a:lnTo>
                    <a:pt x="60" y="21"/>
                  </a:lnTo>
                  <a:lnTo>
                    <a:pt x="52" y="21"/>
                  </a:lnTo>
                  <a:close/>
                </a:path>
              </a:pathLst>
            </a:custGeom>
            <a:solidFill>
              <a:schemeClr val="bg1"/>
            </a:solidFill>
            <a:ln w="9525">
              <a:noFill/>
              <a:round/>
              <a:headEnd/>
              <a:tailEnd/>
            </a:ln>
          </p:spPr>
          <p:txBody>
            <a:bodyPr/>
            <a:lstStyle/>
            <a:p>
              <a:pPr>
                <a:defRPr/>
              </a:pPr>
              <a:endParaRPr lang="en-US" dirty="0"/>
            </a:p>
          </p:txBody>
        </p:sp>
        <p:sp>
          <p:nvSpPr>
            <p:cNvPr id="40" name="Freeform 60"/>
            <p:cNvSpPr>
              <a:spLocks noEditPoints="1"/>
            </p:cNvSpPr>
            <p:nvPr userDrawn="1"/>
          </p:nvSpPr>
          <p:spPr bwMode="black">
            <a:xfrm>
              <a:off x="5317" y="4100"/>
              <a:ext cx="37" cy="35"/>
            </a:xfrm>
            <a:custGeom>
              <a:avLst/>
              <a:gdLst/>
              <a:ahLst/>
              <a:cxnLst>
                <a:cxn ang="0">
                  <a:pos x="36" y="0"/>
                </a:cxn>
                <a:cxn ang="0">
                  <a:pos x="52" y="3"/>
                </a:cxn>
                <a:cxn ang="0">
                  <a:pos x="63" y="11"/>
                </a:cxn>
                <a:cxn ang="0">
                  <a:pos x="71" y="21"/>
                </a:cxn>
                <a:cxn ang="0">
                  <a:pos x="73" y="34"/>
                </a:cxn>
                <a:cxn ang="0">
                  <a:pos x="73" y="42"/>
                </a:cxn>
                <a:cxn ang="0">
                  <a:pos x="68" y="53"/>
                </a:cxn>
                <a:cxn ang="0">
                  <a:pos x="58" y="63"/>
                </a:cxn>
                <a:cxn ang="0">
                  <a:pos x="45" y="67"/>
                </a:cxn>
                <a:cxn ang="0">
                  <a:pos x="36" y="69"/>
                </a:cxn>
                <a:cxn ang="0">
                  <a:pos x="19" y="66"/>
                </a:cxn>
                <a:cxn ang="0">
                  <a:pos x="8" y="58"/>
                </a:cxn>
                <a:cxn ang="0">
                  <a:pos x="2" y="46"/>
                </a:cxn>
                <a:cxn ang="0">
                  <a:pos x="0" y="34"/>
                </a:cxn>
                <a:cxn ang="0">
                  <a:pos x="0" y="27"/>
                </a:cxn>
                <a:cxn ang="0">
                  <a:pos x="5" y="16"/>
                </a:cxn>
                <a:cxn ang="0">
                  <a:pos x="13" y="6"/>
                </a:cxn>
                <a:cxn ang="0">
                  <a:pos x="27" y="1"/>
                </a:cxn>
                <a:cxn ang="0">
                  <a:pos x="36" y="0"/>
                </a:cxn>
                <a:cxn ang="0">
                  <a:pos x="36" y="61"/>
                </a:cxn>
                <a:cxn ang="0">
                  <a:pos x="47" y="59"/>
                </a:cxn>
                <a:cxn ang="0">
                  <a:pos x="57" y="53"/>
                </a:cxn>
                <a:cxn ang="0">
                  <a:pos x="61" y="45"/>
                </a:cxn>
                <a:cxn ang="0">
                  <a:pos x="63" y="34"/>
                </a:cxn>
                <a:cxn ang="0">
                  <a:pos x="63" y="29"/>
                </a:cxn>
                <a:cxn ang="0">
                  <a:pos x="60" y="19"/>
                </a:cxn>
                <a:cxn ang="0">
                  <a:pos x="52" y="13"/>
                </a:cxn>
                <a:cxn ang="0">
                  <a:pos x="42" y="8"/>
                </a:cxn>
                <a:cxn ang="0">
                  <a:pos x="36" y="8"/>
                </a:cxn>
                <a:cxn ang="0">
                  <a:pos x="24" y="9"/>
                </a:cxn>
                <a:cxn ang="0">
                  <a:pos x="16" y="16"/>
                </a:cxn>
                <a:cxn ang="0">
                  <a:pos x="10" y="24"/>
                </a:cxn>
                <a:cxn ang="0">
                  <a:pos x="8" y="34"/>
                </a:cxn>
                <a:cxn ang="0">
                  <a:pos x="10" y="40"/>
                </a:cxn>
                <a:cxn ang="0">
                  <a:pos x="13" y="50"/>
                </a:cxn>
                <a:cxn ang="0">
                  <a:pos x="19" y="56"/>
                </a:cxn>
                <a:cxn ang="0">
                  <a:pos x="29" y="61"/>
                </a:cxn>
                <a:cxn ang="0">
                  <a:pos x="36" y="61"/>
                </a:cxn>
              </a:cxnLst>
              <a:rect l="0" t="0" r="r" b="b"/>
              <a:pathLst>
                <a:path w="73" h="69">
                  <a:moveTo>
                    <a:pt x="36" y="0"/>
                  </a:moveTo>
                  <a:lnTo>
                    <a:pt x="36" y="0"/>
                  </a:lnTo>
                  <a:lnTo>
                    <a:pt x="45" y="1"/>
                  </a:lnTo>
                  <a:lnTo>
                    <a:pt x="52" y="3"/>
                  </a:lnTo>
                  <a:lnTo>
                    <a:pt x="58" y="6"/>
                  </a:lnTo>
                  <a:lnTo>
                    <a:pt x="63" y="11"/>
                  </a:lnTo>
                  <a:lnTo>
                    <a:pt x="68" y="16"/>
                  </a:lnTo>
                  <a:lnTo>
                    <a:pt x="71" y="21"/>
                  </a:lnTo>
                  <a:lnTo>
                    <a:pt x="73" y="27"/>
                  </a:lnTo>
                  <a:lnTo>
                    <a:pt x="73" y="34"/>
                  </a:lnTo>
                  <a:lnTo>
                    <a:pt x="73" y="34"/>
                  </a:lnTo>
                  <a:lnTo>
                    <a:pt x="73" y="42"/>
                  </a:lnTo>
                  <a:lnTo>
                    <a:pt x="71" y="46"/>
                  </a:lnTo>
                  <a:lnTo>
                    <a:pt x="68" y="53"/>
                  </a:lnTo>
                  <a:lnTo>
                    <a:pt x="63" y="58"/>
                  </a:lnTo>
                  <a:lnTo>
                    <a:pt x="58" y="63"/>
                  </a:lnTo>
                  <a:lnTo>
                    <a:pt x="52" y="66"/>
                  </a:lnTo>
                  <a:lnTo>
                    <a:pt x="45" y="67"/>
                  </a:lnTo>
                  <a:lnTo>
                    <a:pt x="36" y="69"/>
                  </a:lnTo>
                  <a:lnTo>
                    <a:pt x="36" y="69"/>
                  </a:lnTo>
                  <a:lnTo>
                    <a:pt x="27" y="67"/>
                  </a:lnTo>
                  <a:lnTo>
                    <a:pt x="19" y="66"/>
                  </a:lnTo>
                  <a:lnTo>
                    <a:pt x="13" y="63"/>
                  </a:lnTo>
                  <a:lnTo>
                    <a:pt x="8" y="58"/>
                  </a:lnTo>
                  <a:lnTo>
                    <a:pt x="5" y="53"/>
                  </a:lnTo>
                  <a:lnTo>
                    <a:pt x="2" y="46"/>
                  </a:lnTo>
                  <a:lnTo>
                    <a:pt x="0" y="42"/>
                  </a:lnTo>
                  <a:lnTo>
                    <a:pt x="0" y="34"/>
                  </a:lnTo>
                  <a:lnTo>
                    <a:pt x="0" y="34"/>
                  </a:lnTo>
                  <a:lnTo>
                    <a:pt x="0" y="27"/>
                  </a:lnTo>
                  <a:lnTo>
                    <a:pt x="2" y="21"/>
                  </a:lnTo>
                  <a:lnTo>
                    <a:pt x="5" y="16"/>
                  </a:lnTo>
                  <a:lnTo>
                    <a:pt x="8" y="11"/>
                  </a:lnTo>
                  <a:lnTo>
                    <a:pt x="13" y="6"/>
                  </a:lnTo>
                  <a:lnTo>
                    <a:pt x="19" y="3"/>
                  </a:lnTo>
                  <a:lnTo>
                    <a:pt x="27" y="1"/>
                  </a:lnTo>
                  <a:lnTo>
                    <a:pt x="36" y="0"/>
                  </a:lnTo>
                  <a:lnTo>
                    <a:pt x="36" y="0"/>
                  </a:lnTo>
                  <a:close/>
                  <a:moveTo>
                    <a:pt x="36" y="61"/>
                  </a:moveTo>
                  <a:lnTo>
                    <a:pt x="36" y="61"/>
                  </a:lnTo>
                  <a:lnTo>
                    <a:pt x="42" y="61"/>
                  </a:lnTo>
                  <a:lnTo>
                    <a:pt x="47" y="59"/>
                  </a:lnTo>
                  <a:lnTo>
                    <a:pt x="52" y="56"/>
                  </a:lnTo>
                  <a:lnTo>
                    <a:pt x="57" y="53"/>
                  </a:lnTo>
                  <a:lnTo>
                    <a:pt x="60" y="50"/>
                  </a:lnTo>
                  <a:lnTo>
                    <a:pt x="61" y="45"/>
                  </a:lnTo>
                  <a:lnTo>
                    <a:pt x="63" y="40"/>
                  </a:lnTo>
                  <a:lnTo>
                    <a:pt x="63" y="34"/>
                  </a:lnTo>
                  <a:lnTo>
                    <a:pt x="63" y="34"/>
                  </a:lnTo>
                  <a:lnTo>
                    <a:pt x="63" y="29"/>
                  </a:lnTo>
                  <a:lnTo>
                    <a:pt x="61" y="24"/>
                  </a:lnTo>
                  <a:lnTo>
                    <a:pt x="60" y="19"/>
                  </a:lnTo>
                  <a:lnTo>
                    <a:pt x="57" y="16"/>
                  </a:lnTo>
                  <a:lnTo>
                    <a:pt x="52" y="13"/>
                  </a:lnTo>
                  <a:lnTo>
                    <a:pt x="47" y="9"/>
                  </a:lnTo>
                  <a:lnTo>
                    <a:pt x="42" y="8"/>
                  </a:lnTo>
                  <a:lnTo>
                    <a:pt x="36" y="8"/>
                  </a:lnTo>
                  <a:lnTo>
                    <a:pt x="36" y="8"/>
                  </a:lnTo>
                  <a:lnTo>
                    <a:pt x="29" y="8"/>
                  </a:lnTo>
                  <a:lnTo>
                    <a:pt x="24" y="9"/>
                  </a:lnTo>
                  <a:lnTo>
                    <a:pt x="19" y="13"/>
                  </a:lnTo>
                  <a:lnTo>
                    <a:pt x="16" y="16"/>
                  </a:lnTo>
                  <a:lnTo>
                    <a:pt x="13" y="19"/>
                  </a:lnTo>
                  <a:lnTo>
                    <a:pt x="10" y="24"/>
                  </a:lnTo>
                  <a:lnTo>
                    <a:pt x="10" y="29"/>
                  </a:lnTo>
                  <a:lnTo>
                    <a:pt x="8" y="34"/>
                  </a:lnTo>
                  <a:lnTo>
                    <a:pt x="8" y="34"/>
                  </a:lnTo>
                  <a:lnTo>
                    <a:pt x="10" y="40"/>
                  </a:lnTo>
                  <a:lnTo>
                    <a:pt x="10" y="45"/>
                  </a:lnTo>
                  <a:lnTo>
                    <a:pt x="13" y="50"/>
                  </a:lnTo>
                  <a:lnTo>
                    <a:pt x="16" y="53"/>
                  </a:lnTo>
                  <a:lnTo>
                    <a:pt x="19" y="56"/>
                  </a:lnTo>
                  <a:lnTo>
                    <a:pt x="24" y="59"/>
                  </a:lnTo>
                  <a:lnTo>
                    <a:pt x="29" y="61"/>
                  </a:lnTo>
                  <a:lnTo>
                    <a:pt x="36" y="61"/>
                  </a:lnTo>
                  <a:lnTo>
                    <a:pt x="36" y="61"/>
                  </a:lnTo>
                  <a:close/>
                </a:path>
              </a:pathLst>
            </a:custGeom>
            <a:solidFill>
              <a:schemeClr val="bg1"/>
            </a:solidFill>
            <a:ln w="9525">
              <a:noFill/>
              <a:round/>
              <a:headEnd/>
              <a:tailEnd/>
            </a:ln>
          </p:spPr>
          <p:txBody>
            <a:bodyPr/>
            <a:lstStyle/>
            <a:p>
              <a:pPr>
                <a:defRPr/>
              </a:pPr>
              <a:endParaRPr lang="en-US" dirty="0"/>
            </a:p>
          </p:txBody>
        </p:sp>
        <p:sp>
          <p:nvSpPr>
            <p:cNvPr id="41" name="Freeform 61"/>
            <p:cNvSpPr>
              <a:spLocks/>
            </p:cNvSpPr>
            <p:nvPr userDrawn="1"/>
          </p:nvSpPr>
          <p:spPr bwMode="black">
            <a:xfrm>
              <a:off x="5358" y="4100"/>
              <a:ext cx="35" cy="35"/>
            </a:xfrm>
            <a:custGeom>
              <a:avLst/>
              <a:gdLst/>
              <a:ahLst/>
              <a:cxnLst>
                <a:cxn ang="0">
                  <a:pos x="69" y="43"/>
                </a:cxn>
                <a:cxn ang="0">
                  <a:pos x="69" y="43"/>
                </a:cxn>
                <a:cxn ang="0">
                  <a:pos x="66" y="51"/>
                </a:cxn>
                <a:cxn ang="0">
                  <a:pos x="61" y="59"/>
                </a:cxn>
                <a:cxn ang="0">
                  <a:pos x="56" y="63"/>
                </a:cxn>
                <a:cxn ang="0">
                  <a:pos x="51" y="66"/>
                </a:cxn>
                <a:cxn ang="0">
                  <a:pos x="45" y="67"/>
                </a:cxn>
                <a:cxn ang="0">
                  <a:pos x="37" y="69"/>
                </a:cxn>
                <a:cxn ang="0">
                  <a:pos x="37" y="69"/>
                </a:cxn>
                <a:cxn ang="0">
                  <a:pos x="29" y="67"/>
                </a:cxn>
                <a:cxn ang="0">
                  <a:pos x="21" y="66"/>
                </a:cxn>
                <a:cxn ang="0">
                  <a:pos x="14" y="63"/>
                </a:cxn>
                <a:cxn ang="0">
                  <a:pos x="9" y="59"/>
                </a:cxn>
                <a:cxn ang="0">
                  <a:pos x="6" y="55"/>
                </a:cxn>
                <a:cxn ang="0">
                  <a:pos x="3" y="48"/>
                </a:cxn>
                <a:cxn ang="0">
                  <a:pos x="1" y="42"/>
                </a:cxn>
                <a:cxn ang="0">
                  <a:pos x="0" y="34"/>
                </a:cxn>
                <a:cxn ang="0">
                  <a:pos x="0" y="34"/>
                </a:cxn>
                <a:cxn ang="0">
                  <a:pos x="1" y="27"/>
                </a:cxn>
                <a:cxn ang="0">
                  <a:pos x="3" y="21"/>
                </a:cxn>
                <a:cxn ang="0">
                  <a:pos x="5" y="14"/>
                </a:cxn>
                <a:cxn ang="0">
                  <a:pos x="9" y="9"/>
                </a:cxn>
                <a:cxn ang="0">
                  <a:pos x="14" y="6"/>
                </a:cxn>
                <a:cxn ang="0">
                  <a:pos x="21" y="3"/>
                </a:cxn>
                <a:cxn ang="0">
                  <a:pos x="27" y="1"/>
                </a:cxn>
                <a:cxn ang="0">
                  <a:pos x="37" y="0"/>
                </a:cxn>
                <a:cxn ang="0">
                  <a:pos x="37" y="0"/>
                </a:cxn>
                <a:cxn ang="0">
                  <a:pos x="43" y="1"/>
                </a:cxn>
                <a:cxn ang="0">
                  <a:pos x="50" y="3"/>
                </a:cxn>
                <a:cxn ang="0">
                  <a:pos x="56" y="4"/>
                </a:cxn>
                <a:cxn ang="0">
                  <a:pos x="60" y="8"/>
                </a:cxn>
                <a:cxn ang="0">
                  <a:pos x="66" y="16"/>
                </a:cxn>
                <a:cxn ang="0">
                  <a:pos x="69" y="24"/>
                </a:cxn>
                <a:cxn ang="0">
                  <a:pos x="60" y="24"/>
                </a:cxn>
                <a:cxn ang="0">
                  <a:pos x="60" y="24"/>
                </a:cxn>
                <a:cxn ang="0">
                  <a:pos x="56" y="16"/>
                </a:cxn>
                <a:cxn ang="0">
                  <a:pos x="51" y="11"/>
                </a:cxn>
                <a:cxn ang="0">
                  <a:pos x="45" y="9"/>
                </a:cxn>
                <a:cxn ang="0">
                  <a:pos x="37" y="8"/>
                </a:cxn>
                <a:cxn ang="0">
                  <a:pos x="37" y="8"/>
                </a:cxn>
                <a:cxn ang="0">
                  <a:pos x="30" y="8"/>
                </a:cxn>
                <a:cxn ang="0">
                  <a:pos x="24" y="9"/>
                </a:cxn>
                <a:cxn ang="0">
                  <a:pos x="19" y="13"/>
                </a:cxn>
                <a:cxn ang="0">
                  <a:pos x="16" y="16"/>
                </a:cxn>
                <a:cxn ang="0">
                  <a:pos x="13" y="19"/>
                </a:cxn>
                <a:cxn ang="0">
                  <a:pos x="11" y="24"/>
                </a:cxn>
                <a:cxn ang="0">
                  <a:pos x="9" y="34"/>
                </a:cxn>
                <a:cxn ang="0">
                  <a:pos x="9" y="34"/>
                </a:cxn>
                <a:cxn ang="0">
                  <a:pos x="9" y="40"/>
                </a:cxn>
                <a:cxn ang="0">
                  <a:pos x="11" y="45"/>
                </a:cxn>
                <a:cxn ang="0">
                  <a:pos x="13" y="50"/>
                </a:cxn>
                <a:cxn ang="0">
                  <a:pos x="16" y="53"/>
                </a:cxn>
                <a:cxn ang="0">
                  <a:pos x="21" y="56"/>
                </a:cxn>
                <a:cxn ang="0">
                  <a:pos x="26" y="59"/>
                </a:cxn>
                <a:cxn ang="0">
                  <a:pos x="30" y="61"/>
                </a:cxn>
                <a:cxn ang="0">
                  <a:pos x="37" y="61"/>
                </a:cxn>
                <a:cxn ang="0">
                  <a:pos x="37" y="61"/>
                </a:cxn>
                <a:cxn ang="0">
                  <a:pos x="45" y="59"/>
                </a:cxn>
                <a:cxn ang="0">
                  <a:pos x="53" y="56"/>
                </a:cxn>
                <a:cxn ang="0">
                  <a:pos x="58" y="50"/>
                </a:cxn>
                <a:cxn ang="0">
                  <a:pos x="60" y="43"/>
                </a:cxn>
                <a:cxn ang="0">
                  <a:pos x="69" y="43"/>
                </a:cxn>
              </a:cxnLst>
              <a:rect l="0" t="0" r="r" b="b"/>
              <a:pathLst>
                <a:path w="69" h="69">
                  <a:moveTo>
                    <a:pt x="69" y="43"/>
                  </a:moveTo>
                  <a:lnTo>
                    <a:pt x="69" y="43"/>
                  </a:lnTo>
                  <a:lnTo>
                    <a:pt x="66" y="51"/>
                  </a:lnTo>
                  <a:lnTo>
                    <a:pt x="61" y="59"/>
                  </a:lnTo>
                  <a:lnTo>
                    <a:pt x="56" y="63"/>
                  </a:lnTo>
                  <a:lnTo>
                    <a:pt x="51" y="66"/>
                  </a:lnTo>
                  <a:lnTo>
                    <a:pt x="45" y="67"/>
                  </a:lnTo>
                  <a:lnTo>
                    <a:pt x="37" y="69"/>
                  </a:lnTo>
                  <a:lnTo>
                    <a:pt x="37" y="69"/>
                  </a:lnTo>
                  <a:lnTo>
                    <a:pt x="29" y="67"/>
                  </a:lnTo>
                  <a:lnTo>
                    <a:pt x="21" y="66"/>
                  </a:lnTo>
                  <a:lnTo>
                    <a:pt x="14" y="63"/>
                  </a:lnTo>
                  <a:lnTo>
                    <a:pt x="9" y="59"/>
                  </a:lnTo>
                  <a:lnTo>
                    <a:pt x="6" y="55"/>
                  </a:lnTo>
                  <a:lnTo>
                    <a:pt x="3" y="48"/>
                  </a:lnTo>
                  <a:lnTo>
                    <a:pt x="1" y="42"/>
                  </a:lnTo>
                  <a:lnTo>
                    <a:pt x="0" y="34"/>
                  </a:lnTo>
                  <a:lnTo>
                    <a:pt x="0" y="34"/>
                  </a:lnTo>
                  <a:lnTo>
                    <a:pt x="1" y="27"/>
                  </a:lnTo>
                  <a:lnTo>
                    <a:pt x="3" y="21"/>
                  </a:lnTo>
                  <a:lnTo>
                    <a:pt x="5" y="14"/>
                  </a:lnTo>
                  <a:lnTo>
                    <a:pt x="9" y="9"/>
                  </a:lnTo>
                  <a:lnTo>
                    <a:pt x="14" y="6"/>
                  </a:lnTo>
                  <a:lnTo>
                    <a:pt x="21" y="3"/>
                  </a:lnTo>
                  <a:lnTo>
                    <a:pt x="27" y="1"/>
                  </a:lnTo>
                  <a:lnTo>
                    <a:pt x="37" y="0"/>
                  </a:lnTo>
                  <a:lnTo>
                    <a:pt x="37" y="0"/>
                  </a:lnTo>
                  <a:lnTo>
                    <a:pt x="43" y="1"/>
                  </a:lnTo>
                  <a:lnTo>
                    <a:pt x="50" y="3"/>
                  </a:lnTo>
                  <a:lnTo>
                    <a:pt x="56" y="4"/>
                  </a:lnTo>
                  <a:lnTo>
                    <a:pt x="60" y="8"/>
                  </a:lnTo>
                  <a:lnTo>
                    <a:pt x="66" y="16"/>
                  </a:lnTo>
                  <a:lnTo>
                    <a:pt x="69" y="24"/>
                  </a:lnTo>
                  <a:lnTo>
                    <a:pt x="60" y="24"/>
                  </a:lnTo>
                  <a:lnTo>
                    <a:pt x="60" y="24"/>
                  </a:lnTo>
                  <a:lnTo>
                    <a:pt x="56" y="16"/>
                  </a:lnTo>
                  <a:lnTo>
                    <a:pt x="51" y="11"/>
                  </a:lnTo>
                  <a:lnTo>
                    <a:pt x="45" y="9"/>
                  </a:lnTo>
                  <a:lnTo>
                    <a:pt x="37" y="8"/>
                  </a:lnTo>
                  <a:lnTo>
                    <a:pt x="37" y="8"/>
                  </a:lnTo>
                  <a:lnTo>
                    <a:pt x="30" y="8"/>
                  </a:lnTo>
                  <a:lnTo>
                    <a:pt x="24" y="9"/>
                  </a:lnTo>
                  <a:lnTo>
                    <a:pt x="19" y="13"/>
                  </a:lnTo>
                  <a:lnTo>
                    <a:pt x="16" y="16"/>
                  </a:lnTo>
                  <a:lnTo>
                    <a:pt x="13" y="19"/>
                  </a:lnTo>
                  <a:lnTo>
                    <a:pt x="11" y="24"/>
                  </a:lnTo>
                  <a:lnTo>
                    <a:pt x="9" y="34"/>
                  </a:lnTo>
                  <a:lnTo>
                    <a:pt x="9" y="34"/>
                  </a:lnTo>
                  <a:lnTo>
                    <a:pt x="9" y="40"/>
                  </a:lnTo>
                  <a:lnTo>
                    <a:pt x="11" y="45"/>
                  </a:lnTo>
                  <a:lnTo>
                    <a:pt x="13" y="50"/>
                  </a:lnTo>
                  <a:lnTo>
                    <a:pt x="16" y="53"/>
                  </a:lnTo>
                  <a:lnTo>
                    <a:pt x="21" y="56"/>
                  </a:lnTo>
                  <a:lnTo>
                    <a:pt x="26" y="59"/>
                  </a:lnTo>
                  <a:lnTo>
                    <a:pt x="30" y="61"/>
                  </a:lnTo>
                  <a:lnTo>
                    <a:pt x="37" y="61"/>
                  </a:lnTo>
                  <a:lnTo>
                    <a:pt x="37" y="61"/>
                  </a:lnTo>
                  <a:lnTo>
                    <a:pt x="45" y="59"/>
                  </a:lnTo>
                  <a:lnTo>
                    <a:pt x="53" y="56"/>
                  </a:lnTo>
                  <a:lnTo>
                    <a:pt x="58" y="50"/>
                  </a:lnTo>
                  <a:lnTo>
                    <a:pt x="60" y="43"/>
                  </a:lnTo>
                  <a:lnTo>
                    <a:pt x="69" y="43"/>
                  </a:lnTo>
                  <a:close/>
                </a:path>
              </a:pathLst>
            </a:custGeom>
            <a:solidFill>
              <a:schemeClr val="bg1"/>
            </a:solidFill>
            <a:ln w="9525">
              <a:noFill/>
              <a:round/>
              <a:headEnd/>
              <a:tailEnd/>
            </a:ln>
          </p:spPr>
          <p:txBody>
            <a:bodyPr/>
            <a:lstStyle/>
            <a:p>
              <a:pPr>
                <a:defRPr/>
              </a:pPr>
              <a:endParaRPr lang="en-US" dirty="0"/>
            </a:p>
          </p:txBody>
        </p:sp>
        <p:sp>
          <p:nvSpPr>
            <p:cNvPr id="42" name="Freeform 62"/>
            <p:cNvSpPr>
              <a:spLocks noEditPoints="1"/>
            </p:cNvSpPr>
            <p:nvPr userDrawn="1"/>
          </p:nvSpPr>
          <p:spPr bwMode="black">
            <a:xfrm>
              <a:off x="5397" y="4089"/>
              <a:ext cx="5" cy="44"/>
            </a:xfrm>
            <a:custGeom>
              <a:avLst/>
              <a:gdLst/>
              <a:ahLst/>
              <a:cxnLst>
                <a:cxn ang="0">
                  <a:pos x="0" y="24"/>
                </a:cxn>
                <a:cxn ang="0">
                  <a:pos x="10" y="24"/>
                </a:cxn>
                <a:cxn ang="0">
                  <a:pos x="10" y="89"/>
                </a:cxn>
                <a:cxn ang="0">
                  <a:pos x="0" y="89"/>
                </a:cxn>
                <a:cxn ang="0">
                  <a:pos x="0" y="24"/>
                </a:cxn>
                <a:cxn ang="0">
                  <a:pos x="0" y="0"/>
                </a:cxn>
                <a:cxn ang="0">
                  <a:pos x="10" y="0"/>
                </a:cxn>
                <a:cxn ang="0">
                  <a:pos x="10" y="15"/>
                </a:cxn>
                <a:cxn ang="0">
                  <a:pos x="0" y="15"/>
                </a:cxn>
                <a:cxn ang="0">
                  <a:pos x="0" y="0"/>
                </a:cxn>
              </a:cxnLst>
              <a:rect l="0" t="0" r="r" b="b"/>
              <a:pathLst>
                <a:path w="10" h="89">
                  <a:moveTo>
                    <a:pt x="0" y="24"/>
                  </a:moveTo>
                  <a:lnTo>
                    <a:pt x="10" y="24"/>
                  </a:lnTo>
                  <a:lnTo>
                    <a:pt x="10" y="89"/>
                  </a:lnTo>
                  <a:lnTo>
                    <a:pt x="0" y="89"/>
                  </a:lnTo>
                  <a:lnTo>
                    <a:pt x="0" y="24"/>
                  </a:lnTo>
                  <a:close/>
                  <a:moveTo>
                    <a:pt x="0" y="0"/>
                  </a:moveTo>
                  <a:lnTo>
                    <a:pt x="10" y="0"/>
                  </a:lnTo>
                  <a:lnTo>
                    <a:pt x="10" y="15"/>
                  </a:lnTo>
                  <a:lnTo>
                    <a:pt x="0" y="15"/>
                  </a:lnTo>
                  <a:lnTo>
                    <a:pt x="0" y="0"/>
                  </a:lnTo>
                  <a:close/>
                </a:path>
              </a:pathLst>
            </a:custGeom>
            <a:solidFill>
              <a:schemeClr val="bg1"/>
            </a:solidFill>
            <a:ln w="9525">
              <a:noFill/>
              <a:round/>
              <a:headEnd/>
              <a:tailEnd/>
            </a:ln>
          </p:spPr>
          <p:txBody>
            <a:bodyPr/>
            <a:lstStyle/>
            <a:p>
              <a:pPr>
                <a:defRPr/>
              </a:pPr>
              <a:endParaRPr lang="en-US" dirty="0"/>
            </a:p>
          </p:txBody>
        </p:sp>
        <p:sp>
          <p:nvSpPr>
            <p:cNvPr id="43" name="Freeform 63"/>
            <p:cNvSpPr>
              <a:spLocks noEditPoints="1"/>
            </p:cNvSpPr>
            <p:nvPr userDrawn="1"/>
          </p:nvSpPr>
          <p:spPr bwMode="black">
            <a:xfrm>
              <a:off x="5407" y="4100"/>
              <a:ext cx="37" cy="35"/>
            </a:xfrm>
            <a:custGeom>
              <a:avLst/>
              <a:gdLst/>
              <a:ahLst/>
              <a:cxnLst>
                <a:cxn ang="0">
                  <a:pos x="4" y="22"/>
                </a:cxn>
                <a:cxn ang="0">
                  <a:pos x="8" y="9"/>
                </a:cxn>
                <a:cxn ang="0">
                  <a:pos x="15" y="3"/>
                </a:cxn>
                <a:cxn ang="0">
                  <a:pos x="34" y="0"/>
                </a:cxn>
                <a:cxn ang="0">
                  <a:pos x="49" y="1"/>
                </a:cxn>
                <a:cxn ang="0">
                  <a:pos x="60" y="8"/>
                </a:cxn>
                <a:cxn ang="0">
                  <a:pos x="63" y="19"/>
                </a:cxn>
                <a:cxn ang="0">
                  <a:pos x="63" y="53"/>
                </a:cxn>
                <a:cxn ang="0">
                  <a:pos x="67" y="59"/>
                </a:cxn>
                <a:cxn ang="0">
                  <a:pos x="70" y="59"/>
                </a:cxn>
                <a:cxn ang="0">
                  <a:pos x="75" y="66"/>
                </a:cxn>
                <a:cxn ang="0">
                  <a:pos x="67" y="67"/>
                </a:cxn>
                <a:cxn ang="0">
                  <a:pos x="60" y="66"/>
                </a:cxn>
                <a:cxn ang="0">
                  <a:pos x="57" y="59"/>
                </a:cxn>
                <a:cxn ang="0">
                  <a:pos x="55" y="56"/>
                </a:cxn>
                <a:cxn ang="0">
                  <a:pos x="54" y="59"/>
                </a:cxn>
                <a:cxn ang="0">
                  <a:pos x="39" y="67"/>
                </a:cxn>
                <a:cxn ang="0">
                  <a:pos x="26" y="69"/>
                </a:cxn>
                <a:cxn ang="0">
                  <a:pos x="8" y="64"/>
                </a:cxn>
                <a:cxn ang="0">
                  <a:pos x="4" y="58"/>
                </a:cxn>
                <a:cxn ang="0">
                  <a:pos x="0" y="50"/>
                </a:cxn>
                <a:cxn ang="0">
                  <a:pos x="2" y="43"/>
                </a:cxn>
                <a:cxn ang="0">
                  <a:pos x="7" y="35"/>
                </a:cxn>
                <a:cxn ang="0">
                  <a:pos x="21" y="30"/>
                </a:cxn>
                <a:cxn ang="0">
                  <a:pos x="33" y="29"/>
                </a:cxn>
                <a:cxn ang="0">
                  <a:pos x="52" y="27"/>
                </a:cxn>
                <a:cxn ang="0">
                  <a:pos x="55" y="21"/>
                </a:cxn>
                <a:cxn ang="0">
                  <a:pos x="54" y="14"/>
                </a:cxn>
                <a:cxn ang="0">
                  <a:pos x="44" y="8"/>
                </a:cxn>
                <a:cxn ang="0">
                  <a:pos x="34" y="8"/>
                </a:cxn>
                <a:cxn ang="0">
                  <a:pos x="18" y="11"/>
                </a:cxn>
                <a:cxn ang="0">
                  <a:pos x="12" y="22"/>
                </a:cxn>
                <a:cxn ang="0">
                  <a:pos x="55" y="32"/>
                </a:cxn>
                <a:cxn ang="0">
                  <a:pos x="52" y="34"/>
                </a:cxn>
                <a:cxn ang="0">
                  <a:pos x="26" y="37"/>
                </a:cxn>
                <a:cxn ang="0">
                  <a:pos x="20" y="38"/>
                </a:cxn>
                <a:cxn ang="0">
                  <a:pos x="12" y="43"/>
                </a:cxn>
                <a:cxn ang="0">
                  <a:pos x="10" y="48"/>
                </a:cxn>
                <a:cxn ang="0">
                  <a:pos x="15" y="59"/>
                </a:cxn>
                <a:cxn ang="0">
                  <a:pos x="28" y="61"/>
                </a:cxn>
                <a:cxn ang="0">
                  <a:pos x="37" y="61"/>
                </a:cxn>
                <a:cxn ang="0">
                  <a:pos x="50" y="53"/>
                </a:cxn>
                <a:cxn ang="0">
                  <a:pos x="55" y="46"/>
                </a:cxn>
                <a:cxn ang="0">
                  <a:pos x="55" y="32"/>
                </a:cxn>
              </a:cxnLst>
              <a:rect l="0" t="0" r="r" b="b"/>
              <a:pathLst>
                <a:path w="75" h="69">
                  <a:moveTo>
                    <a:pt x="4" y="22"/>
                  </a:moveTo>
                  <a:lnTo>
                    <a:pt x="4" y="22"/>
                  </a:lnTo>
                  <a:lnTo>
                    <a:pt x="5" y="13"/>
                  </a:lnTo>
                  <a:lnTo>
                    <a:pt x="8" y="9"/>
                  </a:lnTo>
                  <a:lnTo>
                    <a:pt x="12" y="6"/>
                  </a:lnTo>
                  <a:lnTo>
                    <a:pt x="15" y="3"/>
                  </a:lnTo>
                  <a:lnTo>
                    <a:pt x="20" y="1"/>
                  </a:lnTo>
                  <a:lnTo>
                    <a:pt x="34" y="0"/>
                  </a:lnTo>
                  <a:lnTo>
                    <a:pt x="34" y="0"/>
                  </a:lnTo>
                  <a:lnTo>
                    <a:pt x="49" y="1"/>
                  </a:lnTo>
                  <a:lnTo>
                    <a:pt x="57" y="4"/>
                  </a:lnTo>
                  <a:lnTo>
                    <a:pt x="60" y="8"/>
                  </a:lnTo>
                  <a:lnTo>
                    <a:pt x="62" y="11"/>
                  </a:lnTo>
                  <a:lnTo>
                    <a:pt x="63" y="19"/>
                  </a:lnTo>
                  <a:lnTo>
                    <a:pt x="63" y="53"/>
                  </a:lnTo>
                  <a:lnTo>
                    <a:pt x="63" y="53"/>
                  </a:lnTo>
                  <a:lnTo>
                    <a:pt x="65" y="58"/>
                  </a:lnTo>
                  <a:lnTo>
                    <a:pt x="67" y="59"/>
                  </a:lnTo>
                  <a:lnTo>
                    <a:pt x="70" y="59"/>
                  </a:lnTo>
                  <a:lnTo>
                    <a:pt x="70" y="59"/>
                  </a:lnTo>
                  <a:lnTo>
                    <a:pt x="75" y="59"/>
                  </a:lnTo>
                  <a:lnTo>
                    <a:pt x="75" y="66"/>
                  </a:lnTo>
                  <a:lnTo>
                    <a:pt x="75" y="66"/>
                  </a:lnTo>
                  <a:lnTo>
                    <a:pt x="67" y="67"/>
                  </a:lnTo>
                  <a:lnTo>
                    <a:pt x="67" y="67"/>
                  </a:lnTo>
                  <a:lnTo>
                    <a:pt x="60" y="66"/>
                  </a:lnTo>
                  <a:lnTo>
                    <a:pt x="58" y="63"/>
                  </a:lnTo>
                  <a:lnTo>
                    <a:pt x="57" y="59"/>
                  </a:lnTo>
                  <a:lnTo>
                    <a:pt x="57" y="56"/>
                  </a:lnTo>
                  <a:lnTo>
                    <a:pt x="55" y="56"/>
                  </a:lnTo>
                  <a:lnTo>
                    <a:pt x="55" y="56"/>
                  </a:lnTo>
                  <a:lnTo>
                    <a:pt x="54" y="59"/>
                  </a:lnTo>
                  <a:lnTo>
                    <a:pt x="47" y="64"/>
                  </a:lnTo>
                  <a:lnTo>
                    <a:pt x="39" y="67"/>
                  </a:lnTo>
                  <a:lnTo>
                    <a:pt x="26" y="69"/>
                  </a:lnTo>
                  <a:lnTo>
                    <a:pt x="26" y="69"/>
                  </a:lnTo>
                  <a:lnTo>
                    <a:pt x="16" y="67"/>
                  </a:lnTo>
                  <a:lnTo>
                    <a:pt x="8" y="64"/>
                  </a:lnTo>
                  <a:lnTo>
                    <a:pt x="5" y="61"/>
                  </a:lnTo>
                  <a:lnTo>
                    <a:pt x="4" y="58"/>
                  </a:lnTo>
                  <a:lnTo>
                    <a:pt x="2" y="55"/>
                  </a:lnTo>
                  <a:lnTo>
                    <a:pt x="0" y="50"/>
                  </a:lnTo>
                  <a:lnTo>
                    <a:pt x="0" y="50"/>
                  </a:lnTo>
                  <a:lnTo>
                    <a:pt x="2" y="43"/>
                  </a:lnTo>
                  <a:lnTo>
                    <a:pt x="4" y="38"/>
                  </a:lnTo>
                  <a:lnTo>
                    <a:pt x="7" y="35"/>
                  </a:lnTo>
                  <a:lnTo>
                    <a:pt x="12" y="32"/>
                  </a:lnTo>
                  <a:lnTo>
                    <a:pt x="21" y="30"/>
                  </a:lnTo>
                  <a:lnTo>
                    <a:pt x="33" y="29"/>
                  </a:lnTo>
                  <a:lnTo>
                    <a:pt x="33" y="29"/>
                  </a:lnTo>
                  <a:lnTo>
                    <a:pt x="46" y="29"/>
                  </a:lnTo>
                  <a:lnTo>
                    <a:pt x="52" y="27"/>
                  </a:lnTo>
                  <a:lnTo>
                    <a:pt x="55" y="24"/>
                  </a:lnTo>
                  <a:lnTo>
                    <a:pt x="55" y="21"/>
                  </a:lnTo>
                  <a:lnTo>
                    <a:pt x="55" y="21"/>
                  </a:lnTo>
                  <a:lnTo>
                    <a:pt x="54" y="14"/>
                  </a:lnTo>
                  <a:lnTo>
                    <a:pt x="50" y="11"/>
                  </a:lnTo>
                  <a:lnTo>
                    <a:pt x="44" y="8"/>
                  </a:lnTo>
                  <a:lnTo>
                    <a:pt x="34" y="8"/>
                  </a:lnTo>
                  <a:lnTo>
                    <a:pt x="34" y="8"/>
                  </a:lnTo>
                  <a:lnTo>
                    <a:pt x="25" y="8"/>
                  </a:lnTo>
                  <a:lnTo>
                    <a:pt x="18" y="11"/>
                  </a:lnTo>
                  <a:lnTo>
                    <a:pt x="13" y="16"/>
                  </a:lnTo>
                  <a:lnTo>
                    <a:pt x="12" y="22"/>
                  </a:lnTo>
                  <a:lnTo>
                    <a:pt x="4" y="22"/>
                  </a:lnTo>
                  <a:close/>
                  <a:moveTo>
                    <a:pt x="55" y="32"/>
                  </a:moveTo>
                  <a:lnTo>
                    <a:pt x="55" y="32"/>
                  </a:lnTo>
                  <a:lnTo>
                    <a:pt x="52" y="34"/>
                  </a:lnTo>
                  <a:lnTo>
                    <a:pt x="47" y="35"/>
                  </a:lnTo>
                  <a:lnTo>
                    <a:pt x="26" y="37"/>
                  </a:lnTo>
                  <a:lnTo>
                    <a:pt x="26" y="37"/>
                  </a:lnTo>
                  <a:lnTo>
                    <a:pt x="20" y="38"/>
                  </a:lnTo>
                  <a:lnTo>
                    <a:pt x="15" y="40"/>
                  </a:lnTo>
                  <a:lnTo>
                    <a:pt x="12" y="43"/>
                  </a:lnTo>
                  <a:lnTo>
                    <a:pt x="10" y="48"/>
                  </a:lnTo>
                  <a:lnTo>
                    <a:pt x="10" y="48"/>
                  </a:lnTo>
                  <a:lnTo>
                    <a:pt x="12" y="55"/>
                  </a:lnTo>
                  <a:lnTo>
                    <a:pt x="15" y="59"/>
                  </a:lnTo>
                  <a:lnTo>
                    <a:pt x="21" y="61"/>
                  </a:lnTo>
                  <a:lnTo>
                    <a:pt x="28" y="61"/>
                  </a:lnTo>
                  <a:lnTo>
                    <a:pt x="28" y="61"/>
                  </a:lnTo>
                  <a:lnTo>
                    <a:pt x="37" y="61"/>
                  </a:lnTo>
                  <a:lnTo>
                    <a:pt x="47" y="56"/>
                  </a:lnTo>
                  <a:lnTo>
                    <a:pt x="50" y="53"/>
                  </a:lnTo>
                  <a:lnTo>
                    <a:pt x="54" y="50"/>
                  </a:lnTo>
                  <a:lnTo>
                    <a:pt x="55" y="46"/>
                  </a:lnTo>
                  <a:lnTo>
                    <a:pt x="55" y="42"/>
                  </a:lnTo>
                  <a:lnTo>
                    <a:pt x="55" y="32"/>
                  </a:lnTo>
                  <a:close/>
                </a:path>
              </a:pathLst>
            </a:custGeom>
            <a:solidFill>
              <a:schemeClr val="bg1"/>
            </a:solidFill>
            <a:ln w="9525">
              <a:noFill/>
              <a:round/>
              <a:headEnd/>
              <a:tailEnd/>
            </a:ln>
          </p:spPr>
          <p:txBody>
            <a:bodyPr/>
            <a:lstStyle/>
            <a:p>
              <a:pPr>
                <a:defRPr/>
              </a:pPr>
              <a:endParaRPr lang="en-US" dirty="0"/>
            </a:p>
          </p:txBody>
        </p:sp>
        <p:sp>
          <p:nvSpPr>
            <p:cNvPr id="44" name="Freeform 64"/>
            <p:cNvSpPr>
              <a:spLocks/>
            </p:cNvSpPr>
            <p:nvPr userDrawn="1"/>
          </p:nvSpPr>
          <p:spPr bwMode="black">
            <a:xfrm>
              <a:off x="5443" y="4091"/>
              <a:ext cx="21" cy="43"/>
            </a:xfrm>
            <a:custGeom>
              <a:avLst/>
              <a:gdLst/>
              <a:ahLst/>
              <a:cxnLst>
                <a:cxn ang="0">
                  <a:pos x="15" y="0"/>
                </a:cxn>
                <a:cxn ang="0">
                  <a:pos x="25" y="0"/>
                </a:cxn>
                <a:cxn ang="0">
                  <a:pos x="25" y="19"/>
                </a:cxn>
                <a:cxn ang="0">
                  <a:pos x="42" y="19"/>
                </a:cxn>
                <a:cxn ang="0">
                  <a:pos x="42" y="27"/>
                </a:cxn>
                <a:cxn ang="0">
                  <a:pos x="25" y="27"/>
                </a:cxn>
                <a:cxn ang="0">
                  <a:pos x="25" y="69"/>
                </a:cxn>
                <a:cxn ang="0">
                  <a:pos x="25" y="69"/>
                </a:cxn>
                <a:cxn ang="0">
                  <a:pos x="25" y="73"/>
                </a:cxn>
                <a:cxn ang="0">
                  <a:pos x="26" y="76"/>
                </a:cxn>
                <a:cxn ang="0">
                  <a:pos x="29" y="77"/>
                </a:cxn>
                <a:cxn ang="0">
                  <a:pos x="33" y="77"/>
                </a:cxn>
                <a:cxn ang="0">
                  <a:pos x="33" y="77"/>
                </a:cxn>
                <a:cxn ang="0">
                  <a:pos x="42" y="77"/>
                </a:cxn>
                <a:cxn ang="0">
                  <a:pos x="42" y="85"/>
                </a:cxn>
                <a:cxn ang="0">
                  <a:pos x="42" y="85"/>
                </a:cxn>
                <a:cxn ang="0">
                  <a:pos x="33" y="85"/>
                </a:cxn>
                <a:cxn ang="0">
                  <a:pos x="33" y="85"/>
                </a:cxn>
                <a:cxn ang="0">
                  <a:pos x="23" y="84"/>
                </a:cxn>
                <a:cxn ang="0">
                  <a:pos x="18" y="81"/>
                </a:cxn>
                <a:cxn ang="0">
                  <a:pos x="17" y="76"/>
                </a:cxn>
                <a:cxn ang="0">
                  <a:pos x="15" y="69"/>
                </a:cxn>
                <a:cxn ang="0">
                  <a:pos x="15" y="27"/>
                </a:cxn>
                <a:cxn ang="0">
                  <a:pos x="0" y="27"/>
                </a:cxn>
                <a:cxn ang="0">
                  <a:pos x="0" y="19"/>
                </a:cxn>
                <a:cxn ang="0">
                  <a:pos x="15" y="19"/>
                </a:cxn>
                <a:cxn ang="0">
                  <a:pos x="15" y="0"/>
                </a:cxn>
              </a:cxnLst>
              <a:rect l="0" t="0" r="r" b="b"/>
              <a:pathLst>
                <a:path w="42" h="85">
                  <a:moveTo>
                    <a:pt x="15" y="0"/>
                  </a:moveTo>
                  <a:lnTo>
                    <a:pt x="25" y="0"/>
                  </a:lnTo>
                  <a:lnTo>
                    <a:pt x="25" y="19"/>
                  </a:lnTo>
                  <a:lnTo>
                    <a:pt x="42" y="19"/>
                  </a:lnTo>
                  <a:lnTo>
                    <a:pt x="42" y="27"/>
                  </a:lnTo>
                  <a:lnTo>
                    <a:pt x="25" y="27"/>
                  </a:lnTo>
                  <a:lnTo>
                    <a:pt x="25" y="69"/>
                  </a:lnTo>
                  <a:lnTo>
                    <a:pt x="25" y="69"/>
                  </a:lnTo>
                  <a:lnTo>
                    <a:pt x="25" y="73"/>
                  </a:lnTo>
                  <a:lnTo>
                    <a:pt x="26" y="76"/>
                  </a:lnTo>
                  <a:lnTo>
                    <a:pt x="29" y="77"/>
                  </a:lnTo>
                  <a:lnTo>
                    <a:pt x="33" y="77"/>
                  </a:lnTo>
                  <a:lnTo>
                    <a:pt x="33" y="77"/>
                  </a:lnTo>
                  <a:lnTo>
                    <a:pt x="42" y="77"/>
                  </a:lnTo>
                  <a:lnTo>
                    <a:pt x="42" y="85"/>
                  </a:lnTo>
                  <a:lnTo>
                    <a:pt x="42" y="85"/>
                  </a:lnTo>
                  <a:lnTo>
                    <a:pt x="33" y="85"/>
                  </a:lnTo>
                  <a:lnTo>
                    <a:pt x="33" y="85"/>
                  </a:lnTo>
                  <a:lnTo>
                    <a:pt x="23" y="84"/>
                  </a:lnTo>
                  <a:lnTo>
                    <a:pt x="18" y="81"/>
                  </a:lnTo>
                  <a:lnTo>
                    <a:pt x="17" y="76"/>
                  </a:lnTo>
                  <a:lnTo>
                    <a:pt x="15" y="69"/>
                  </a:lnTo>
                  <a:lnTo>
                    <a:pt x="15" y="27"/>
                  </a:lnTo>
                  <a:lnTo>
                    <a:pt x="0" y="27"/>
                  </a:lnTo>
                  <a:lnTo>
                    <a:pt x="0" y="19"/>
                  </a:lnTo>
                  <a:lnTo>
                    <a:pt x="15" y="19"/>
                  </a:lnTo>
                  <a:lnTo>
                    <a:pt x="15" y="0"/>
                  </a:lnTo>
                  <a:close/>
                </a:path>
              </a:pathLst>
            </a:custGeom>
            <a:solidFill>
              <a:schemeClr val="bg1"/>
            </a:solidFill>
            <a:ln w="9525">
              <a:noFill/>
              <a:round/>
              <a:headEnd/>
              <a:tailEnd/>
            </a:ln>
          </p:spPr>
          <p:txBody>
            <a:bodyPr/>
            <a:lstStyle/>
            <a:p>
              <a:pPr>
                <a:defRPr/>
              </a:pPr>
              <a:endParaRPr lang="en-US" dirty="0"/>
            </a:p>
          </p:txBody>
        </p:sp>
        <p:sp>
          <p:nvSpPr>
            <p:cNvPr id="45" name="Freeform 65"/>
            <p:cNvSpPr>
              <a:spLocks noEditPoints="1"/>
            </p:cNvSpPr>
            <p:nvPr userDrawn="1"/>
          </p:nvSpPr>
          <p:spPr bwMode="black">
            <a:xfrm>
              <a:off x="5469" y="4089"/>
              <a:ext cx="4" cy="44"/>
            </a:xfrm>
            <a:custGeom>
              <a:avLst/>
              <a:gdLst/>
              <a:ahLst/>
              <a:cxnLst>
                <a:cxn ang="0">
                  <a:pos x="0" y="24"/>
                </a:cxn>
                <a:cxn ang="0">
                  <a:pos x="10" y="24"/>
                </a:cxn>
                <a:cxn ang="0">
                  <a:pos x="10" y="89"/>
                </a:cxn>
                <a:cxn ang="0">
                  <a:pos x="0" y="89"/>
                </a:cxn>
                <a:cxn ang="0">
                  <a:pos x="0" y="24"/>
                </a:cxn>
                <a:cxn ang="0">
                  <a:pos x="0" y="0"/>
                </a:cxn>
                <a:cxn ang="0">
                  <a:pos x="10" y="0"/>
                </a:cxn>
                <a:cxn ang="0">
                  <a:pos x="10" y="15"/>
                </a:cxn>
                <a:cxn ang="0">
                  <a:pos x="0" y="15"/>
                </a:cxn>
                <a:cxn ang="0">
                  <a:pos x="0" y="0"/>
                </a:cxn>
              </a:cxnLst>
              <a:rect l="0" t="0" r="r" b="b"/>
              <a:pathLst>
                <a:path w="10" h="89">
                  <a:moveTo>
                    <a:pt x="0" y="24"/>
                  </a:moveTo>
                  <a:lnTo>
                    <a:pt x="10" y="24"/>
                  </a:lnTo>
                  <a:lnTo>
                    <a:pt x="10" y="89"/>
                  </a:lnTo>
                  <a:lnTo>
                    <a:pt x="0" y="89"/>
                  </a:lnTo>
                  <a:lnTo>
                    <a:pt x="0" y="24"/>
                  </a:lnTo>
                  <a:close/>
                  <a:moveTo>
                    <a:pt x="0" y="0"/>
                  </a:moveTo>
                  <a:lnTo>
                    <a:pt x="10" y="0"/>
                  </a:lnTo>
                  <a:lnTo>
                    <a:pt x="10" y="15"/>
                  </a:lnTo>
                  <a:lnTo>
                    <a:pt x="0" y="15"/>
                  </a:lnTo>
                  <a:lnTo>
                    <a:pt x="0" y="0"/>
                  </a:lnTo>
                  <a:close/>
                </a:path>
              </a:pathLst>
            </a:custGeom>
            <a:solidFill>
              <a:schemeClr val="bg1"/>
            </a:solidFill>
            <a:ln w="9525">
              <a:noFill/>
              <a:round/>
              <a:headEnd/>
              <a:tailEnd/>
            </a:ln>
          </p:spPr>
          <p:txBody>
            <a:bodyPr/>
            <a:lstStyle/>
            <a:p>
              <a:pPr>
                <a:defRPr/>
              </a:pPr>
              <a:endParaRPr lang="en-US" dirty="0"/>
            </a:p>
          </p:txBody>
        </p:sp>
        <p:sp>
          <p:nvSpPr>
            <p:cNvPr id="46" name="Freeform 66"/>
            <p:cNvSpPr>
              <a:spLocks noEditPoints="1"/>
            </p:cNvSpPr>
            <p:nvPr userDrawn="1"/>
          </p:nvSpPr>
          <p:spPr bwMode="black">
            <a:xfrm>
              <a:off x="5479" y="4100"/>
              <a:ext cx="36" cy="35"/>
            </a:xfrm>
            <a:custGeom>
              <a:avLst/>
              <a:gdLst/>
              <a:ahLst/>
              <a:cxnLst>
                <a:cxn ang="0">
                  <a:pos x="37" y="0"/>
                </a:cxn>
                <a:cxn ang="0">
                  <a:pos x="53" y="3"/>
                </a:cxn>
                <a:cxn ang="0">
                  <a:pos x="65" y="11"/>
                </a:cxn>
                <a:cxn ang="0">
                  <a:pos x="71" y="21"/>
                </a:cxn>
                <a:cxn ang="0">
                  <a:pos x="73" y="34"/>
                </a:cxn>
                <a:cxn ang="0">
                  <a:pos x="73" y="42"/>
                </a:cxn>
                <a:cxn ang="0">
                  <a:pos x="68" y="53"/>
                </a:cxn>
                <a:cxn ang="0">
                  <a:pos x="60" y="63"/>
                </a:cxn>
                <a:cxn ang="0">
                  <a:pos x="45" y="67"/>
                </a:cxn>
                <a:cxn ang="0">
                  <a:pos x="37" y="69"/>
                </a:cxn>
                <a:cxn ang="0">
                  <a:pos x="21" y="66"/>
                </a:cxn>
                <a:cxn ang="0">
                  <a:pos x="10" y="58"/>
                </a:cxn>
                <a:cxn ang="0">
                  <a:pos x="2" y="46"/>
                </a:cxn>
                <a:cxn ang="0">
                  <a:pos x="0" y="34"/>
                </a:cxn>
                <a:cxn ang="0">
                  <a:pos x="0" y="27"/>
                </a:cxn>
                <a:cxn ang="0">
                  <a:pos x="5" y="16"/>
                </a:cxn>
                <a:cxn ang="0">
                  <a:pos x="15" y="6"/>
                </a:cxn>
                <a:cxn ang="0">
                  <a:pos x="28" y="1"/>
                </a:cxn>
                <a:cxn ang="0">
                  <a:pos x="37" y="0"/>
                </a:cxn>
                <a:cxn ang="0">
                  <a:pos x="37" y="61"/>
                </a:cxn>
                <a:cxn ang="0">
                  <a:pos x="49" y="59"/>
                </a:cxn>
                <a:cxn ang="0">
                  <a:pos x="57" y="53"/>
                </a:cxn>
                <a:cxn ang="0">
                  <a:pos x="62" y="45"/>
                </a:cxn>
                <a:cxn ang="0">
                  <a:pos x="65" y="34"/>
                </a:cxn>
                <a:cxn ang="0">
                  <a:pos x="63" y="29"/>
                </a:cxn>
                <a:cxn ang="0">
                  <a:pos x="60" y="19"/>
                </a:cxn>
                <a:cxn ang="0">
                  <a:pos x="53" y="13"/>
                </a:cxn>
                <a:cxn ang="0">
                  <a:pos x="42" y="8"/>
                </a:cxn>
                <a:cxn ang="0">
                  <a:pos x="37" y="8"/>
                </a:cxn>
                <a:cxn ang="0">
                  <a:pos x="24" y="9"/>
                </a:cxn>
                <a:cxn ang="0">
                  <a:pos x="16" y="16"/>
                </a:cxn>
                <a:cxn ang="0">
                  <a:pos x="11" y="24"/>
                </a:cxn>
                <a:cxn ang="0">
                  <a:pos x="10" y="34"/>
                </a:cxn>
                <a:cxn ang="0">
                  <a:pos x="10" y="40"/>
                </a:cxn>
                <a:cxn ang="0">
                  <a:pos x="13" y="50"/>
                </a:cxn>
                <a:cxn ang="0">
                  <a:pos x="21" y="56"/>
                </a:cxn>
                <a:cxn ang="0">
                  <a:pos x="31" y="61"/>
                </a:cxn>
                <a:cxn ang="0">
                  <a:pos x="37" y="61"/>
                </a:cxn>
              </a:cxnLst>
              <a:rect l="0" t="0" r="r" b="b"/>
              <a:pathLst>
                <a:path w="73" h="69">
                  <a:moveTo>
                    <a:pt x="37" y="0"/>
                  </a:moveTo>
                  <a:lnTo>
                    <a:pt x="37" y="0"/>
                  </a:lnTo>
                  <a:lnTo>
                    <a:pt x="45" y="1"/>
                  </a:lnTo>
                  <a:lnTo>
                    <a:pt x="53" y="3"/>
                  </a:lnTo>
                  <a:lnTo>
                    <a:pt x="60" y="6"/>
                  </a:lnTo>
                  <a:lnTo>
                    <a:pt x="65" y="11"/>
                  </a:lnTo>
                  <a:lnTo>
                    <a:pt x="68" y="16"/>
                  </a:lnTo>
                  <a:lnTo>
                    <a:pt x="71" y="21"/>
                  </a:lnTo>
                  <a:lnTo>
                    <a:pt x="73" y="27"/>
                  </a:lnTo>
                  <a:lnTo>
                    <a:pt x="73" y="34"/>
                  </a:lnTo>
                  <a:lnTo>
                    <a:pt x="73" y="34"/>
                  </a:lnTo>
                  <a:lnTo>
                    <a:pt x="73" y="42"/>
                  </a:lnTo>
                  <a:lnTo>
                    <a:pt x="71" y="46"/>
                  </a:lnTo>
                  <a:lnTo>
                    <a:pt x="68" y="53"/>
                  </a:lnTo>
                  <a:lnTo>
                    <a:pt x="65" y="58"/>
                  </a:lnTo>
                  <a:lnTo>
                    <a:pt x="60" y="63"/>
                  </a:lnTo>
                  <a:lnTo>
                    <a:pt x="53" y="66"/>
                  </a:lnTo>
                  <a:lnTo>
                    <a:pt x="45" y="67"/>
                  </a:lnTo>
                  <a:lnTo>
                    <a:pt x="37" y="69"/>
                  </a:lnTo>
                  <a:lnTo>
                    <a:pt x="37" y="69"/>
                  </a:lnTo>
                  <a:lnTo>
                    <a:pt x="28" y="67"/>
                  </a:lnTo>
                  <a:lnTo>
                    <a:pt x="21" y="66"/>
                  </a:lnTo>
                  <a:lnTo>
                    <a:pt x="15" y="63"/>
                  </a:lnTo>
                  <a:lnTo>
                    <a:pt x="10" y="58"/>
                  </a:lnTo>
                  <a:lnTo>
                    <a:pt x="5" y="53"/>
                  </a:lnTo>
                  <a:lnTo>
                    <a:pt x="2" y="46"/>
                  </a:lnTo>
                  <a:lnTo>
                    <a:pt x="0" y="42"/>
                  </a:lnTo>
                  <a:lnTo>
                    <a:pt x="0" y="34"/>
                  </a:lnTo>
                  <a:lnTo>
                    <a:pt x="0" y="34"/>
                  </a:lnTo>
                  <a:lnTo>
                    <a:pt x="0" y="27"/>
                  </a:lnTo>
                  <a:lnTo>
                    <a:pt x="2" y="21"/>
                  </a:lnTo>
                  <a:lnTo>
                    <a:pt x="5" y="16"/>
                  </a:lnTo>
                  <a:lnTo>
                    <a:pt x="10" y="11"/>
                  </a:lnTo>
                  <a:lnTo>
                    <a:pt x="15" y="6"/>
                  </a:lnTo>
                  <a:lnTo>
                    <a:pt x="21" y="3"/>
                  </a:lnTo>
                  <a:lnTo>
                    <a:pt x="28" y="1"/>
                  </a:lnTo>
                  <a:lnTo>
                    <a:pt x="37" y="0"/>
                  </a:lnTo>
                  <a:lnTo>
                    <a:pt x="37" y="0"/>
                  </a:lnTo>
                  <a:close/>
                  <a:moveTo>
                    <a:pt x="37" y="61"/>
                  </a:moveTo>
                  <a:lnTo>
                    <a:pt x="37" y="61"/>
                  </a:lnTo>
                  <a:lnTo>
                    <a:pt x="42" y="61"/>
                  </a:lnTo>
                  <a:lnTo>
                    <a:pt x="49" y="59"/>
                  </a:lnTo>
                  <a:lnTo>
                    <a:pt x="53" y="56"/>
                  </a:lnTo>
                  <a:lnTo>
                    <a:pt x="57" y="53"/>
                  </a:lnTo>
                  <a:lnTo>
                    <a:pt x="60" y="50"/>
                  </a:lnTo>
                  <a:lnTo>
                    <a:pt x="62" y="45"/>
                  </a:lnTo>
                  <a:lnTo>
                    <a:pt x="63" y="40"/>
                  </a:lnTo>
                  <a:lnTo>
                    <a:pt x="65" y="34"/>
                  </a:lnTo>
                  <a:lnTo>
                    <a:pt x="65" y="34"/>
                  </a:lnTo>
                  <a:lnTo>
                    <a:pt x="63" y="29"/>
                  </a:lnTo>
                  <a:lnTo>
                    <a:pt x="62" y="24"/>
                  </a:lnTo>
                  <a:lnTo>
                    <a:pt x="60" y="19"/>
                  </a:lnTo>
                  <a:lnTo>
                    <a:pt x="57" y="16"/>
                  </a:lnTo>
                  <a:lnTo>
                    <a:pt x="53" y="13"/>
                  </a:lnTo>
                  <a:lnTo>
                    <a:pt x="49" y="9"/>
                  </a:lnTo>
                  <a:lnTo>
                    <a:pt x="42" y="8"/>
                  </a:lnTo>
                  <a:lnTo>
                    <a:pt x="37" y="8"/>
                  </a:lnTo>
                  <a:lnTo>
                    <a:pt x="37" y="8"/>
                  </a:lnTo>
                  <a:lnTo>
                    <a:pt x="31" y="8"/>
                  </a:lnTo>
                  <a:lnTo>
                    <a:pt x="24" y="9"/>
                  </a:lnTo>
                  <a:lnTo>
                    <a:pt x="21" y="13"/>
                  </a:lnTo>
                  <a:lnTo>
                    <a:pt x="16" y="16"/>
                  </a:lnTo>
                  <a:lnTo>
                    <a:pt x="13" y="19"/>
                  </a:lnTo>
                  <a:lnTo>
                    <a:pt x="11" y="24"/>
                  </a:lnTo>
                  <a:lnTo>
                    <a:pt x="10" y="29"/>
                  </a:lnTo>
                  <a:lnTo>
                    <a:pt x="10" y="34"/>
                  </a:lnTo>
                  <a:lnTo>
                    <a:pt x="10" y="34"/>
                  </a:lnTo>
                  <a:lnTo>
                    <a:pt x="10" y="40"/>
                  </a:lnTo>
                  <a:lnTo>
                    <a:pt x="11" y="45"/>
                  </a:lnTo>
                  <a:lnTo>
                    <a:pt x="13" y="50"/>
                  </a:lnTo>
                  <a:lnTo>
                    <a:pt x="16" y="53"/>
                  </a:lnTo>
                  <a:lnTo>
                    <a:pt x="21" y="56"/>
                  </a:lnTo>
                  <a:lnTo>
                    <a:pt x="24" y="59"/>
                  </a:lnTo>
                  <a:lnTo>
                    <a:pt x="31" y="61"/>
                  </a:lnTo>
                  <a:lnTo>
                    <a:pt x="37" y="61"/>
                  </a:lnTo>
                  <a:lnTo>
                    <a:pt x="37" y="61"/>
                  </a:lnTo>
                  <a:close/>
                </a:path>
              </a:pathLst>
            </a:custGeom>
            <a:solidFill>
              <a:schemeClr val="bg1"/>
            </a:solidFill>
            <a:ln w="9525">
              <a:noFill/>
              <a:round/>
              <a:headEnd/>
              <a:tailEnd/>
            </a:ln>
          </p:spPr>
          <p:txBody>
            <a:bodyPr/>
            <a:lstStyle/>
            <a:p>
              <a:pPr>
                <a:defRPr/>
              </a:pPr>
              <a:endParaRPr lang="en-US" dirty="0"/>
            </a:p>
          </p:txBody>
        </p:sp>
        <p:sp>
          <p:nvSpPr>
            <p:cNvPr id="47" name="Freeform 67"/>
            <p:cNvSpPr>
              <a:spLocks/>
            </p:cNvSpPr>
            <p:nvPr userDrawn="1"/>
          </p:nvSpPr>
          <p:spPr bwMode="black">
            <a:xfrm>
              <a:off x="5522" y="4100"/>
              <a:ext cx="31" cy="33"/>
            </a:xfrm>
            <a:custGeom>
              <a:avLst/>
              <a:gdLst/>
              <a:ahLst/>
              <a:cxnLst>
                <a:cxn ang="0">
                  <a:pos x="55" y="25"/>
                </a:cxn>
                <a:cxn ang="0">
                  <a:pos x="55" y="25"/>
                </a:cxn>
                <a:cxn ang="0">
                  <a:pos x="53" y="17"/>
                </a:cxn>
                <a:cxn ang="0">
                  <a:pos x="48" y="11"/>
                </a:cxn>
                <a:cxn ang="0">
                  <a:pos x="43" y="9"/>
                </a:cxn>
                <a:cxn ang="0">
                  <a:pos x="35" y="8"/>
                </a:cxn>
                <a:cxn ang="0">
                  <a:pos x="35" y="8"/>
                </a:cxn>
                <a:cxn ang="0">
                  <a:pos x="22" y="9"/>
                </a:cxn>
                <a:cxn ang="0">
                  <a:pos x="19" y="11"/>
                </a:cxn>
                <a:cxn ang="0">
                  <a:pos x="14" y="14"/>
                </a:cxn>
                <a:cxn ang="0">
                  <a:pos x="13" y="17"/>
                </a:cxn>
                <a:cxn ang="0">
                  <a:pos x="9" y="22"/>
                </a:cxn>
                <a:cxn ang="0">
                  <a:pos x="8" y="32"/>
                </a:cxn>
                <a:cxn ang="0">
                  <a:pos x="8" y="66"/>
                </a:cxn>
                <a:cxn ang="0">
                  <a:pos x="0" y="66"/>
                </a:cxn>
                <a:cxn ang="0">
                  <a:pos x="0" y="1"/>
                </a:cxn>
                <a:cxn ang="0">
                  <a:pos x="8" y="1"/>
                </a:cxn>
                <a:cxn ang="0">
                  <a:pos x="8" y="14"/>
                </a:cxn>
                <a:cxn ang="0">
                  <a:pos x="9" y="14"/>
                </a:cxn>
                <a:cxn ang="0">
                  <a:pos x="9" y="14"/>
                </a:cxn>
                <a:cxn ang="0">
                  <a:pos x="13" y="9"/>
                </a:cxn>
                <a:cxn ang="0">
                  <a:pos x="18" y="4"/>
                </a:cxn>
                <a:cxn ang="0">
                  <a:pos x="26" y="1"/>
                </a:cxn>
                <a:cxn ang="0">
                  <a:pos x="35" y="0"/>
                </a:cxn>
                <a:cxn ang="0">
                  <a:pos x="35" y="0"/>
                </a:cxn>
                <a:cxn ang="0">
                  <a:pos x="43" y="1"/>
                </a:cxn>
                <a:cxn ang="0">
                  <a:pos x="48" y="1"/>
                </a:cxn>
                <a:cxn ang="0">
                  <a:pos x="53" y="4"/>
                </a:cxn>
                <a:cxn ang="0">
                  <a:pos x="58" y="8"/>
                </a:cxn>
                <a:cxn ang="0">
                  <a:pos x="60" y="11"/>
                </a:cxn>
                <a:cxn ang="0">
                  <a:pos x="61" y="16"/>
                </a:cxn>
                <a:cxn ang="0">
                  <a:pos x="63" y="27"/>
                </a:cxn>
                <a:cxn ang="0">
                  <a:pos x="63" y="66"/>
                </a:cxn>
                <a:cxn ang="0">
                  <a:pos x="55" y="66"/>
                </a:cxn>
                <a:cxn ang="0">
                  <a:pos x="55" y="25"/>
                </a:cxn>
              </a:cxnLst>
              <a:rect l="0" t="0" r="r" b="b"/>
              <a:pathLst>
                <a:path w="63" h="66">
                  <a:moveTo>
                    <a:pt x="55" y="25"/>
                  </a:moveTo>
                  <a:lnTo>
                    <a:pt x="55" y="25"/>
                  </a:lnTo>
                  <a:lnTo>
                    <a:pt x="53" y="17"/>
                  </a:lnTo>
                  <a:lnTo>
                    <a:pt x="48" y="11"/>
                  </a:lnTo>
                  <a:lnTo>
                    <a:pt x="43" y="9"/>
                  </a:lnTo>
                  <a:lnTo>
                    <a:pt x="35" y="8"/>
                  </a:lnTo>
                  <a:lnTo>
                    <a:pt x="35" y="8"/>
                  </a:lnTo>
                  <a:lnTo>
                    <a:pt x="22" y="9"/>
                  </a:lnTo>
                  <a:lnTo>
                    <a:pt x="19" y="11"/>
                  </a:lnTo>
                  <a:lnTo>
                    <a:pt x="14" y="14"/>
                  </a:lnTo>
                  <a:lnTo>
                    <a:pt x="13" y="17"/>
                  </a:lnTo>
                  <a:lnTo>
                    <a:pt x="9" y="22"/>
                  </a:lnTo>
                  <a:lnTo>
                    <a:pt x="8" y="32"/>
                  </a:lnTo>
                  <a:lnTo>
                    <a:pt x="8" y="66"/>
                  </a:lnTo>
                  <a:lnTo>
                    <a:pt x="0" y="66"/>
                  </a:lnTo>
                  <a:lnTo>
                    <a:pt x="0" y="1"/>
                  </a:lnTo>
                  <a:lnTo>
                    <a:pt x="8" y="1"/>
                  </a:lnTo>
                  <a:lnTo>
                    <a:pt x="8" y="14"/>
                  </a:lnTo>
                  <a:lnTo>
                    <a:pt x="9" y="14"/>
                  </a:lnTo>
                  <a:lnTo>
                    <a:pt x="9" y="14"/>
                  </a:lnTo>
                  <a:lnTo>
                    <a:pt x="13" y="9"/>
                  </a:lnTo>
                  <a:lnTo>
                    <a:pt x="18" y="4"/>
                  </a:lnTo>
                  <a:lnTo>
                    <a:pt x="26" y="1"/>
                  </a:lnTo>
                  <a:lnTo>
                    <a:pt x="35" y="0"/>
                  </a:lnTo>
                  <a:lnTo>
                    <a:pt x="35" y="0"/>
                  </a:lnTo>
                  <a:lnTo>
                    <a:pt x="43" y="1"/>
                  </a:lnTo>
                  <a:lnTo>
                    <a:pt x="48" y="1"/>
                  </a:lnTo>
                  <a:lnTo>
                    <a:pt x="53" y="4"/>
                  </a:lnTo>
                  <a:lnTo>
                    <a:pt x="58" y="8"/>
                  </a:lnTo>
                  <a:lnTo>
                    <a:pt x="60" y="11"/>
                  </a:lnTo>
                  <a:lnTo>
                    <a:pt x="61" y="16"/>
                  </a:lnTo>
                  <a:lnTo>
                    <a:pt x="63" y="27"/>
                  </a:lnTo>
                  <a:lnTo>
                    <a:pt x="63" y="66"/>
                  </a:lnTo>
                  <a:lnTo>
                    <a:pt x="55" y="66"/>
                  </a:lnTo>
                  <a:lnTo>
                    <a:pt x="55" y="25"/>
                  </a:lnTo>
                  <a:close/>
                </a:path>
              </a:pathLst>
            </a:custGeom>
            <a:solidFill>
              <a:schemeClr val="bg1"/>
            </a:solidFill>
            <a:ln w="9525">
              <a:noFill/>
              <a:round/>
              <a:headEnd/>
              <a:tailEnd/>
            </a:ln>
          </p:spPr>
          <p:txBody>
            <a:bodyPr/>
            <a:lstStyle/>
            <a:p>
              <a:pPr>
                <a:defRPr/>
              </a:pPr>
              <a:endParaRPr lang="en-US" dirty="0"/>
            </a:p>
          </p:txBody>
        </p:sp>
      </p:grpSp>
      <p:pic>
        <p:nvPicPr>
          <p:cNvPr id="3076" name="Picture 27" descr="ACPA_VERSITILITY_AD_3L"/>
          <p:cNvPicPr>
            <a:picLocks noChangeAspect="1" noChangeArrowheads="1"/>
          </p:cNvPicPr>
          <p:nvPr userDrawn="1"/>
        </p:nvPicPr>
        <p:blipFill>
          <a:blip r:embed="rId14" cstate="print"/>
          <a:srcRect r="42857"/>
          <a:stretch>
            <a:fillRect/>
          </a:stretch>
        </p:blipFill>
        <p:spPr bwMode="auto">
          <a:xfrm>
            <a:off x="0" y="4395788"/>
            <a:ext cx="1828800" cy="2462212"/>
          </a:xfrm>
          <a:prstGeom prst="rect">
            <a:avLst/>
          </a:prstGeom>
          <a:noFill/>
          <a:ln w="9525">
            <a:noFill/>
            <a:miter lim="800000"/>
            <a:headEnd/>
            <a:tailEnd/>
          </a:ln>
        </p:spPr>
      </p:pic>
      <p:pic>
        <p:nvPicPr>
          <p:cNvPr id="3077" name="Picture 28" descr="ACPA_DURABILITY_AD_1L"/>
          <p:cNvPicPr>
            <a:picLocks noChangeAspect="1" noChangeArrowheads="1"/>
          </p:cNvPicPr>
          <p:nvPr userDrawn="1"/>
        </p:nvPicPr>
        <p:blipFill>
          <a:blip r:embed="rId15" cstate="print"/>
          <a:srcRect r="17241"/>
          <a:stretch>
            <a:fillRect/>
          </a:stretch>
        </p:blipFill>
        <p:spPr bwMode="auto">
          <a:xfrm>
            <a:off x="0" y="0"/>
            <a:ext cx="1828800" cy="2209800"/>
          </a:xfrm>
          <a:prstGeom prst="rect">
            <a:avLst/>
          </a:prstGeom>
          <a:noFill/>
          <a:ln w="9525">
            <a:noFill/>
            <a:miter lim="800000"/>
            <a:headEnd/>
            <a:tailEnd/>
          </a:ln>
        </p:spPr>
      </p:pic>
      <p:sp>
        <p:nvSpPr>
          <p:cNvPr id="50" name="Line 21"/>
          <p:cNvSpPr>
            <a:spLocks noChangeShapeType="1"/>
          </p:cNvSpPr>
          <p:nvPr userDrawn="1"/>
        </p:nvSpPr>
        <p:spPr bwMode="white">
          <a:xfrm>
            <a:off x="0" y="4419600"/>
            <a:ext cx="1905000" cy="0"/>
          </a:xfrm>
          <a:prstGeom prst="line">
            <a:avLst/>
          </a:prstGeom>
          <a:noFill/>
          <a:ln w="50800">
            <a:solidFill>
              <a:schemeClr val="bg1"/>
            </a:solidFill>
            <a:round/>
            <a:headEnd/>
            <a:tailEnd/>
          </a:ln>
          <a:effectLst/>
        </p:spPr>
        <p:txBody>
          <a:bodyPr wrap="none" anchor="ctr"/>
          <a:lstStyle/>
          <a:p>
            <a:pPr>
              <a:defRPr/>
            </a:pPr>
            <a:endParaRPr lang="en-US" dirty="0"/>
          </a:p>
        </p:txBody>
      </p:sp>
      <p:sp>
        <p:nvSpPr>
          <p:cNvPr id="51" name="Line 22"/>
          <p:cNvSpPr>
            <a:spLocks noChangeShapeType="1"/>
          </p:cNvSpPr>
          <p:nvPr userDrawn="1"/>
        </p:nvSpPr>
        <p:spPr bwMode="white">
          <a:xfrm>
            <a:off x="0" y="2209800"/>
            <a:ext cx="1905000" cy="0"/>
          </a:xfrm>
          <a:prstGeom prst="line">
            <a:avLst/>
          </a:prstGeom>
          <a:noFill/>
          <a:ln w="50800">
            <a:solidFill>
              <a:schemeClr val="bg1"/>
            </a:solidFill>
            <a:round/>
            <a:headEnd/>
            <a:tailEnd/>
          </a:ln>
          <a:effectLst/>
        </p:spPr>
        <p:txBody>
          <a:bodyPr wrap="none" anchor="ctr"/>
          <a:lstStyle/>
          <a:p>
            <a:pPr>
              <a:defRPr/>
            </a:pPr>
            <a:endParaRPr lang="en-US" dirty="0"/>
          </a:p>
        </p:txBody>
      </p:sp>
      <p:sp>
        <p:nvSpPr>
          <p:cNvPr id="52" name="Freeform 69"/>
          <p:cNvSpPr>
            <a:spLocks/>
          </p:cNvSpPr>
          <p:nvPr userDrawn="1"/>
        </p:nvSpPr>
        <p:spPr bwMode="white">
          <a:xfrm>
            <a:off x="1203325" y="-4763"/>
            <a:ext cx="1563688" cy="6870701"/>
          </a:xfrm>
          <a:custGeom>
            <a:avLst/>
            <a:gdLst/>
            <a:ahLst/>
            <a:cxnLst>
              <a:cxn ang="0">
                <a:pos x="16" y="4328"/>
              </a:cxn>
              <a:cxn ang="0">
                <a:pos x="624" y="4328"/>
              </a:cxn>
              <a:cxn ang="0">
                <a:pos x="979" y="2122"/>
              </a:cxn>
              <a:cxn ang="0">
                <a:pos x="589" y="3"/>
              </a:cxn>
              <a:cxn ang="0">
                <a:pos x="0" y="1"/>
              </a:cxn>
              <a:cxn ang="0">
                <a:pos x="294" y="2160"/>
              </a:cxn>
              <a:cxn ang="0">
                <a:pos x="16" y="4328"/>
              </a:cxn>
            </a:cxnLst>
            <a:rect l="0" t="0" r="r" b="b"/>
            <a:pathLst>
              <a:path w="985" h="4328">
                <a:moveTo>
                  <a:pt x="16" y="4328"/>
                </a:moveTo>
                <a:lnTo>
                  <a:pt x="624" y="4328"/>
                </a:lnTo>
                <a:cubicBezTo>
                  <a:pt x="784" y="3960"/>
                  <a:pt x="985" y="2843"/>
                  <a:pt x="979" y="2122"/>
                </a:cubicBezTo>
                <a:cubicBezTo>
                  <a:pt x="923" y="932"/>
                  <a:pt x="750" y="349"/>
                  <a:pt x="589" y="3"/>
                </a:cubicBezTo>
                <a:cubicBezTo>
                  <a:pt x="591" y="0"/>
                  <a:pt x="0" y="3"/>
                  <a:pt x="0" y="1"/>
                </a:cubicBezTo>
                <a:cubicBezTo>
                  <a:pt x="63" y="366"/>
                  <a:pt x="275" y="1177"/>
                  <a:pt x="294" y="2160"/>
                </a:cubicBezTo>
                <a:cubicBezTo>
                  <a:pt x="266" y="3294"/>
                  <a:pt x="16" y="4328"/>
                  <a:pt x="16" y="4328"/>
                </a:cubicBezTo>
                <a:close/>
              </a:path>
            </a:pathLst>
          </a:custGeom>
          <a:solidFill>
            <a:srgbClr val="F08F49"/>
          </a:solidFill>
          <a:ln w="9525">
            <a:noFill/>
            <a:round/>
            <a:headEnd/>
            <a:tailEnd/>
          </a:ln>
          <a:effectLst/>
        </p:spPr>
        <p:txBody>
          <a:bodyPr/>
          <a:lstStyle/>
          <a:p>
            <a:pPr>
              <a:defRPr/>
            </a:pPr>
            <a:endParaRPr lang="en-US" dirty="0"/>
          </a:p>
        </p:txBody>
      </p:sp>
      <p:sp>
        <p:nvSpPr>
          <p:cNvPr id="3081" name="Rectangle 28"/>
          <p:cNvSpPr>
            <a:spLocks noGrp="1" noChangeArrowheads="1"/>
          </p:cNvSpPr>
          <p:nvPr>
            <p:ph type="title"/>
          </p:nvPr>
        </p:nvSpPr>
        <p:spPr bwMode="auto">
          <a:xfrm>
            <a:off x="1828800" y="1141413"/>
            <a:ext cx="7315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2" name="Rectangle 29"/>
          <p:cNvSpPr>
            <a:spLocks noGrp="1" noChangeArrowheads="1"/>
          </p:cNvSpPr>
          <p:nvPr>
            <p:ph type="body" idx="1"/>
          </p:nvPr>
        </p:nvSpPr>
        <p:spPr bwMode="auto">
          <a:xfrm>
            <a:off x="1828800" y="2514600"/>
            <a:ext cx="7315200" cy="3611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3" name="Rectangle 23"/>
          <p:cNvSpPr>
            <a:spLocks noGrp="1" noChangeArrowheads="1"/>
          </p:cNvSpPr>
          <p:nvPr>
            <p:ph type="ftr" sz="quarter" idx="3"/>
          </p:nvPr>
        </p:nvSpPr>
        <p:spPr bwMode="auto">
          <a:xfrm>
            <a:off x="1828800" y="6380163"/>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000">
                <a:solidFill>
                  <a:schemeClr val="bg1"/>
                </a:solidFill>
                <a:latin typeface="Arial" charset="0"/>
              </a:defRPr>
            </a:lvl1pPr>
          </a:lstStyle>
          <a:p>
            <a:pPr>
              <a:defRPr/>
            </a:pPr>
            <a:r>
              <a:rPr lang="en-US"/>
              <a:t>www.concrete-pipe.org</a:t>
            </a:r>
          </a:p>
        </p:txBody>
      </p:sp>
    </p:spTree>
  </p:cSld>
  <p:clrMap bg1="lt1" tx1="dk1" bg2="lt2" tx2="dk2" accent1="accent1" accent2="accent2" accent3="accent3" accent4="accent4" accent5="accent5" accent6="accent6" hlink="hlink" folHlink="folHlink"/>
  <p:sldLayoutIdLst>
    <p:sldLayoutId id="2147486352" r:id="rId1"/>
    <p:sldLayoutId id="2147486353" r:id="rId2"/>
    <p:sldLayoutId id="2147486354" r:id="rId3"/>
    <p:sldLayoutId id="2147486355" r:id="rId4"/>
    <p:sldLayoutId id="2147486356" r:id="rId5"/>
    <p:sldLayoutId id="2147486357" r:id="rId6"/>
    <p:sldLayoutId id="2147486358" r:id="rId7"/>
    <p:sldLayoutId id="2147486359" r:id="rId8"/>
    <p:sldLayoutId id="2147486360" r:id="rId9"/>
    <p:sldLayoutId id="2147486361" r:id="rId10"/>
    <p:sldLayoutId id="2147486362" r:id="rId11"/>
  </p:sldLayoutIdLst>
  <p:hf sldNum="0" hdr="0" dt="0"/>
  <p:txStyles>
    <p:titleStyle>
      <a:lvl1pPr algn="l" rtl="0" eaLnBrk="0" fontAlgn="base" hangingPunct="0">
        <a:spcBef>
          <a:spcPct val="0"/>
        </a:spcBef>
        <a:spcAft>
          <a:spcPct val="0"/>
        </a:spcAft>
        <a:defRPr sz="3600" b="1">
          <a:solidFill>
            <a:srgbClr val="F08F49"/>
          </a:solidFill>
          <a:latin typeface="+mj-lt"/>
          <a:ea typeface="+mj-ea"/>
          <a:cs typeface="+mj-cs"/>
        </a:defRPr>
      </a:lvl1pPr>
      <a:lvl2pPr algn="l" rtl="0" eaLnBrk="0" fontAlgn="base" hangingPunct="0">
        <a:spcBef>
          <a:spcPct val="0"/>
        </a:spcBef>
        <a:spcAft>
          <a:spcPct val="0"/>
        </a:spcAft>
        <a:defRPr sz="3600" b="1">
          <a:solidFill>
            <a:srgbClr val="F08F49"/>
          </a:solidFill>
          <a:latin typeface="Arial" charset="0"/>
        </a:defRPr>
      </a:lvl2pPr>
      <a:lvl3pPr algn="l" rtl="0" eaLnBrk="0" fontAlgn="base" hangingPunct="0">
        <a:spcBef>
          <a:spcPct val="0"/>
        </a:spcBef>
        <a:spcAft>
          <a:spcPct val="0"/>
        </a:spcAft>
        <a:defRPr sz="3600" b="1">
          <a:solidFill>
            <a:srgbClr val="F08F49"/>
          </a:solidFill>
          <a:latin typeface="Arial" charset="0"/>
        </a:defRPr>
      </a:lvl3pPr>
      <a:lvl4pPr algn="l" rtl="0" eaLnBrk="0" fontAlgn="base" hangingPunct="0">
        <a:spcBef>
          <a:spcPct val="0"/>
        </a:spcBef>
        <a:spcAft>
          <a:spcPct val="0"/>
        </a:spcAft>
        <a:defRPr sz="3600" b="1">
          <a:solidFill>
            <a:srgbClr val="F08F49"/>
          </a:solidFill>
          <a:latin typeface="Arial" charset="0"/>
        </a:defRPr>
      </a:lvl4pPr>
      <a:lvl5pPr algn="l" rtl="0" eaLnBrk="0" fontAlgn="base" hangingPunct="0">
        <a:spcBef>
          <a:spcPct val="0"/>
        </a:spcBef>
        <a:spcAft>
          <a:spcPct val="0"/>
        </a:spcAft>
        <a:defRPr sz="3600" b="1">
          <a:solidFill>
            <a:srgbClr val="F08F49"/>
          </a:solidFill>
          <a:latin typeface="Arial" charset="0"/>
        </a:defRPr>
      </a:lvl5pPr>
      <a:lvl6pPr marL="457200" algn="l" rtl="0" fontAlgn="base">
        <a:spcBef>
          <a:spcPct val="0"/>
        </a:spcBef>
        <a:spcAft>
          <a:spcPct val="0"/>
        </a:spcAft>
        <a:defRPr sz="3600" b="1">
          <a:solidFill>
            <a:srgbClr val="F08F49"/>
          </a:solidFill>
          <a:latin typeface="Arial" charset="0"/>
        </a:defRPr>
      </a:lvl6pPr>
      <a:lvl7pPr marL="914400" algn="l" rtl="0" fontAlgn="base">
        <a:spcBef>
          <a:spcPct val="0"/>
        </a:spcBef>
        <a:spcAft>
          <a:spcPct val="0"/>
        </a:spcAft>
        <a:defRPr sz="3600" b="1">
          <a:solidFill>
            <a:srgbClr val="F08F49"/>
          </a:solidFill>
          <a:latin typeface="Arial" charset="0"/>
        </a:defRPr>
      </a:lvl7pPr>
      <a:lvl8pPr marL="1371600" algn="l" rtl="0" fontAlgn="base">
        <a:spcBef>
          <a:spcPct val="0"/>
        </a:spcBef>
        <a:spcAft>
          <a:spcPct val="0"/>
        </a:spcAft>
        <a:defRPr sz="3600" b="1">
          <a:solidFill>
            <a:srgbClr val="F08F49"/>
          </a:solidFill>
          <a:latin typeface="Arial" charset="0"/>
        </a:defRPr>
      </a:lvl8pPr>
      <a:lvl9pPr marL="1828800" algn="l" rtl="0" fontAlgn="base">
        <a:spcBef>
          <a:spcPct val="0"/>
        </a:spcBef>
        <a:spcAft>
          <a:spcPct val="0"/>
        </a:spcAft>
        <a:defRPr sz="3600" b="1">
          <a:solidFill>
            <a:srgbClr val="F08F49"/>
          </a:solidFill>
          <a:latin typeface="Arial" charset="0"/>
        </a:defRPr>
      </a:lvl9pPr>
    </p:titleStyle>
    <p:bodyStyle>
      <a:lvl1pPr marL="342900" indent="-342900" algn="l" rtl="0" eaLnBrk="0" fontAlgn="base" hangingPunct="0">
        <a:lnSpc>
          <a:spcPct val="90000"/>
        </a:lnSpc>
        <a:spcBef>
          <a:spcPct val="0"/>
        </a:spcBef>
        <a:spcAft>
          <a:spcPct val="25000"/>
        </a:spcAft>
        <a:buChar char="•"/>
        <a:defRPr sz="3200">
          <a:solidFill>
            <a:schemeClr val="tx1"/>
          </a:solidFill>
          <a:latin typeface="+mn-lt"/>
          <a:ea typeface="+mn-ea"/>
          <a:cs typeface="+mn-cs"/>
        </a:defRPr>
      </a:lvl1pPr>
      <a:lvl2pPr marL="742950" indent="-285750" algn="l" rtl="0" eaLnBrk="0" fontAlgn="base" hangingPunct="0">
        <a:lnSpc>
          <a:spcPct val="90000"/>
        </a:lnSpc>
        <a:spcBef>
          <a:spcPct val="0"/>
        </a:spcBef>
        <a:spcAft>
          <a:spcPct val="25000"/>
        </a:spcAft>
        <a:buFont typeface="Wingdings" pitchFamily="2" charset="2"/>
        <a:buChar char="§"/>
        <a:defRPr sz="2800">
          <a:solidFill>
            <a:schemeClr val="tx1"/>
          </a:solidFill>
          <a:latin typeface="+mn-lt"/>
        </a:defRPr>
      </a:lvl2pPr>
      <a:lvl3pPr marL="1143000" indent="-228600" algn="l" rtl="0" eaLnBrk="0" fontAlgn="base" hangingPunct="0">
        <a:lnSpc>
          <a:spcPct val="90000"/>
        </a:lnSpc>
        <a:spcBef>
          <a:spcPct val="0"/>
        </a:spcBef>
        <a:spcAft>
          <a:spcPct val="25000"/>
        </a:spcAft>
        <a:buChar char="•"/>
        <a:defRPr sz="2400">
          <a:solidFill>
            <a:schemeClr val="tx1"/>
          </a:solidFill>
          <a:latin typeface="+mn-lt"/>
        </a:defRPr>
      </a:lvl3pPr>
      <a:lvl4pPr marL="1600200" indent="-228600" algn="l" rtl="0" eaLnBrk="0" fontAlgn="base" hangingPunct="0">
        <a:lnSpc>
          <a:spcPct val="90000"/>
        </a:lnSpc>
        <a:spcBef>
          <a:spcPct val="0"/>
        </a:spcBef>
        <a:spcAft>
          <a:spcPct val="25000"/>
        </a:spcAft>
        <a:buFont typeface="Wingdings" pitchFamily="2" charset="2"/>
        <a:buChar char="§"/>
        <a:defRPr sz="2000">
          <a:solidFill>
            <a:schemeClr val="tx1"/>
          </a:solidFill>
          <a:latin typeface="+mn-lt"/>
        </a:defRPr>
      </a:lvl4pPr>
      <a:lvl5pPr marL="2057400" indent="-228600" algn="l" rtl="0" eaLnBrk="0" fontAlgn="base" hangingPunct="0">
        <a:lnSpc>
          <a:spcPct val="90000"/>
        </a:lnSpc>
        <a:spcBef>
          <a:spcPct val="0"/>
        </a:spcBef>
        <a:spcAft>
          <a:spcPct val="25000"/>
        </a:spcAft>
        <a:buChar char="•"/>
        <a:defRPr sz="2000">
          <a:solidFill>
            <a:schemeClr val="tx1"/>
          </a:solidFill>
          <a:latin typeface="+mn-lt"/>
        </a:defRPr>
      </a:lvl5pPr>
      <a:lvl6pPr marL="2514600" indent="-228600" algn="l" rtl="0" fontAlgn="base">
        <a:lnSpc>
          <a:spcPct val="90000"/>
        </a:lnSpc>
        <a:spcBef>
          <a:spcPct val="0"/>
        </a:spcBef>
        <a:spcAft>
          <a:spcPct val="25000"/>
        </a:spcAft>
        <a:buChar char="•"/>
        <a:defRPr sz="2000">
          <a:solidFill>
            <a:schemeClr val="tx1"/>
          </a:solidFill>
          <a:latin typeface="+mn-lt"/>
        </a:defRPr>
      </a:lvl6pPr>
      <a:lvl7pPr marL="2971800" indent="-228600" algn="l" rtl="0" fontAlgn="base">
        <a:lnSpc>
          <a:spcPct val="90000"/>
        </a:lnSpc>
        <a:spcBef>
          <a:spcPct val="0"/>
        </a:spcBef>
        <a:spcAft>
          <a:spcPct val="25000"/>
        </a:spcAft>
        <a:buChar char="•"/>
        <a:defRPr sz="2000">
          <a:solidFill>
            <a:schemeClr val="tx1"/>
          </a:solidFill>
          <a:latin typeface="+mn-lt"/>
        </a:defRPr>
      </a:lvl7pPr>
      <a:lvl8pPr marL="3429000" indent="-228600" algn="l" rtl="0" fontAlgn="base">
        <a:lnSpc>
          <a:spcPct val="90000"/>
        </a:lnSpc>
        <a:spcBef>
          <a:spcPct val="0"/>
        </a:spcBef>
        <a:spcAft>
          <a:spcPct val="25000"/>
        </a:spcAft>
        <a:buChar char="•"/>
        <a:defRPr sz="2000">
          <a:solidFill>
            <a:schemeClr val="tx1"/>
          </a:solidFill>
          <a:latin typeface="+mn-lt"/>
        </a:defRPr>
      </a:lvl8pPr>
      <a:lvl9pPr marL="3886200" indent="-228600" algn="l" rtl="0" fontAlgn="base">
        <a:lnSpc>
          <a:spcPct val="90000"/>
        </a:lnSpc>
        <a:spcBef>
          <a:spcPct val="0"/>
        </a:spcBef>
        <a:spcAft>
          <a:spcPct val="25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5.wmf"/></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7.wmf"/></Relationships>
</file>

<file path=ppt/slides/_rels/slide17.xml.rels><?xml version="1.0" encoding="UTF-8" standalone="yes"?>
<Relationships xmlns="http://schemas.openxmlformats.org/package/2006/relationships"><Relationship Id="rId3" Type="http://schemas.openxmlformats.org/officeDocument/2006/relationships/image" Target="../media/image18.wmf"/><Relationship Id="rId4" Type="http://schemas.openxmlformats.org/officeDocument/2006/relationships/image" Target="../media/image19.png"/><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wmf"/><Relationship Id="rId4" Type="http://schemas.openxmlformats.org/officeDocument/2006/relationships/image" Target="../media/image24.wmf"/><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7.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9.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3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23.wmf"/><Relationship Id="rId4" Type="http://schemas.openxmlformats.org/officeDocument/2006/relationships/image" Target="../media/image32.jpeg"/><Relationship Id="rId5"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23.wmf"/></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34.wmf"/><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3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3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6.xml"/><Relationship Id="rId3" Type="http://schemas.openxmlformats.org/officeDocument/2006/relationships/image" Target="../media/image2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 Id="rId3" Type="http://schemas.openxmlformats.org/officeDocument/2006/relationships/image" Target="../media/image3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9.w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sz="quarter"/>
          </p:nvPr>
        </p:nvSpPr>
        <p:spPr>
          <a:xfrm>
            <a:off x="1600200" y="0"/>
            <a:ext cx="7315200" cy="1470025"/>
          </a:xfrm>
        </p:spPr>
        <p:txBody>
          <a:bodyPr/>
          <a:lstStyle/>
          <a:p>
            <a:pPr algn="ctr"/>
            <a:r>
              <a:rPr lang="en-US" smtClean="0"/>
              <a:t>Evaluation Of Installed RCP</a:t>
            </a:r>
          </a:p>
        </p:txBody>
      </p:sp>
      <p:sp>
        <p:nvSpPr>
          <p:cNvPr id="6147" name="Footer Placeholder 3"/>
          <p:cNvSpPr>
            <a:spLocks noGrp="1"/>
          </p:cNvSpPr>
          <p:nvPr>
            <p:ph type="ftr" sz="quarter" idx="10"/>
          </p:nvPr>
        </p:nvSpPr>
        <p:spPr>
          <a:noFill/>
        </p:spPr>
        <p:txBody>
          <a:bodyPr/>
          <a:lstStyle/>
          <a:p>
            <a:r>
              <a:rPr lang="en-US" dirty="0" err="1" smtClean="0"/>
              <a:t>www.concretepipe.org</a:t>
            </a:r>
            <a:endParaRPr lang="en-US" dirty="0" smtClean="0"/>
          </a:p>
        </p:txBody>
      </p:sp>
      <p:pic>
        <p:nvPicPr>
          <p:cNvPr id="5" name="Picture 4" descr="inpipe1.jpg"/>
          <p:cNvPicPr>
            <a:picLocks noChangeAspect="1"/>
          </p:cNvPicPr>
          <p:nvPr/>
        </p:nvPicPr>
        <p:blipFill>
          <a:blip r:embed="rId3" cstate="print"/>
          <a:srcRect/>
          <a:stretch>
            <a:fillRect/>
          </a:stretch>
        </p:blipFill>
        <p:spPr bwMode="auto">
          <a:xfrm>
            <a:off x="1905000" y="1600200"/>
            <a:ext cx="6802438" cy="45767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524000" y="152400"/>
            <a:ext cx="7315200" cy="1143000"/>
          </a:xfrm>
        </p:spPr>
        <p:txBody>
          <a:bodyPr/>
          <a:lstStyle/>
          <a:p>
            <a:r>
              <a:rPr lang="en-US" smtClean="0"/>
              <a:t> Role of Reinforcement in RCP</a:t>
            </a:r>
          </a:p>
        </p:txBody>
      </p:sp>
      <p:sp>
        <p:nvSpPr>
          <p:cNvPr id="15363" name="Footer Placeholder 3"/>
          <p:cNvSpPr>
            <a:spLocks noGrp="1"/>
          </p:cNvSpPr>
          <p:nvPr>
            <p:ph type="ftr" sz="quarter" idx="10"/>
          </p:nvPr>
        </p:nvSpPr>
        <p:spPr>
          <a:noFill/>
        </p:spPr>
        <p:txBody>
          <a:bodyPr/>
          <a:lstStyle/>
          <a:p>
            <a:r>
              <a:rPr lang="en-US" dirty="0" err="1" smtClean="0"/>
              <a:t>www.concretepipe.org</a:t>
            </a:r>
            <a:endParaRPr lang="en-US" dirty="0" smtClean="0"/>
          </a:p>
        </p:txBody>
      </p:sp>
      <p:pic>
        <p:nvPicPr>
          <p:cNvPr id="15364" name="Content Placeholder 4" descr="npo000002"/>
          <p:cNvPicPr>
            <a:picLocks noGrp="1" noChangeAspect="1" noChangeArrowheads="1"/>
          </p:cNvPicPr>
          <p:nvPr>
            <p:ph idx="1"/>
          </p:nvPr>
        </p:nvPicPr>
        <p:blipFill>
          <a:blip r:embed="rId3" cstate="print"/>
          <a:srcRect/>
          <a:stretch>
            <a:fillRect/>
          </a:stretch>
        </p:blipFill>
        <p:spPr>
          <a:xfrm>
            <a:off x="1905000" y="1371600"/>
            <a:ext cx="6426200" cy="4114800"/>
          </a:xfrm>
        </p:spPr>
      </p:pic>
      <p:sp>
        <p:nvSpPr>
          <p:cNvPr id="15365" name="TextBox 5"/>
          <p:cNvSpPr txBox="1">
            <a:spLocks noChangeArrowheads="1"/>
          </p:cNvSpPr>
          <p:nvPr/>
        </p:nvSpPr>
        <p:spPr bwMode="auto">
          <a:xfrm>
            <a:off x="1981200" y="5486400"/>
            <a:ext cx="5562600" cy="830263"/>
          </a:xfrm>
          <a:prstGeom prst="rect">
            <a:avLst/>
          </a:prstGeom>
          <a:noFill/>
          <a:ln w="9525">
            <a:noFill/>
            <a:miter lim="800000"/>
            <a:headEnd/>
            <a:tailEnd/>
          </a:ln>
        </p:spPr>
        <p:txBody>
          <a:bodyPr>
            <a:spAutoFit/>
          </a:bodyPr>
          <a:lstStyle/>
          <a:p>
            <a:r>
              <a:rPr lang="en-US"/>
              <a:t>Role of Reinforcement?</a:t>
            </a:r>
          </a:p>
          <a:p>
            <a:r>
              <a:rPr lang="en-US"/>
              <a:t>Where is crack the widest?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828800" y="457200"/>
            <a:ext cx="7315200" cy="1143000"/>
          </a:xfrm>
        </p:spPr>
        <p:txBody>
          <a:bodyPr/>
          <a:lstStyle/>
          <a:p>
            <a:r>
              <a:rPr lang="en-US" smtClean="0"/>
              <a:t>Key Components of Crack Eval.</a:t>
            </a:r>
          </a:p>
        </p:txBody>
      </p:sp>
      <p:sp>
        <p:nvSpPr>
          <p:cNvPr id="16387" name="Content Placeholder 2"/>
          <p:cNvSpPr>
            <a:spLocks noGrp="1"/>
          </p:cNvSpPr>
          <p:nvPr>
            <p:ph idx="1"/>
          </p:nvPr>
        </p:nvSpPr>
        <p:spPr>
          <a:xfrm>
            <a:off x="1828800" y="1981200"/>
            <a:ext cx="6096000" cy="3611563"/>
          </a:xfrm>
        </p:spPr>
        <p:txBody>
          <a:bodyPr/>
          <a:lstStyle/>
          <a:p>
            <a:pPr algn="ctr">
              <a:buFontTx/>
              <a:buNone/>
            </a:pPr>
            <a:r>
              <a:rPr lang="en-US" smtClean="0"/>
              <a:t>              </a:t>
            </a:r>
          </a:p>
          <a:p>
            <a:pPr algn="ctr">
              <a:buFontTx/>
              <a:buNone/>
            </a:pPr>
            <a:r>
              <a:rPr lang="en-US" u="sng" smtClean="0"/>
              <a:t>Pattern </a:t>
            </a:r>
            <a:r>
              <a:rPr lang="en-US" smtClean="0"/>
              <a:t>+ Size= Severity</a:t>
            </a:r>
          </a:p>
        </p:txBody>
      </p:sp>
      <p:sp>
        <p:nvSpPr>
          <p:cNvPr id="16388" name="Footer Placeholder 3"/>
          <p:cNvSpPr>
            <a:spLocks noGrp="1"/>
          </p:cNvSpPr>
          <p:nvPr>
            <p:ph type="ftr" sz="quarter" idx="10"/>
          </p:nvPr>
        </p:nvSpPr>
        <p:spPr>
          <a:noFill/>
        </p:spPr>
        <p:txBody>
          <a:bodyPr/>
          <a:lstStyle/>
          <a:p>
            <a:r>
              <a:rPr lang="en-US" dirty="0" err="1" smtClean="0"/>
              <a:t>www.concretepipe.org</a:t>
            </a: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1600200" y="685800"/>
            <a:ext cx="7315200" cy="1143000"/>
          </a:xfrm>
        </p:spPr>
        <p:txBody>
          <a:bodyPr/>
          <a:lstStyle/>
          <a:p>
            <a:r>
              <a:rPr lang="en-US" smtClean="0"/>
              <a:t>CRACK </a:t>
            </a:r>
            <a:r>
              <a:rPr lang="en-US" i="1" u="sng" smtClean="0"/>
              <a:t>PATTERNS, </a:t>
            </a:r>
          </a:p>
        </p:txBody>
      </p:sp>
      <p:sp>
        <p:nvSpPr>
          <p:cNvPr id="72707" name="Rectangle 3"/>
          <p:cNvSpPr>
            <a:spLocks noGrp="1" noChangeArrowheads="1"/>
          </p:cNvSpPr>
          <p:nvPr>
            <p:ph type="body" idx="1"/>
          </p:nvPr>
        </p:nvSpPr>
        <p:spPr>
          <a:xfrm>
            <a:off x="1828800" y="2209800"/>
            <a:ext cx="7315200" cy="3611563"/>
          </a:xfrm>
          <a:noFill/>
        </p:spPr>
        <p:txBody>
          <a:bodyPr/>
          <a:lstStyle/>
          <a:p>
            <a:r>
              <a:rPr kumimoji="1" lang="en-US" smtClean="0"/>
              <a:t>Random crack</a:t>
            </a:r>
          </a:p>
          <a:p>
            <a:r>
              <a:rPr kumimoji="1" lang="en-US" smtClean="0"/>
              <a:t>Longitudinal crack</a:t>
            </a:r>
          </a:p>
          <a:p>
            <a:pPr lvl="1"/>
            <a:r>
              <a:rPr kumimoji="1" lang="en-US" smtClean="0"/>
              <a:t>Radial Tension Sheer        </a:t>
            </a:r>
            <a:endParaRPr kumimoji="1" lang="en-US" i="1" smtClean="0"/>
          </a:p>
          <a:p>
            <a:r>
              <a:rPr kumimoji="1" lang="en-US" smtClean="0"/>
              <a:t>Circumferential crack</a:t>
            </a:r>
          </a:p>
          <a:p>
            <a:r>
              <a:rPr kumimoji="1" lang="en-US" smtClean="0"/>
              <a:t>“Star” crack</a:t>
            </a:r>
          </a:p>
          <a:p>
            <a:endParaRPr kumimoji="1" lang="en-US" smtClean="0"/>
          </a:p>
        </p:txBody>
      </p:sp>
      <p:sp>
        <p:nvSpPr>
          <p:cNvPr id="17413" name="Rectangle 5"/>
          <p:cNvSpPr>
            <a:spLocks noChangeArrowheads="1"/>
          </p:cNvSpPr>
          <p:nvPr/>
        </p:nvSpPr>
        <p:spPr bwMode="auto">
          <a:xfrm>
            <a:off x="2743200" y="5486400"/>
            <a:ext cx="3587750" cy="461963"/>
          </a:xfrm>
          <a:prstGeom prst="rect">
            <a:avLst/>
          </a:prstGeom>
          <a:noFill/>
          <a:ln w="9525">
            <a:noFill/>
            <a:miter lim="800000"/>
            <a:headEnd/>
            <a:tailEnd/>
          </a:ln>
        </p:spPr>
        <p:txBody>
          <a:bodyPr wrap="none">
            <a:spAutoFit/>
          </a:bodyPr>
          <a:lstStyle/>
          <a:p>
            <a:r>
              <a:rPr lang="en-US" u="sng"/>
              <a:t>Pattern</a:t>
            </a:r>
            <a:r>
              <a:rPr lang="en-US"/>
              <a:t> + Size = Severity</a:t>
            </a:r>
          </a:p>
        </p:txBody>
      </p:sp>
      <p:sp>
        <p:nvSpPr>
          <p:cNvPr id="6" name="Footer Placeholder 3"/>
          <p:cNvSpPr>
            <a:spLocks noGrp="1"/>
          </p:cNvSpPr>
          <p:nvPr>
            <p:ph type="ftr" sz="quarter" idx="10"/>
          </p:nvPr>
        </p:nvSpPr>
        <p:spPr>
          <a:xfrm>
            <a:off x="1828800" y="6381750"/>
            <a:ext cx="2895600" cy="476250"/>
          </a:xfrm>
          <a:noFill/>
        </p:spPr>
        <p:txBody>
          <a:bodyPr/>
          <a:lstStyle/>
          <a:p>
            <a:r>
              <a:rPr lang="en-GB" dirty="0" err="1" smtClean="0"/>
              <a:t>www.concretepipe.org</a:t>
            </a:r>
            <a:endParaRPr lang="en-GB" dirty="0" smtClean="0"/>
          </a:p>
          <a:p>
            <a:endParaRPr lang="de-DE"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70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270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27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371600" y="-304800"/>
            <a:ext cx="7772400" cy="1143000"/>
          </a:xfrm>
        </p:spPr>
        <p:txBody>
          <a:bodyPr/>
          <a:lstStyle/>
          <a:p>
            <a:pPr eaLnBrk="1" hangingPunct="1"/>
            <a:r>
              <a:rPr kumimoji="1" lang="en-US" smtClean="0"/>
              <a:t>Pattern - RANDOM CRACK</a:t>
            </a:r>
          </a:p>
        </p:txBody>
      </p:sp>
      <p:sp>
        <p:nvSpPr>
          <p:cNvPr id="645123" name="Rectangle 3"/>
          <p:cNvSpPr>
            <a:spLocks noGrp="1" noChangeArrowheads="1"/>
          </p:cNvSpPr>
          <p:nvPr>
            <p:ph type="body" sz="half" idx="1"/>
          </p:nvPr>
        </p:nvSpPr>
        <p:spPr>
          <a:xfrm>
            <a:off x="1676400" y="838200"/>
            <a:ext cx="6858000" cy="4452938"/>
          </a:xfrm>
        </p:spPr>
        <p:txBody>
          <a:bodyPr/>
          <a:lstStyle/>
          <a:p>
            <a:pPr eaLnBrk="1" hangingPunct="1">
              <a:buFontTx/>
              <a:buNone/>
              <a:defRPr/>
            </a:pPr>
            <a:r>
              <a:rPr kumimoji="1" lang="en-US" sz="2800" dirty="0" smtClean="0">
                <a:effectLst>
                  <a:outerShdw blurRad="38100" dist="38100" dir="2700000" algn="tl">
                    <a:srgbClr val="C0C0C0"/>
                  </a:outerShdw>
                </a:effectLst>
              </a:rPr>
              <a:t>Shattered safety glass or Single short crack:</a:t>
            </a:r>
          </a:p>
          <a:p>
            <a:pPr lvl="1" eaLnBrk="1" hangingPunct="1">
              <a:defRPr/>
            </a:pPr>
            <a:r>
              <a:rPr kumimoji="1" lang="en-US" sz="2400" dirty="0" smtClean="0"/>
              <a:t>shrinkage/curing cracking</a:t>
            </a:r>
          </a:p>
          <a:p>
            <a:pPr lvl="1" eaLnBrk="1" hangingPunct="1">
              <a:defRPr/>
            </a:pPr>
            <a:r>
              <a:rPr kumimoji="1" lang="en-US" sz="2400" dirty="0" smtClean="0"/>
              <a:t>surface cracks w/ no depth.</a:t>
            </a:r>
            <a:endParaRPr kumimoji="1" lang="en-US" b="1" dirty="0" smtClean="0">
              <a:solidFill>
                <a:srgbClr val="F08F49"/>
              </a:solidFill>
            </a:endParaRPr>
          </a:p>
          <a:p>
            <a:pPr eaLnBrk="1" hangingPunct="1">
              <a:buFont typeface="Wingdings" pitchFamily="2" charset="2"/>
              <a:buNone/>
              <a:defRPr/>
            </a:pPr>
            <a:r>
              <a:rPr kumimoji="1" lang="en-US" sz="2800" b="1" dirty="0" smtClean="0">
                <a:solidFill>
                  <a:srgbClr val="F08F49"/>
                </a:solidFill>
              </a:rPr>
              <a:t>Significance </a:t>
            </a:r>
            <a:r>
              <a:rPr kumimoji="1" lang="en-US" sz="2800" dirty="0" smtClean="0">
                <a:solidFill>
                  <a:srgbClr val="F08F49"/>
                </a:solidFill>
              </a:rPr>
              <a:t>- </a:t>
            </a:r>
            <a:r>
              <a:rPr kumimoji="1" lang="en-US" sz="2800" b="1" dirty="0" smtClean="0">
                <a:solidFill>
                  <a:srgbClr val="F08F49"/>
                </a:solidFill>
              </a:rPr>
              <a:t>NOT A STRUCTURAL or DURABILITY CONCERN</a:t>
            </a:r>
          </a:p>
        </p:txBody>
      </p:sp>
      <p:pic>
        <p:nvPicPr>
          <p:cNvPr id="18436" name="Picture 5" descr="C:\Users\Al Hogan\AppData\Local\Microsoft\Windows\Temporary Internet Files\Content.Outlook\DWJO0OG3\photo (5).JPG"/>
          <p:cNvPicPr>
            <a:picLocks noChangeAspect="1" noChangeArrowheads="1"/>
          </p:cNvPicPr>
          <p:nvPr/>
        </p:nvPicPr>
        <p:blipFill>
          <a:blip r:embed="rId3" cstate="print"/>
          <a:srcRect/>
          <a:stretch>
            <a:fillRect/>
          </a:stretch>
        </p:blipFill>
        <p:spPr bwMode="auto">
          <a:xfrm>
            <a:off x="2895600" y="3429000"/>
            <a:ext cx="45720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371600" y="0"/>
            <a:ext cx="7772400" cy="1143000"/>
          </a:xfrm>
        </p:spPr>
        <p:txBody>
          <a:bodyPr/>
          <a:lstStyle/>
          <a:p>
            <a:pPr eaLnBrk="1" hangingPunct="1"/>
            <a:r>
              <a:rPr kumimoji="1" lang="en-US" smtClean="0"/>
              <a:t>Pattern – Longitudinal Crack</a:t>
            </a:r>
          </a:p>
        </p:txBody>
      </p:sp>
      <p:sp>
        <p:nvSpPr>
          <p:cNvPr id="645123" name="Rectangle 3"/>
          <p:cNvSpPr>
            <a:spLocks noGrp="1" noChangeArrowheads="1"/>
          </p:cNvSpPr>
          <p:nvPr>
            <p:ph type="body" sz="half" idx="1"/>
          </p:nvPr>
        </p:nvSpPr>
        <p:spPr>
          <a:xfrm>
            <a:off x="1600200" y="1295400"/>
            <a:ext cx="6934200" cy="5334000"/>
          </a:xfrm>
        </p:spPr>
        <p:txBody>
          <a:bodyPr/>
          <a:lstStyle/>
          <a:p>
            <a:pPr eaLnBrk="1" hangingPunct="1">
              <a:buFontTx/>
              <a:buNone/>
              <a:defRPr/>
            </a:pPr>
            <a:r>
              <a:rPr kumimoji="1" lang="en-US" sz="2800" dirty="0" smtClean="0">
                <a:effectLst>
                  <a:outerShdw blurRad="38100" dist="38100" dir="2700000" algn="tl">
                    <a:srgbClr val="C0C0C0"/>
                  </a:outerShdw>
                </a:effectLst>
              </a:rPr>
              <a:t>Longitudinal Cracks</a:t>
            </a:r>
            <a:r>
              <a:rPr kumimoji="1" lang="en-US" sz="2800" dirty="0" smtClean="0"/>
              <a:t>: </a:t>
            </a:r>
            <a:endParaRPr kumimoji="1" lang="en-US" sz="1400" dirty="0" smtClean="0"/>
          </a:p>
          <a:p>
            <a:pPr lvl="1" eaLnBrk="1" hangingPunct="1">
              <a:defRPr/>
            </a:pPr>
            <a:r>
              <a:rPr kumimoji="1" lang="en-US" dirty="0" smtClean="0"/>
              <a:t>result of load on pipe</a:t>
            </a:r>
          </a:p>
          <a:p>
            <a:pPr lvl="1" eaLnBrk="1" hangingPunct="1">
              <a:defRPr/>
            </a:pPr>
            <a:r>
              <a:rPr kumimoji="1" lang="en-US" i="1" dirty="0" smtClean="0"/>
              <a:t>Expected Location</a:t>
            </a:r>
            <a:r>
              <a:rPr kumimoji="1" lang="en-US" b="1" i="1" u="sng" dirty="0" smtClean="0"/>
              <a:t> </a:t>
            </a:r>
          </a:p>
          <a:p>
            <a:pPr lvl="2" eaLnBrk="1" hangingPunct="1">
              <a:defRPr/>
            </a:pPr>
            <a:r>
              <a:rPr kumimoji="1" lang="en-US" sz="2800" dirty="0" smtClean="0"/>
              <a:t>12 o-clock (obvert)</a:t>
            </a:r>
          </a:p>
          <a:p>
            <a:pPr lvl="2" eaLnBrk="1" hangingPunct="1">
              <a:defRPr/>
            </a:pPr>
            <a:r>
              <a:rPr kumimoji="1" lang="en-US" sz="2800" dirty="0" smtClean="0"/>
              <a:t>6 o-clock (invert)</a:t>
            </a:r>
          </a:p>
          <a:p>
            <a:pPr eaLnBrk="1" hangingPunct="1">
              <a:buFontTx/>
              <a:buNone/>
              <a:defRPr/>
            </a:pPr>
            <a:endParaRPr kumimoji="1" lang="en-US" b="1" dirty="0" smtClean="0">
              <a:solidFill>
                <a:srgbClr val="FF0000"/>
              </a:solidFill>
            </a:endParaRPr>
          </a:p>
          <a:p>
            <a:pPr eaLnBrk="1" hangingPunct="1">
              <a:buFontTx/>
              <a:buNone/>
              <a:defRPr/>
            </a:pPr>
            <a:endParaRPr kumimoji="1" lang="en-US" b="1" dirty="0" smtClean="0">
              <a:solidFill>
                <a:srgbClr val="FF0000"/>
              </a:solidFill>
            </a:endParaRPr>
          </a:p>
          <a:p>
            <a:pPr eaLnBrk="1" hangingPunct="1">
              <a:buFontTx/>
              <a:buNone/>
              <a:defRPr/>
            </a:pPr>
            <a:r>
              <a:rPr kumimoji="1" lang="en-US" b="1" dirty="0" smtClean="0">
                <a:solidFill>
                  <a:srgbClr val="F08F49"/>
                </a:solidFill>
              </a:rPr>
              <a:t>NOT Structural or durability Issue if only found at invert and obvert </a:t>
            </a:r>
          </a:p>
        </p:txBody>
      </p:sp>
      <p:pic>
        <p:nvPicPr>
          <p:cNvPr id="7" name="Picture 2"/>
          <p:cNvPicPr>
            <a:picLocks noGrp="1" noChangeArrowheads="1"/>
          </p:cNvPicPr>
          <p:nvPr>
            <p:ph sz="half" idx="2"/>
          </p:nvPr>
        </p:nvPicPr>
        <p:blipFill>
          <a:blip r:embed="rId3" cstate="print"/>
          <a:srcRect/>
          <a:stretch>
            <a:fillRect/>
          </a:stretch>
        </p:blipFill>
        <p:spPr>
          <a:xfrm>
            <a:off x="6019800" y="1905000"/>
            <a:ext cx="3124200" cy="2643188"/>
          </a:xfrm>
          <a:noFill/>
        </p:spPr>
      </p:pic>
      <p:sp>
        <p:nvSpPr>
          <p:cNvPr id="5" name="Footer Placeholder 3"/>
          <p:cNvSpPr>
            <a:spLocks noGrp="1"/>
          </p:cNvSpPr>
          <p:nvPr>
            <p:ph type="ftr" sz="quarter" idx="10"/>
          </p:nvPr>
        </p:nvSpPr>
        <p:spPr>
          <a:xfrm>
            <a:off x="1828800" y="6381750"/>
            <a:ext cx="2895600" cy="476250"/>
          </a:xfrm>
          <a:noFill/>
        </p:spPr>
        <p:txBody>
          <a:bodyPr/>
          <a:lstStyle/>
          <a:p>
            <a:r>
              <a:rPr lang="en-GB" dirty="0" err="1" smtClean="0"/>
              <a:t>www.concretepipe.org</a:t>
            </a:r>
            <a:endParaRPr lang="en-GB" dirty="0" smtClean="0"/>
          </a:p>
          <a:p>
            <a:endParaRPr lang="de-DE"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24000" y="228600"/>
            <a:ext cx="7315200" cy="1143000"/>
          </a:xfrm>
        </p:spPr>
        <p:txBody>
          <a:bodyPr/>
          <a:lstStyle/>
          <a:p>
            <a:r>
              <a:rPr lang="en-US" smtClean="0"/>
              <a:t>Longitudinal Cracks Locations…</a:t>
            </a:r>
          </a:p>
        </p:txBody>
      </p:sp>
      <p:sp>
        <p:nvSpPr>
          <p:cNvPr id="20483" name="Content Placeholder 2"/>
          <p:cNvSpPr>
            <a:spLocks noGrp="1"/>
          </p:cNvSpPr>
          <p:nvPr>
            <p:ph idx="1"/>
          </p:nvPr>
        </p:nvSpPr>
        <p:spPr>
          <a:xfrm>
            <a:off x="1600200" y="1981200"/>
            <a:ext cx="7315200" cy="3611563"/>
          </a:xfrm>
        </p:spPr>
        <p:txBody>
          <a:bodyPr/>
          <a:lstStyle/>
          <a:p>
            <a:pPr lvl="1" eaLnBrk="1" hangingPunct="1">
              <a:buFont typeface="Wingdings" pitchFamily="2" charset="2"/>
              <a:buNone/>
            </a:pPr>
            <a:r>
              <a:rPr kumimoji="1" lang="en-US" sz="2000" smtClean="0">
                <a:solidFill>
                  <a:srgbClr val="FF0000"/>
                </a:solidFill>
              </a:rPr>
              <a:t>    </a:t>
            </a:r>
            <a:endParaRPr kumimoji="1" lang="en-US" sz="2000" i="1" smtClean="0">
              <a:solidFill>
                <a:srgbClr val="FF0000"/>
              </a:solidFill>
            </a:endParaRPr>
          </a:p>
          <a:p>
            <a:endParaRPr lang="en-US" smtClean="0"/>
          </a:p>
        </p:txBody>
      </p:sp>
      <p:sp>
        <p:nvSpPr>
          <p:cNvPr id="20484" name="Footer Placeholder 3"/>
          <p:cNvSpPr>
            <a:spLocks noGrp="1"/>
          </p:cNvSpPr>
          <p:nvPr>
            <p:ph type="ftr" sz="quarter" idx="10"/>
          </p:nvPr>
        </p:nvSpPr>
        <p:spPr>
          <a:noFill/>
        </p:spPr>
        <p:txBody>
          <a:bodyPr/>
          <a:lstStyle/>
          <a:p>
            <a:r>
              <a:rPr lang="en-US" dirty="0" err="1" smtClean="0"/>
              <a:t>www.concretepipe.org</a:t>
            </a:r>
            <a:endParaRPr lang="en-US" dirty="0" smtClean="0"/>
          </a:p>
        </p:txBody>
      </p:sp>
      <p:pic>
        <p:nvPicPr>
          <p:cNvPr id="20485" name="Picture 2" descr="FHWA Side Suppor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00200" y="2133600"/>
            <a:ext cx="7772400" cy="3973513"/>
          </a:xfrm>
          <a:prstGeom prst="rect">
            <a:avLst/>
          </a:prstGeom>
          <a:noFill/>
          <a:ln w="9525">
            <a:noFill/>
            <a:miter lim="800000"/>
            <a:headEnd/>
            <a:tailEnd/>
          </a:ln>
        </p:spPr>
      </p:pic>
      <p:pic>
        <p:nvPicPr>
          <p:cNvPr id="20486" name="Picture 5"/>
          <p:cNvPicPr>
            <a:picLocks noChangeAspect="1" noChangeArrowheads="1"/>
          </p:cNvPicPr>
          <p:nvPr/>
        </p:nvPicPr>
        <p:blipFill>
          <a:blip r:embed="rId4" cstate="print"/>
          <a:srcRect/>
          <a:stretch>
            <a:fillRect/>
          </a:stretch>
        </p:blipFill>
        <p:spPr bwMode="auto">
          <a:xfrm>
            <a:off x="6248400" y="228600"/>
            <a:ext cx="2438400" cy="1820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1828800" y="0"/>
            <a:ext cx="7315200" cy="1143000"/>
          </a:xfrm>
        </p:spPr>
        <p:txBody>
          <a:bodyPr/>
          <a:lstStyle/>
          <a:p>
            <a:r>
              <a:rPr lang="en-US" smtClean="0"/>
              <a:t>Pattern - Radial Tension Sheer Cracks </a:t>
            </a:r>
          </a:p>
        </p:txBody>
      </p:sp>
      <p:sp>
        <p:nvSpPr>
          <p:cNvPr id="21507" name="Content Placeholder 2"/>
          <p:cNvSpPr>
            <a:spLocks noGrp="1"/>
          </p:cNvSpPr>
          <p:nvPr>
            <p:ph idx="4294967295"/>
          </p:nvPr>
        </p:nvSpPr>
        <p:spPr>
          <a:xfrm>
            <a:off x="1828800" y="4419600"/>
            <a:ext cx="7315200" cy="3611563"/>
          </a:xfrm>
        </p:spPr>
        <p:txBody>
          <a:bodyPr/>
          <a:lstStyle/>
          <a:p>
            <a:pPr lvl="1"/>
            <a:r>
              <a:rPr lang="en-US" dirty="0" smtClean="0"/>
              <a:t>Cracks 30 </a:t>
            </a:r>
            <a:r>
              <a:rPr lang="en-US" dirty="0" err="1" smtClean="0"/>
              <a:t>deg</a:t>
            </a:r>
            <a:r>
              <a:rPr lang="en-US" dirty="0" smtClean="0"/>
              <a:t> off invert</a:t>
            </a:r>
          </a:p>
          <a:p>
            <a:pPr lvl="1"/>
            <a:r>
              <a:rPr lang="en-US" dirty="0" smtClean="0"/>
              <a:t>Slabs of concrete can become dislodged</a:t>
            </a:r>
          </a:p>
          <a:p>
            <a:pPr lvl="1"/>
            <a:r>
              <a:rPr lang="en-US" dirty="0" smtClean="0">
                <a:solidFill>
                  <a:srgbClr val="F08F49"/>
                </a:solidFill>
              </a:rPr>
              <a:t>Slabbing is repairable</a:t>
            </a:r>
          </a:p>
        </p:txBody>
      </p:sp>
      <p:sp>
        <p:nvSpPr>
          <p:cNvPr id="21508" name="Footer Placeholder 3"/>
          <p:cNvSpPr txBox="1">
            <a:spLocks noGrp="1"/>
          </p:cNvSpPr>
          <p:nvPr/>
        </p:nvSpPr>
        <p:spPr bwMode="auto">
          <a:xfrm>
            <a:off x="1828800" y="6380163"/>
            <a:ext cx="2895600" cy="476250"/>
          </a:xfrm>
          <a:prstGeom prst="rect">
            <a:avLst/>
          </a:prstGeom>
          <a:noFill/>
          <a:ln w="9525">
            <a:noFill/>
            <a:miter lim="800000"/>
            <a:headEnd/>
            <a:tailEnd/>
          </a:ln>
        </p:spPr>
        <p:txBody>
          <a:bodyPr/>
          <a:lstStyle/>
          <a:p>
            <a:r>
              <a:rPr lang="en-US" sz="1000" dirty="0" err="1" smtClean="0">
                <a:solidFill>
                  <a:srgbClr val="F08F49"/>
                </a:solidFill>
              </a:rPr>
              <a:t>www.concretepipe.org</a:t>
            </a:r>
            <a:endParaRPr lang="en-US" sz="1000" dirty="0">
              <a:solidFill>
                <a:srgbClr val="F08F49"/>
              </a:solidFill>
            </a:endParaRPr>
          </a:p>
        </p:txBody>
      </p:sp>
      <p:pic>
        <p:nvPicPr>
          <p:cNvPr id="21509" name="Picture 6"/>
          <p:cNvPicPr>
            <a:picLocks noChangeAspect="1" noChangeArrowheads="1"/>
          </p:cNvPicPr>
          <p:nvPr/>
        </p:nvPicPr>
        <p:blipFill>
          <a:blip r:embed="rId3" cstate="print"/>
          <a:srcRect b="29446"/>
          <a:stretch>
            <a:fillRect/>
          </a:stretch>
        </p:blipFill>
        <p:spPr bwMode="auto">
          <a:xfrm>
            <a:off x="2262188" y="1143000"/>
            <a:ext cx="4976812" cy="3130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909D9CE4-25CF-410A-A7E7-2FFB7A0CCB7F}" type="slidenum">
              <a:rPr lang="en-US" smtClean="0"/>
              <a:pPr/>
              <a:t>17</a:t>
            </a:fld>
            <a:endParaRPr lang="en-US" smtClean="0"/>
          </a:p>
        </p:txBody>
      </p:sp>
      <p:sp>
        <p:nvSpPr>
          <p:cNvPr id="22531" name="Rectangle 2"/>
          <p:cNvSpPr>
            <a:spLocks noGrp="1" noChangeArrowheads="1"/>
          </p:cNvSpPr>
          <p:nvPr>
            <p:ph type="title"/>
          </p:nvPr>
        </p:nvSpPr>
        <p:spPr>
          <a:xfrm>
            <a:off x="1371600" y="-228600"/>
            <a:ext cx="7772400" cy="1143000"/>
          </a:xfrm>
        </p:spPr>
        <p:txBody>
          <a:bodyPr/>
          <a:lstStyle/>
          <a:p>
            <a:pPr eaLnBrk="1" hangingPunct="1"/>
            <a:r>
              <a:rPr kumimoji="1" lang="en-US" smtClean="0"/>
              <a:t>Pattern - Circumferential Crack</a:t>
            </a:r>
          </a:p>
        </p:txBody>
      </p:sp>
      <p:sp>
        <p:nvSpPr>
          <p:cNvPr id="22532" name="Rectangle 3"/>
          <p:cNvSpPr>
            <a:spLocks noGrp="1" noChangeArrowheads="1"/>
          </p:cNvSpPr>
          <p:nvPr>
            <p:ph type="body" sz="half" idx="1"/>
          </p:nvPr>
        </p:nvSpPr>
        <p:spPr>
          <a:xfrm>
            <a:off x="1600200" y="881062"/>
            <a:ext cx="7315200" cy="4452938"/>
          </a:xfrm>
        </p:spPr>
        <p:txBody>
          <a:bodyPr/>
          <a:lstStyle/>
          <a:p>
            <a:pPr lvl="1" eaLnBrk="1" hangingPunct="1">
              <a:buFont typeface="Wingdings" pitchFamily="2" charset="2"/>
              <a:buNone/>
            </a:pPr>
            <a:r>
              <a:rPr kumimoji="1" lang="en-US" sz="1400" smtClean="0">
                <a:solidFill>
                  <a:srgbClr val="FF0000"/>
                </a:solidFill>
              </a:rPr>
              <a:t>    </a:t>
            </a:r>
            <a:endParaRPr kumimoji="1" lang="en-US" sz="1000" i="1" smtClean="0">
              <a:solidFill>
                <a:srgbClr val="FF0000"/>
              </a:solidFill>
            </a:endParaRPr>
          </a:p>
          <a:p>
            <a:pPr eaLnBrk="1" hangingPunct="1">
              <a:buFontTx/>
              <a:buNone/>
            </a:pPr>
            <a:r>
              <a:rPr kumimoji="1" lang="en-US" smtClean="0"/>
              <a:t>Circumferential: </a:t>
            </a:r>
            <a:endParaRPr kumimoji="1" lang="en-US" sz="2800" b="1" smtClean="0">
              <a:solidFill>
                <a:srgbClr val="F08F49"/>
              </a:solidFill>
            </a:endParaRPr>
          </a:p>
          <a:p>
            <a:pPr eaLnBrk="1" hangingPunct="1">
              <a:buFontTx/>
              <a:buNone/>
            </a:pPr>
            <a:endParaRPr kumimoji="1" lang="en-US" sz="2800" b="1" smtClean="0">
              <a:solidFill>
                <a:srgbClr val="F08F49"/>
              </a:solidFill>
            </a:endParaRPr>
          </a:p>
          <a:p>
            <a:pPr eaLnBrk="1" hangingPunct="1">
              <a:buFontTx/>
              <a:buNone/>
            </a:pPr>
            <a:endParaRPr kumimoji="1" lang="en-US" sz="2800" b="1" smtClean="0">
              <a:solidFill>
                <a:srgbClr val="F08F49"/>
              </a:solidFill>
            </a:endParaRPr>
          </a:p>
          <a:p>
            <a:pPr eaLnBrk="1" hangingPunct="1">
              <a:buFontTx/>
              <a:buNone/>
            </a:pPr>
            <a:endParaRPr kumimoji="1" lang="en-US" sz="2800" b="1" smtClean="0">
              <a:solidFill>
                <a:srgbClr val="F08F49"/>
              </a:solidFill>
            </a:endParaRPr>
          </a:p>
          <a:p>
            <a:pPr eaLnBrk="1" hangingPunct="1">
              <a:buFontTx/>
              <a:buNone/>
            </a:pPr>
            <a:endParaRPr kumimoji="1" lang="en-US" sz="2800" b="1" smtClean="0">
              <a:solidFill>
                <a:srgbClr val="F08F49"/>
              </a:solidFill>
            </a:endParaRPr>
          </a:p>
          <a:p>
            <a:pPr eaLnBrk="1" hangingPunct="1">
              <a:buFontTx/>
              <a:buNone/>
            </a:pPr>
            <a:endParaRPr kumimoji="1" lang="en-US" sz="2800" b="1" smtClean="0">
              <a:solidFill>
                <a:srgbClr val="F08F49"/>
              </a:solidFill>
            </a:endParaRPr>
          </a:p>
          <a:p>
            <a:pPr eaLnBrk="1" hangingPunct="1">
              <a:buFontTx/>
              <a:buNone/>
            </a:pPr>
            <a:endParaRPr kumimoji="1" lang="en-US" sz="2800" b="1" smtClean="0">
              <a:solidFill>
                <a:srgbClr val="F08F49"/>
              </a:solidFill>
            </a:endParaRPr>
          </a:p>
          <a:p>
            <a:pPr eaLnBrk="1" hangingPunct="1">
              <a:buFontTx/>
              <a:buNone/>
            </a:pPr>
            <a:endParaRPr kumimoji="1" lang="en-US" sz="2800" b="1" smtClean="0">
              <a:solidFill>
                <a:srgbClr val="F08F49"/>
              </a:solidFill>
            </a:endParaRPr>
          </a:p>
          <a:p>
            <a:pPr eaLnBrk="1" hangingPunct="1">
              <a:buFontTx/>
              <a:buNone/>
            </a:pPr>
            <a:r>
              <a:rPr kumimoji="1" lang="en-US" sz="2800" b="1" smtClean="0">
                <a:solidFill>
                  <a:srgbClr val="F08F49"/>
                </a:solidFill>
              </a:rPr>
              <a:t>Not of Structural Concern, but may need remediation if backfill can move through crack.</a:t>
            </a:r>
          </a:p>
        </p:txBody>
      </p:sp>
      <p:pic>
        <p:nvPicPr>
          <p:cNvPr id="6" name="Picture 2"/>
          <p:cNvPicPr>
            <a:picLocks noChangeArrowheads="1"/>
          </p:cNvPicPr>
          <p:nvPr/>
        </p:nvPicPr>
        <p:blipFill>
          <a:blip r:embed="rId3" cstate="print"/>
          <a:srcRect/>
          <a:stretch>
            <a:fillRect/>
          </a:stretch>
        </p:blipFill>
        <p:spPr bwMode="auto">
          <a:xfrm>
            <a:off x="4876800" y="1066800"/>
            <a:ext cx="4267200" cy="1600200"/>
          </a:xfrm>
          <a:prstGeom prst="rect">
            <a:avLst/>
          </a:prstGeom>
          <a:noFill/>
          <a:ln w="9525">
            <a:noFill/>
            <a:miter lim="800000"/>
            <a:headEnd/>
            <a:tailEnd/>
          </a:ln>
        </p:spPr>
      </p:pic>
      <p:pic>
        <p:nvPicPr>
          <p:cNvPr id="22534" name="Picture 3" descr="FHWA Improperly Bedded Pip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828800" y="2362200"/>
            <a:ext cx="6781800" cy="3068638"/>
          </a:xfrm>
          <a:prstGeom prst="rect">
            <a:avLst/>
          </a:prstGeom>
          <a:noFill/>
          <a:ln w="9525">
            <a:noFill/>
            <a:miter lim="800000"/>
            <a:headEnd/>
            <a:tailEnd/>
          </a:ln>
        </p:spPr>
      </p:pic>
      <p:sp>
        <p:nvSpPr>
          <p:cNvPr id="7" name="Footer Placeholder 3"/>
          <p:cNvSpPr>
            <a:spLocks noGrp="1"/>
          </p:cNvSpPr>
          <p:nvPr>
            <p:ph type="ftr" sz="quarter" idx="10"/>
          </p:nvPr>
        </p:nvSpPr>
        <p:spPr>
          <a:xfrm>
            <a:off x="1828800" y="6381750"/>
            <a:ext cx="2895600" cy="476250"/>
          </a:xfrm>
          <a:noFill/>
        </p:spPr>
        <p:txBody>
          <a:bodyPr/>
          <a:lstStyle/>
          <a:p>
            <a:r>
              <a:rPr lang="en-GB" dirty="0" err="1" smtClean="0"/>
              <a:t>www.concretepipe.org</a:t>
            </a:r>
            <a:endParaRPr lang="en-GB" dirty="0" smtClean="0"/>
          </a:p>
          <a:p>
            <a:endParaRPr lang="de-DE"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1828800" y="838200"/>
            <a:ext cx="7315200" cy="382588"/>
          </a:xfrm>
        </p:spPr>
        <p:txBody>
          <a:bodyPr/>
          <a:lstStyle/>
          <a:p>
            <a:r>
              <a:rPr lang="en-US" sz="2400" smtClean="0"/>
              <a:t>Why are Circumferential/Transverse Cracks Not a Structural Issue?</a:t>
            </a:r>
          </a:p>
        </p:txBody>
      </p:sp>
      <p:sp>
        <p:nvSpPr>
          <p:cNvPr id="23556" name="AutoShape 3"/>
          <p:cNvSpPr>
            <a:spLocks noChangeArrowheads="1"/>
          </p:cNvSpPr>
          <p:nvPr/>
        </p:nvSpPr>
        <p:spPr bwMode="auto">
          <a:xfrm rot="5400000">
            <a:off x="2302669" y="1881981"/>
            <a:ext cx="2954338" cy="287972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58" y="10800"/>
                </a:moveTo>
                <a:cubicBezTo>
                  <a:pt x="1958" y="15683"/>
                  <a:pt x="5917" y="19642"/>
                  <a:pt x="10800" y="19642"/>
                </a:cubicBezTo>
                <a:cubicBezTo>
                  <a:pt x="15683" y="19642"/>
                  <a:pt x="19642" y="15683"/>
                  <a:pt x="19642" y="10800"/>
                </a:cubicBezTo>
                <a:cubicBezTo>
                  <a:pt x="19642" y="5917"/>
                  <a:pt x="15683" y="1958"/>
                  <a:pt x="10800" y="1958"/>
                </a:cubicBezTo>
                <a:cubicBezTo>
                  <a:pt x="5917" y="1958"/>
                  <a:pt x="1958" y="5917"/>
                  <a:pt x="1958" y="10800"/>
                </a:cubicBezTo>
                <a:close/>
              </a:path>
            </a:pathLst>
          </a:custGeom>
          <a:solidFill>
            <a:srgbClr val="C0C0C0">
              <a:alpha val="5882"/>
            </a:srgbClr>
          </a:solidFill>
          <a:ln w="9525">
            <a:round/>
            <a:headEnd/>
            <a:tailEnd/>
          </a:ln>
          <a:scene3d>
            <a:camera prst="legacyPerspectiveTopRight">
              <a:rot lat="0" lon="1200000" rev="0"/>
            </a:camera>
            <a:lightRig rig="legacyFlat3" dir="b"/>
          </a:scene3d>
          <a:sp3d extrusionH="5053000" prstMaterial="legacyMatte">
            <a:bevelT w="13500" h="13500" prst="angle"/>
            <a:bevelB w="13500" h="13500" prst="angle"/>
            <a:extrusionClr>
              <a:schemeClr val="bg1"/>
            </a:extrusionClr>
          </a:sp3d>
        </p:spPr>
        <p:txBody>
          <a:bodyPr wrap="none" anchor="ctr">
            <a:flatTx/>
          </a:bodyPr>
          <a:lstStyle/>
          <a:p>
            <a:endParaRPr lang="en-US"/>
          </a:p>
        </p:txBody>
      </p:sp>
      <p:sp>
        <p:nvSpPr>
          <p:cNvPr id="23557" name="Oval 4"/>
          <p:cNvSpPr>
            <a:spLocks noChangeArrowheads="1"/>
          </p:cNvSpPr>
          <p:nvPr/>
        </p:nvSpPr>
        <p:spPr bwMode="auto">
          <a:xfrm rot="-597972">
            <a:off x="2771775" y="1993900"/>
            <a:ext cx="2087563" cy="2663825"/>
          </a:xfrm>
          <a:prstGeom prst="ellipse">
            <a:avLst/>
          </a:prstGeom>
          <a:noFill/>
          <a:ln w="19050">
            <a:solidFill>
              <a:srgbClr val="FF0000"/>
            </a:solidFill>
            <a:round/>
            <a:headEnd/>
            <a:tailEnd/>
          </a:ln>
        </p:spPr>
        <p:txBody>
          <a:bodyPr anchor="ctr">
            <a:spAutoFit/>
          </a:bodyPr>
          <a:lstStyle/>
          <a:p>
            <a:endParaRPr lang="en-US"/>
          </a:p>
        </p:txBody>
      </p:sp>
      <p:sp>
        <p:nvSpPr>
          <p:cNvPr id="23558" name="Oval 5"/>
          <p:cNvSpPr>
            <a:spLocks noChangeArrowheads="1"/>
          </p:cNvSpPr>
          <p:nvPr/>
        </p:nvSpPr>
        <p:spPr bwMode="auto">
          <a:xfrm rot="-597972">
            <a:off x="2986088" y="1920875"/>
            <a:ext cx="2022475" cy="2659063"/>
          </a:xfrm>
          <a:prstGeom prst="ellipse">
            <a:avLst/>
          </a:prstGeom>
          <a:noFill/>
          <a:ln w="19050">
            <a:solidFill>
              <a:srgbClr val="FF0000"/>
            </a:solidFill>
            <a:round/>
            <a:headEnd/>
            <a:tailEnd/>
          </a:ln>
        </p:spPr>
        <p:txBody>
          <a:bodyPr anchor="ctr">
            <a:spAutoFit/>
          </a:bodyPr>
          <a:lstStyle/>
          <a:p>
            <a:endParaRPr lang="en-US"/>
          </a:p>
        </p:txBody>
      </p:sp>
      <p:sp>
        <p:nvSpPr>
          <p:cNvPr id="23559" name="Oval 6"/>
          <p:cNvSpPr>
            <a:spLocks noChangeArrowheads="1"/>
          </p:cNvSpPr>
          <p:nvPr/>
        </p:nvSpPr>
        <p:spPr bwMode="auto">
          <a:xfrm rot="-597972">
            <a:off x="3203575" y="1916113"/>
            <a:ext cx="1951038" cy="2598737"/>
          </a:xfrm>
          <a:prstGeom prst="ellipse">
            <a:avLst/>
          </a:prstGeom>
          <a:noFill/>
          <a:ln w="19050">
            <a:solidFill>
              <a:srgbClr val="FF0000"/>
            </a:solidFill>
            <a:round/>
            <a:headEnd/>
            <a:tailEnd/>
          </a:ln>
        </p:spPr>
        <p:txBody>
          <a:bodyPr anchor="ctr">
            <a:spAutoFit/>
          </a:bodyPr>
          <a:lstStyle/>
          <a:p>
            <a:endParaRPr lang="en-US"/>
          </a:p>
        </p:txBody>
      </p:sp>
      <p:sp>
        <p:nvSpPr>
          <p:cNvPr id="23560" name="Line 7"/>
          <p:cNvSpPr>
            <a:spLocks noChangeShapeType="1"/>
          </p:cNvSpPr>
          <p:nvPr/>
        </p:nvSpPr>
        <p:spPr bwMode="auto">
          <a:xfrm flipV="1">
            <a:off x="4572000" y="1844675"/>
            <a:ext cx="1657350" cy="649288"/>
          </a:xfrm>
          <a:prstGeom prst="line">
            <a:avLst/>
          </a:prstGeom>
          <a:noFill/>
          <a:ln w="9525">
            <a:solidFill>
              <a:srgbClr val="3366FF"/>
            </a:solidFill>
            <a:round/>
            <a:headEnd/>
            <a:tailEnd/>
          </a:ln>
        </p:spPr>
        <p:txBody>
          <a:bodyPr anchor="ctr">
            <a:spAutoFit/>
          </a:bodyPr>
          <a:lstStyle/>
          <a:p>
            <a:endParaRPr lang="en-US"/>
          </a:p>
        </p:txBody>
      </p:sp>
      <p:sp>
        <p:nvSpPr>
          <p:cNvPr id="23561" name="Line 8"/>
          <p:cNvSpPr>
            <a:spLocks noChangeShapeType="1"/>
          </p:cNvSpPr>
          <p:nvPr/>
        </p:nvSpPr>
        <p:spPr bwMode="auto">
          <a:xfrm flipV="1">
            <a:off x="4787900" y="2852738"/>
            <a:ext cx="1655763" cy="1081087"/>
          </a:xfrm>
          <a:prstGeom prst="line">
            <a:avLst/>
          </a:prstGeom>
          <a:noFill/>
          <a:ln w="9525">
            <a:solidFill>
              <a:srgbClr val="3366FF"/>
            </a:solidFill>
            <a:round/>
            <a:headEnd/>
            <a:tailEnd/>
          </a:ln>
        </p:spPr>
        <p:txBody>
          <a:bodyPr anchor="ctr">
            <a:spAutoFit/>
          </a:bodyPr>
          <a:lstStyle/>
          <a:p>
            <a:endParaRPr lang="en-US"/>
          </a:p>
        </p:txBody>
      </p:sp>
      <p:sp>
        <p:nvSpPr>
          <p:cNvPr id="23562" name="Line 9"/>
          <p:cNvSpPr>
            <a:spLocks noChangeShapeType="1"/>
          </p:cNvSpPr>
          <p:nvPr/>
        </p:nvSpPr>
        <p:spPr bwMode="auto">
          <a:xfrm flipV="1">
            <a:off x="3132138" y="3573463"/>
            <a:ext cx="1657350" cy="649287"/>
          </a:xfrm>
          <a:prstGeom prst="line">
            <a:avLst/>
          </a:prstGeom>
          <a:noFill/>
          <a:ln w="9525">
            <a:solidFill>
              <a:srgbClr val="3366FF"/>
            </a:solidFill>
            <a:round/>
            <a:headEnd/>
            <a:tailEnd/>
          </a:ln>
        </p:spPr>
        <p:txBody>
          <a:bodyPr anchor="ctr">
            <a:spAutoFit/>
          </a:bodyPr>
          <a:lstStyle/>
          <a:p>
            <a:endParaRPr lang="en-US"/>
          </a:p>
        </p:txBody>
      </p:sp>
      <p:sp>
        <p:nvSpPr>
          <p:cNvPr id="23563" name="Line 10"/>
          <p:cNvSpPr>
            <a:spLocks noChangeShapeType="1"/>
          </p:cNvSpPr>
          <p:nvPr/>
        </p:nvSpPr>
        <p:spPr bwMode="auto">
          <a:xfrm flipV="1">
            <a:off x="2843213" y="2349500"/>
            <a:ext cx="1441450" cy="433388"/>
          </a:xfrm>
          <a:prstGeom prst="line">
            <a:avLst/>
          </a:prstGeom>
          <a:noFill/>
          <a:ln w="9525">
            <a:solidFill>
              <a:srgbClr val="3366FF"/>
            </a:solidFill>
            <a:round/>
            <a:headEnd/>
            <a:tailEnd/>
          </a:ln>
        </p:spPr>
        <p:txBody>
          <a:bodyPr anchor="ctr">
            <a:spAutoFit/>
          </a:bodyPr>
          <a:lstStyle/>
          <a:p>
            <a:endParaRPr lang="en-US"/>
          </a:p>
        </p:txBody>
      </p:sp>
      <p:sp>
        <p:nvSpPr>
          <p:cNvPr id="23564" name="AutoShape 11"/>
          <p:cNvSpPr>
            <a:spLocks noChangeArrowheads="1"/>
          </p:cNvSpPr>
          <p:nvPr/>
        </p:nvSpPr>
        <p:spPr bwMode="auto">
          <a:xfrm rot="877473">
            <a:off x="3027363" y="2320925"/>
            <a:ext cx="1727200" cy="18716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152" y="10645"/>
                </a:moveTo>
                <a:cubicBezTo>
                  <a:pt x="20068" y="5540"/>
                  <a:pt x="15905" y="1446"/>
                  <a:pt x="10800" y="1446"/>
                </a:cubicBezTo>
                <a:cubicBezTo>
                  <a:pt x="5633" y="1446"/>
                  <a:pt x="1446" y="5633"/>
                  <a:pt x="1446" y="10800"/>
                </a:cubicBezTo>
                <a:cubicBezTo>
                  <a:pt x="1446" y="15966"/>
                  <a:pt x="5633" y="20154"/>
                  <a:pt x="10800" y="20154"/>
                </a:cubicBezTo>
                <a:cubicBezTo>
                  <a:pt x="12041" y="20154"/>
                  <a:pt x="13270" y="19906"/>
                  <a:pt x="14415" y="19427"/>
                </a:cubicBezTo>
                <a:lnTo>
                  <a:pt x="14974" y="20760"/>
                </a:lnTo>
                <a:cubicBezTo>
                  <a:pt x="13652" y="21314"/>
                  <a:pt x="12233" y="21599"/>
                  <a:pt x="10800" y="21600"/>
                </a:cubicBezTo>
                <a:cubicBezTo>
                  <a:pt x="4835" y="21600"/>
                  <a:pt x="0" y="16764"/>
                  <a:pt x="0" y="10800"/>
                </a:cubicBezTo>
                <a:cubicBezTo>
                  <a:pt x="0" y="4835"/>
                  <a:pt x="4835" y="0"/>
                  <a:pt x="10800" y="0"/>
                </a:cubicBezTo>
                <a:cubicBezTo>
                  <a:pt x="16694" y="-1"/>
                  <a:pt x="21500" y="4726"/>
                  <a:pt x="21598" y="10621"/>
                </a:cubicBezTo>
                <a:lnTo>
                  <a:pt x="24298" y="10576"/>
                </a:lnTo>
                <a:lnTo>
                  <a:pt x="20931" y="14055"/>
                </a:lnTo>
                <a:lnTo>
                  <a:pt x="17453" y="10689"/>
                </a:lnTo>
                <a:lnTo>
                  <a:pt x="20152" y="10645"/>
                </a:lnTo>
                <a:close/>
              </a:path>
            </a:pathLst>
          </a:custGeom>
          <a:solidFill>
            <a:srgbClr val="FF0000"/>
          </a:solidFill>
          <a:ln w="9525">
            <a:solidFill>
              <a:schemeClr val="tx1"/>
            </a:solidFill>
            <a:miter lim="800000"/>
            <a:headEnd/>
            <a:tailEnd/>
          </a:ln>
        </p:spPr>
        <p:txBody>
          <a:bodyPr anchor="ctr">
            <a:spAutoFit/>
          </a:bodyPr>
          <a:lstStyle/>
          <a:p>
            <a:endParaRPr lang="en-US"/>
          </a:p>
        </p:txBody>
      </p:sp>
      <p:sp>
        <p:nvSpPr>
          <p:cNvPr id="23565" name="AutoShape 12"/>
          <p:cNvSpPr>
            <a:spLocks noChangeArrowheads="1"/>
          </p:cNvSpPr>
          <p:nvPr/>
        </p:nvSpPr>
        <p:spPr bwMode="auto">
          <a:xfrm rot="-1970852">
            <a:off x="5219700" y="4076700"/>
            <a:ext cx="1944688" cy="215900"/>
          </a:xfrm>
          <a:prstGeom prst="leftRightArrow">
            <a:avLst>
              <a:gd name="adj1" fmla="val 50000"/>
              <a:gd name="adj2" fmla="val 180147"/>
            </a:avLst>
          </a:prstGeom>
          <a:solidFill>
            <a:srgbClr val="0000FF"/>
          </a:solidFill>
          <a:ln w="9525">
            <a:solidFill>
              <a:schemeClr val="tx1"/>
            </a:solidFill>
            <a:miter lim="800000"/>
            <a:headEnd/>
            <a:tailEnd/>
          </a:ln>
        </p:spPr>
        <p:txBody>
          <a:bodyPr wrap="none" anchor="ctr">
            <a:spAutoFit/>
          </a:bodyPr>
          <a:lstStyle/>
          <a:p>
            <a:endParaRPr lang="en-US"/>
          </a:p>
        </p:txBody>
      </p:sp>
      <p:sp>
        <p:nvSpPr>
          <p:cNvPr id="14" name="Footer Placeholder 3"/>
          <p:cNvSpPr>
            <a:spLocks noGrp="1"/>
          </p:cNvSpPr>
          <p:nvPr>
            <p:ph type="ftr" sz="quarter" idx="10"/>
          </p:nvPr>
        </p:nvSpPr>
        <p:spPr>
          <a:xfrm>
            <a:off x="1828800" y="6381750"/>
            <a:ext cx="2895600" cy="476250"/>
          </a:xfrm>
          <a:noFill/>
        </p:spPr>
        <p:txBody>
          <a:bodyPr/>
          <a:lstStyle/>
          <a:p>
            <a:r>
              <a:rPr lang="en-GB" dirty="0" err="1" smtClean="0"/>
              <a:t>www.concretepipe.org</a:t>
            </a:r>
            <a:endParaRPr lang="en-GB" dirty="0" smtClean="0"/>
          </a:p>
          <a:p>
            <a:endParaRPr lang="de-DE"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4294967295"/>
          </p:nvPr>
        </p:nvSpPr>
        <p:spPr bwMode="auto">
          <a:xfrm>
            <a:off x="7783513" y="6400800"/>
            <a:ext cx="1360487" cy="457200"/>
          </a:xfrm>
          <a:prstGeom prst="rect">
            <a:avLst/>
          </a:prstGeom>
          <a:noFill/>
          <a:ln>
            <a:miter lim="800000"/>
            <a:headEnd/>
            <a:tailEnd/>
          </a:ln>
        </p:spPr>
        <p:txBody>
          <a:bodyPr/>
          <a:lstStyle/>
          <a:p>
            <a:fld id="{9009308B-BDCE-40D8-A7B8-ABB4C334D25E}" type="slidenum">
              <a:rPr lang="en-US"/>
              <a:pPr/>
              <a:t>19</a:t>
            </a:fld>
            <a:endParaRPr lang="en-US"/>
          </a:p>
        </p:txBody>
      </p:sp>
      <p:sp>
        <p:nvSpPr>
          <p:cNvPr id="24579" name="Rectangle 1026"/>
          <p:cNvSpPr>
            <a:spLocks noGrp="1" noChangeArrowheads="1"/>
          </p:cNvSpPr>
          <p:nvPr>
            <p:ph type="title"/>
          </p:nvPr>
        </p:nvSpPr>
        <p:spPr>
          <a:xfrm>
            <a:off x="1447800" y="0"/>
            <a:ext cx="7086600" cy="852488"/>
          </a:xfrm>
        </p:spPr>
        <p:txBody>
          <a:bodyPr/>
          <a:lstStyle/>
          <a:p>
            <a:pPr eaLnBrk="1" hangingPunct="1"/>
            <a:r>
              <a:rPr kumimoji="1" lang="en-US" smtClean="0"/>
              <a:t>Pattern – Star Crack</a:t>
            </a:r>
          </a:p>
        </p:txBody>
      </p:sp>
      <p:sp>
        <p:nvSpPr>
          <p:cNvPr id="24580" name="Rectangle 1027"/>
          <p:cNvSpPr>
            <a:spLocks noGrp="1" noChangeArrowheads="1"/>
          </p:cNvSpPr>
          <p:nvPr>
            <p:ph type="body" idx="1"/>
          </p:nvPr>
        </p:nvSpPr>
        <p:spPr>
          <a:xfrm>
            <a:off x="1676400" y="1066800"/>
            <a:ext cx="7467600" cy="4572000"/>
          </a:xfrm>
        </p:spPr>
        <p:txBody>
          <a:bodyPr/>
          <a:lstStyle/>
          <a:p>
            <a:pPr eaLnBrk="1" hangingPunct="1"/>
            <a:r>
              <a:rPr kumimoji="1" lang="en-US" sz="2800" smtClean="0"/>
              <a:t>“Star” Crack </a:t>
            </a:r>
          </a:p>
          <a:p>
            <a:pPr lvl="1" eaLnBrk="1" hangingPunct="1"/>
            <a:r>
              <a:rPr kumimoji="1" lang="en-US" sz="2400" b="1" smtClean="0">
                <a:solidFill>
                  <a:srgbClr val="F08F49"/>
                </a:solidFill>
              </a:rPr>
              <a:t>Severity depends on size of area, size of cracks</a:t>
            </a:r>
          </a:p>
          <a:p>
            <a:pPr lvl="1" eaLnBrk="1" hangingPunct="1">
              <a:buFont typeface="Wingdings" pitchFamily="2" charset="2"/>
              <a:buNone/>
            </a:pPr>
            <a:endParaRPr kumimoji="1" lang="en-US" sz="1800" smtClean="0">
              <a:solidFill>
                <a:srgbClr val="FF0000"/>
              </a:solidFill>
            </a:endParaRPr>
          </a:p>
          <a:p>
            <a:pPr eaLnBrk="1" hangingPunct="1"/>
            <a:endParaRPr kumimoji="1" lang="en-US" sz="2000" smtClean="0">
              <a:solidFill>
                <a:srgbClr val="FF0000"/>
              </a:solidFill>
            </a:endParaRPr>
          </a:p>
          <a:p>
            <a:pPr eaLnBrk="1" hangingPunct="1"/>
            <a:endParaRPr kumimoji="1" lang="en-US" sz="2000" b="1" smtClean="0"/>
          </a:p>
        </p:txBody>
      </p:sp>
      <p:pic>
        <p:nvPicPr>
          <p:cNvPr id="5" name="Picture 2"/>
          <p:cNvPicPr>
            <a:picLocks noChangeAspect="1" noChangeArrowheads="1"/>
          </p:cNvPicPr>
          <p:nvPr/>
        </p:nvPicPr>
        <p:blipFill>
          <a:blip r:embed="rId3" cstate="print"/>
          <a:srcRect/>
          <a:stretch>
            <a:fillRect/>
          </a:stretch>
        </p:blipFill>
        <p:spPr bwMode="auto">
          <a:xfrm>
            <a:off x="2590800" y="2362200"/>
            <a:ext cx="4706938" cy="2667000"/>
          </a:xfrm>
          <a:prstGeom prst="rect">
            <a:avLst/>
          </a:prstGeom>
          <a:noFill/>
          <a:ln w="9525">
            <a:noFill/>
            <a:miter lim="800000"/>
            <a:headEnd/>
            <a:tailEnd/>
          </a:ln>
        </p:spPr>
      </p:pic>
      <p:sp>
        <p:nvSpPr>
          <p:cNvPr id="24582" name="Rectangle 5"/>
          <p:cNvSpPr>
            <a:spLocks noChangeArrowheads="1"/>
          </p:cNvSpPr>
          <p:nvPr/>
        </p:nvSpPr>
        <p:spPr bwMode="auto">
          <a:xfrm>
            <a:off x="2286000" y="5287963"/>
            <a:ext cx="5410200" cy="1200150"/>
          </a:xfrm>
          <a:prstGeom prst="rect">
            <a:avLst/>
          </a:prstGeom>
          <a:noFill/>
          <a:ln w="9525">
            <a:noFill/>
            <a:miter lim="800000"/>
            <a:headEnd/>
            <a:tailEnd/>
          </a:ln>
        </p:spPr>
        <p:txBody>
          <a:bodyPr>
            <a:spAutoFit/>
          </a:bodyPr>
          <a:lstStyle/>
          <a:p>
            <a:r>
              <a:rPr lang="en-US"/>
              <a:t>Star cracks with vertical offset or greater in width than 0.05” in acidic areas are candidates for remediation</a:t>
            </a:r>
          </a:p>
        </p:txBody>
      </p:sp>
      <p:sp>
        <p:nvSpPr>
          <p:cNvPr id="7" name="Footer Placeholder 3"/>
          <p:cNvSpPr>
            <a:spLocks noGrp="1"/>
          </p:cNvSpPr>
          <p:nvPr>
            <p:ph type="ftr" sz="quarter" idx="10"/>
          </p:nvPr>
        </p:nvSpPr>
        <p:spPr>
          <a:xfrm>
            <a:off x="1828800" y="6381750"/>
            <a:ext cx="2895600" cy="476250"/>
          </a:xfrm>
          <a:noFill/>
        </p:spPr>
        <p:txBody>
          <a:bodyPr/>
          <a:lstStyle/>
          <a:p>
            <a:r>
              <a:rPr lang="en-GB" dirty="0" err="1" smtClean="0"/>
              <a:t>www.concretepipe.org</a:t>
            </a:r>
            <a:endParaRPr lang="en-GB" dirty="0" smtClean="0"/>
          </a:p>
          <a:p>
            <a:endParaRPr lang="de-DE"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828800" y="457200"/>
            <a:ext cx="7315200" cy="1143000"/>
          </a:xfrm>
        </p:spPr>
        <p:txBody>
          <a:bodyPr/>
          <a:lstStyle/>
          <a:p>
            <a:r>
              <a:rPr lang="en-US" smtClean="0"/>
              <a:t>Why the Interest in Inspection of Installed Pipe?</a:t>
            </a:r>
          </a:p>
        </p:txBody>
      </p:sp>
      <p:sp>
        <p:nvSpPr>
          <p:cNvPr id="7171" name="Footer Placeholder 3"/>
          <p:cNvSpPr>
            <a:spLocks noGrp="1"/>
          </p:cNvSpPr>
          <p:nvPr>
            <p:ph type="ftr" sz="quarter" idx="10"/>
          </p:nvPr>
        </p:nvSpPr>
        <p:spPr>
          <a:noFill/>
        </p:spPr>
        <p:txBody>
          <a:bodyPr/>
          <a:lstStyle/>
          <a:p>
            <a:r>
              <a:rPr lang="en-US" dirty="0" err="1" smtClean="0"/>
              <a:t>www.concretepipe.org</a:t>
            </a:r>
            <a:endParaRPr lang="en-US" dirty="0" smtClean="0"/>
          </a:p>
        </p:txBody>
      </p:sp>
      <p:sp>
        <p:nvSpPr>
          <p:cNvPr id="7172" name="Rectangle 4"/>
          <p:cNvSpPr>
            <a:spLocks noChangeArrowheads="1"/>
          </p:cNvSpPr>
          <p:nvPr/>
        </p:nvSpPr>
        <p:spPr bwMode="auto">
          <a:xfrm>
            <a:off x="3429000" y="2895600"/>
            <a:ext cx="914400" cy="914400"/>
          </a:xfrm>
          <a:prstGeom prst="rect">
            <a:avLst/>
          </a:prstGeom>
          <a:solidFill>
            <a:srgbClr val="92D050"/>
          </a:solidFill>
          <a:ln w="9525" algn="ctr">
            <a:solidFill>
              <a:schemeClr val="tx1"/>
            </a:solidFill>
            <a:round/>
            <a:headEnd/>
            <a:tailEnd/>
          </a:ln>
        </p:spPr>
        <p:txBody>
          <a:bodyPr/>
          <a:lstStyle/>
          <a:p>
            <a:endParaRPr lang="en-US"/>
          </a:p>
        </p:txBody>
      </p:sp>
      <p:sp>
        <p:nvSpPr>
          <p:cNvPr id="7173" name="Rectangle 5"/>
          <p:cNvSpPr>
            <a:spLocks noChangeArrowheads="1"/>
          </p:cNvSpPr>
          <p:nvPr/>
        </p:nvSpPr>
        <p:spPr bwMode="auto">
          <a:xfrm>
            <a:off x="3505200" y="4495800"/>
            <a:ext cx="914400" cy="914400"/>
          </a:xfrm>
          <a:prstGeom prst="rect">
            <a:avLst/>
          </a:prstGeom>
          <a:solidFill>
            <a:srgbClr val="FF0000"/>
          </a:solidFill>
          <a:ln w="9525" algn="ctr">
            <a:solidFill>
              <a:schemeClr val="tx1"/>
            </a:solidFill>
            <a:round/>
            <a:headEnd/>
            <a:tailEnd/>
          </a:ln>
        </p:spPr>
        <p:txBody>
          <a:bodyPr/>
          <a:lstStyle/>
          <a:p>
            <a:endParaRPr lang="en-US"/>
          </a:p>
        </p:txBody>
      </p:sp>
      <p:sp>
        <p:nvSpPr>
          <p:cNvPr id="7174" name="TextBox 6"/>
          <p:cNvSpPr txBox="1">
            <a:spLocks noChangeArrowheads="1"/>
          </p:cNvSpPr>
          <p:nvPr/>
        </p:nvSpPr>
        <p:spPr bwMode="auto">
          <a:xfrm>
            <a:off x="4724400" y="4572000"/>
            <a:ext cx="2438400" cy="769938"/>
          </a:xfrm>
          <a:prstGeom prst="rect">
            <a:avLst/>
          </a:prstGeom>
          <a:noFill/>
          <a:ln w="9525">
            <a:noFill/>
            <a:miter lim="800000"/>
            <a:headEnd/>
            <a:tailEnd/>
          </a:ln>
        </p:spPr>
        <p:txBody>
          <a:bodyPr>
            <a:spAutoFit/>
          </a:bodyPr>
          <a:lstStyle/>
          <a:p>
            <a:r>
              <a:rPr lang="en-US" sz="4400"/>
              <a:t>= NO</a:t>
            </a:r>
          </a:p>
        </p:txBody>
      </p:sp>
      <p:sp>
        <p:nvSpPr>
          <p:cNvPr id="7175" name="Rectangle 7"/>
          <p:cNvSpPr>
            <a:spLocks noChangeArrowheads="1"/>
          </p:cNvSpPr>
          <p:nvPr/>
        </p:nvSpPr>
        <p:spPr bwMode="auto">
          <a:xfrm>
            <a:off x="4648200" y="3124200"/>
            <a:ext cx="3048000" cy="769938"/>
          </a:xfrm>
          <a:prstGeom prst="rect">
            <a:avLst/>
          </a:prstGeom>
          <a:noFill/>
          <a:ln w="9525">
            <a:noFill/>
            <a:miter lim="800000"/>
            <a:headEnd/>
            <a:tailEnd/>
          </a:ln>
        </p:spPr>
        <p:txBody>
          <a:bodyPr>
            <a:spAutoFit/>
          </a:bodyPr>
          <a:lstStyle/>
          <a:p>
            <a:r>
              <a:rPr lang="en-US" sz="4400"/>
              <a:t>= YES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828800" y="457200"/>
            <a:ext cx="7315200" cy="1143000"/>
          </a:xfrm>
        </p:spPr>
        <p:txBody>
          <a:bodyPr/>
          <a:lstStyle/>
          <a:p>
            <a:r>
              <a:rPr lang="en-US" smtClean="0"/>
              <a:t>Key Components of Crack Eval.</a:t>
            </a:r>
          </a:p>
        </p:txBody>
      </p:sp>
      <p:sp>
        <p:nvSpPr>
          <p:cNvPr id="25603" name="Content Placeholder 2"/>
          <p:cNvSpPr>
            <a:spLocks noGrp="1"/>
          </p:cNvSpPr>
          <p:nvPr>
            <p:ph idx="1"/>
          </p:nvPr>
        </p:nvSpPr>
        <p:spPr>
          <a:xfrm>
            <a:off x="1828800" y="1981200"/>
            <a:ext cx="6096000" cy="3611563"/>
          </a:xfrm>
        </p:spPr>
        <p:txBody>
          <a:bodyPr/>
          <a:lstStyle/>
          <a:p>
            <a:pPr algn="ctr">
              <a:buFontTx/>
              <a:buNone/>
            </a:pPr>
            <a:r>
              <a:rPr lang="en-US" smtClean="0"/>
              <a:t>              </a:t>
            </a:r>
          </a:p>
          <a:p>
            <a:pPr algn="ctr">
              <a:buFontTx/>
              <a:buNone/>
            </a:pPr>
            <a:r>
              <a:rPr lang="en-US" smtClean="0"/>
              <a:t>Pattern + </a:t>
            </a:r>
            <a:r>
              <a:rPr lang="en-US" u="sng" smtClean="0"/>
              <a:t>Size</a:t>
            </a:r>
            <a:r>
              <a:rPr lang="en-US" smtClean="0"/>
              <a:t>= Severity</a:t>
            </a:r>
          </a:p>
        </p:txBody>
      </p:sp>
      <p:sp>
        <p:nvSpPr>
          <p:cNvPr id="25604" name="Footer Placeholder 3"/>
          <p:cNvSpPr>
            <a:spLocks noGrp="1"/>
          </p:cNvSpPr>
          <p:nvPr>
            <p:ph type="ftr" sz="quarter" idx="10"/>
          </p:nvPr>
        </p:nvSpPr>
        <p:spPr>
          <a:noFill/>
        </p:spPr>
        <p:txBody>
          <a:bodyPr/>
          <a:lstStyle/>
          <a:p>
            <a:r>
              <a:rPr lang="en-US" dirty="0" err="1" smtClean="0"/>
              <a:t>www.concretepipe.org</a:t>
            </a: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1447800" y="838200"/>
            <a:ext cx="8097838" cy="631825"/>
          </a:xfrm>
        </p:spPr>
        <p:txBody>
          <a:bodyPr/>
          <a:lstStyle/>
          <a:p>
            <a:r>
              <a:rPr lang="en-US" smtClean="0"/>
              <a:t>HISTORICAL PERSPECTIVE</a:t>
            </a:r>
          </a:p>
        </p:txBody>
      </p:sp>
      <p:sp>
        <p:nvSpPr>
          <p:cNvPr id="81923" name="Rectangle 3"/>
          <p:cNvSpPr>
            <a:spLocks noGrp="1" noChangeArrowheads="1"/>
          </p:cNvSpPr>
          <p:nvPr>
            <p:ph type="body" idx="1"/>
          </p:nvPr>
        </p:nvSpPr>
        <p:spPr>
          <a:xfrm>
            <a:off x="1828800" y="1828800"/>
            <a:ext cx="7315200" cy="3611563"/>
          </a:xfrm>
        </p:spPr>
        <p:txBody>
          <a:bodyPr/>
          <a:lstStyle/>
          <a:p>
            <a:r>
              <a:rPr lang="en-US" smtClean="0"/>
              <a:t>“Cracks up to approximately 1/16” (.0625) will not permit corrosion except under the most adverse conditions.”</a:t>
            </a:r>
          </a:p>
          <a:p>
            <a:pPr lvl="1">
              <a:buFont typeface="Wingdings" pitchFamily="2" charset="2"/>
              <a:buNone/>
            </a:pPr>
            <a:r>
              <a:rPr lang="en-US" sz="2000" i="1" smtClean="0"/>
              <a:t>Repairing Reinforced Concrete Pipe, M.G. Spangler, Structural Engineering Handbook by Edwin H Gaylord Jr. and Charles N Gaylord, 1968.</a:t>
            </a:r>
          </a:p>
          <a:p>
            <a:pPr>
              <a:buFont typeface="Wingdings" pitchFamily="2" charset="2"/>
              <a:buNone/>
            </a:pPr>
            <a:endParaRPr lang="en-US" sz="1800" smtClean="0"/>
          </a:p>
          <a:p>
            <a:endParaRPr lang="en-US" sz="1800" smtClean="0"/>
          </a:p>
          <a:p>
            <a:pPr>
              <a:buFont typeface="Wingdings" pitchFamily="2" charset="2"/>
              <a:buNone/>
            </a:pPr>
            <a:endParaRPr lang="en-US" sz="1800" smtClean="0"/>
          </a:p>
        </p:txBody>
      </p:sp>
      <p:sp>
        <p:nvSpPr>
          <p:cNvPr id="5" name="Footer Placeholder 3"/>
          <p:cNvSpPr>
            <a:spLocks noGrp="1"/>
          </p:cNvSpPr>
          <p:nvPr>
            <p:ph type="ftr" sz="quarter" idx="10"/>
          </p:nvPr>
        </p:nvSpPr>
        <p:spPr>
          <a:xfrm>
            <a:off x="1828800" y="6381750"/>
            <a:ext cx="2895600" cy="476250"/>
          </a:xfrm>
          <a:noFill/>
        </p:spPr>
        <p:txBody>
          <a:bodyPr/>
          <a:lstStyle/>
          <a:p>
            <a:r>
              <a:rPr lang="en-GB" dirty="0" err="1" smtClean="0"/>
              <a:t>www.concretepipe.org</a:t>
            </a:r>
            <a:endParaRPr lang="en-GB" dirty="0" smtClean="0"/>
          </a:p>
          <a:p>
            <a:endParaRPr lang="de-DE"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4000"/>
                                  </p:stCondLst>
                                  <p:childTnLst>
                                    <p:set>
                                      <p:cBhvr>
                                        <p:cTn id="6" dur="1" fill="hold">
                                          <p:stCondLst>
                                            <p:cond delay="0"/>
                                          </p:stCondLst>
                                        </p:cTn>
                                        <p:tgtEl>
                                          <p:spTgt spid="81923">
                                            <p:txEl>
                                              <p:pRg st="1" end="1"/>
                                            </p:txEl>
                                          </p:spTgt>
                                        </p:tgtEl>
                                        <p:attrNameLst>
                                          <p:attrName>style.visibility</p:attrName>
                                        </p:attrNameLst>
                                      </p:cBhvr>
                                      <p:to>
                                        <p:strVal val="visible"/>
                                      </p:to>
                                    </p:set>
                                  </p:childTnLst>
                                </p:cTn>
                              </p:par>
                            </p:childTnLst>
                          </p:cTn>
                        </p:par>
                        <p:par>
                          <p:cTn id="7" fill="hold">
                            <p:stCondLst>
                              <p:cond delay="4000"/>
                            </p:stCondLst>
                            <p:childTnLst>
                              <p:par>
                                <p:cTn id="8" presetID="1" presetClass="entr" presetSubtype="0" fill="hold" grpId="0" nodeType="afterEffect">
                                  <p:stCondLst>
                                    <p:cond delay="8000"/>
                                  </p:stCondLst>
                                  <p:childTnLst>
                                    <p:set>
                                      <p:cBhvr>
                                        <p:cTn id="9" dur="1" fill="hold">
                                          <p:stCondLst>
                                            <p:cond delay="0"/>
                                          </p:stCondLst>
                                        </p:cTn>
                                        <p:tgtEl>
                                          <p:spTgt spid="819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a:xfrm>
            <a:off x="1828800" y="6381750"/>
            <a:ext cx="2895600" cy="476250"/>
          </a:xfrm>
          <a:noFill/>
        </p:spPr>
        <p:txBody>
          <a:bodyPr/>
          <a:lstStyle/>
          <a:p>
            <a:r>
              <a:rPr lang="en-GB" dirty="0" err="1" smtClean="0"/>
              <a:t>www.concretepipe.org</a:t>
            </a:r>
            <a:endParaRPr lang="en-GB" dirty="0" smtClean="0"/>
          </a:p>
          <a:p>
            <a:endParaRPr lang="de-DE" dirty="0" smtClean="0"/>
          </a:p>
        </p:txBody>
      </p:sp>
      <p:sp>
        <p:nvSpPr>
          <p:cNvPr id="27651" name="Rectangle 2"/>
          <p:cNvSpPr>
            <a:spLocks noGrp="1" noChangeArrowheads="1"/>
          </p:cNvSpPr>
          <p:nvPr>
            <p:ph type="title"/>
          </p:nvPr>
        </p:nvSpPr>
        <p:spPr>
          <a:xfrm>
            <a:off x="1524000" y="304800"/>
            <a:ext cx="7315200" cy="1143000"/>
          </a:xfrm>
        </p:spPr>
        <p:txBody>
          <a:bodyPr/>
          <a:lstStyle/>
          <a:p>
            <a:r>
              <a:rPr lang="en-US" smtClean="0"/>
              <a:t>Modern Day Crack Width Criteria</a:t>
            </a:r>
            <a:endParaRPr lang="en-US" sz="2000" smtClean="0"/>
          </a:p>
        </p:txBody>
      </p:sp>
      <p:sp>
        <p:nvSpPr>
          <p:cNvPr id="80899" name="Rectangle 3"/>
          <p:cNvSpPr>
            <a:spLocks noGrp="1" noChangeArrowheads="1"/>
          </p:cNvSpPr>
          <p:nvPr>
            <p:ph type="body" idx="1"/>
          </p:nvPr>
        </p:nvSpPr>
        <p:spPr>
          <a:xfrm>
            <a:off x="1981200" y="1371600"/>
            <a:ext cx="7162800" cy="3611563"/>
          </a:xfrm>
        </p:spPr>
        <p:txBody>
          <a:bodyPr/>
          <a:lstStyle/>
          <a:p>
            <a:pPr algn="ctr">
              <a:buFontTx/>
              <a:buNone/>
            </a:pPr>
            <a:r>
              <a:rPr lang="en-US" sz="2400" smtClean="0"/>
              <a:t>				Pattern + </a:t>
            </a:r>
            <a:r>
              <a:rPr lang="en-US" sz="2400" u="sng" smtClean="0"/>
              <a:t>Size </a:t>
            </a:r>
            <a:r>
              <a:rPr lang="en-US" sz="2400" smtClean="0"/>
              <a:t>= Severity</a:t>
            </a:r>
          </a:p>
          <a:p>
            <a:pPr>
              <a:buFontTx/>
              <a:buNone/>
            </a:pPr>
            <a:r>
              <a:rPr lang="en-US" smtClean="0"/>
              <a:t>AASHTO section 27 </a:t>
            </a:r>
          </a:p>
          <a:p>
            <a:pPr lvl="1"/>
            <a:r>
              <a:rPr lang="en-US" smtClean="0"/>
              <a:t>Cracks &lt; 0.01 Noted but No Concern</a:t>
            </a:r>
          </a:p>
          <a:p>
            <a:pPr lvl="1"/>
            <a:r>
              <a:rPr lang="en-US" smtClean="0"/>
              <a:t>Cracks &gt; 0.01 </a:t>
            </a:r>
          </a:p>
          <a:p>
            <a:pPr lvl="2">
              <a:buFontTx/>
              <a:buNone/>
            </a:pPr>
            <a:r>
              <a:rPr lang="en-US" smtClean="0"/>
              <a:t>evaluate to determine if detrimental</a:t>
            </a:r>
          </a:p>
          <a:p>
            <a:pPr lvl="1"/>
            <a:r>
              <a:rPr lang="en-US" smtClean="0"/>
              <a:t>Cracks &gt;0.10</a:t>
            </a:r>
          </a:p>
          <a:p>
            <a:pPr lvl="2">
              <a:buFontTx/>
              <a:buNone/>
            </a:pPr>
            <a:r>
              <a:rPr lang="en-US" smtClean="0"/>
              <a:t>In non-corrosive environments (ph&gt;5.5) cracks up to 0.10” are considered acceptable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950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8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8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89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89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089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8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1371600" y="0"/>
            <a:ext cx="7315200" cy="1143000"/>
          </a:xfrm>
        </p:spPr>
        <p:txBody>
          <a:bodyPr/>
          <a:lstStyle/>
          <a:p>
            <a:r>
              <a:rPr lang="en-US" smtClean="0"/>
              <a:t/>
            </a:r>
            <a:br>
              <a:rPr lang="en-US" smtClean="0"/>
            </a:br>
            <a:r>
              <a:rPr lang="en-US" smtClean="0"/>
              <a:t>Crack Size – Eval. Guidelines</a:t>
            </a:r>
          </a:p>
        </p:txBody>
      </p:sp>
      <p:sp>
        <p:nvSpPr>
          <p:cNvPr id="82947" name="Rectangle 3"/>
          <p:cNvSpPr>
            <a:spLocks noGrp="1" noChangeArrowheads="1"/>
          </p:cNvSpPr>
          <p:nvPr>
            <p:ph type="body" idx="1"/>
          </p:nvPr>
        </p:nvSpPr>
        <p:spPr>
          <a:xfrm>
            <a:off x="1752600" y="1295400"/>
            <a:ext cx="7010400" cy="3611563"/>
          </a:xfrm>
        </p:spPr>
        <p:txBody>
          <a:bodyPr/>
          <a:lstStyle/>
          <a:p>
            <a:pPr>
              <a:buFontTx/>
              <a:buNone/>
            </a:pPr>
            <a:r>
              <a:rPr lang="en-US" smtClean="0"/>
              <a:t>Concrete pipe is designed to handle controlled size cracks.</a:t>
            </a:r>
          </a:p>
          <a:p>
            <a:r>
              <a:rPr lang="en-US" smtClean="0"/>
              <a:t>Cracks </a:t>
            </a:r>
            <a:r>
              <a:rPr lang="en-US" u="sng" smtClean="0"/>
              <a:t>&lt; </a:t>
            </a:r>
            <a:r>
              <a:rPr lang="en-US" smtClean="0"/>
              <a:t>0.05” No Concern</a:t>
            </a:r>
          </a:p>
          <a:p>
            <a:r>
              <a:rPr lang="en-US" smtClean="0"/>
              <a:t>Cracks  &gt; 0.05 inch Consider Pattern &amp; Ph</a:t>
            </a:r>
          </a:p>
        </p:txBody>
      </p:sp>
      <p:pic>
        <p:nvPicPr>
          <p:cNvPr id="28677" name="Picture 4" descr="C:\Users\Al Hogan\AppData\Local\Microsoft\Windows\Temporary Internet Files\Content.IE5\T231WJHM\MP900438855[1].jpg"/>
          <p:cNvPicPr>
            <a:picLocks noChangeAspect="1" noChangeArrowheads="1"/>
          </p:cNvPicPr>
          <p:nvPr/>
        </p:nvPicPr>
        <p:blipFill>
          <a:blip r:embed="rId3" cstate="print"/>
          <a:srcRect/>
          <a:stretch>
            <a:fillRect/>
          </a:stretch>
        </p:blipFill>
        <p:spPr bwMode="auto">
          <a:xfrm>
            <a:off x="3125788" y="4095750"/>
            <a:ext cx="3656012" cy="24495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par>
                          <p:cTn id="7" fill="hold">
                            <p:stCondLst>
                              <p:cond delay="5000"/>
                            </p:stCondLst>
                            <p:childTnLst>
                              <p:par>
                                <p:cTn id="8" presetID="1" presetClass="entr" presetSubtype="0" fill="hold" grpId="0" nodeType="afterEffect">
                                  <p:stCondLst>
                                    <p:cond delay="4000"/>
                                  </p:stCondLst>
                                  <p:childTnLst>
                                    <p:set>
                                      <p:cBhvr>
                                        <p:cTn id="9" dur="1" fill="hold">
                                          <p:stCondLst>
                                            <p:cond delay="0"/>
                                          </p:stCondLst>
                                        </p:cTn>
                                        <p:tgtEl>
                                          <p:spTgt spid="82947">
                                            <p:txEl>
                                              <p:pRg st="1" end="1"/>
                                            </p:txEl>
                                          </p:spTgt>
                                        </p:tgtEl>
                                        <p:attrNameLst>
                                          <p:attrName>style.visibility</p:attrName>
                                        </p:attrNameLst>
                                      </p:cBhvr>
                                      <p:to>
                                        <p:strVal val="visible"/>
                                      </p:to>
                                    </p:set>
                                  </p:childTnLst>
                                </p:cTn>
                              </p:par>
                            </p:childTnLst>
                          </p:cTn>
                        </p:par>
                        <p:par>
                          <p:cTn id="10" fill="hold">
                            <p:stCondLst>
                              <p:cond delay="9000"/>
                            </p:stCondLst>
                            <p:childTnLst>
                              <p:par>
                                <p:cTn id="11" presetID="1" presetClass="entr" presetSubtype="0" fill="hold" grpId="0" nodeType="afterEffect">
                                  <p:stCondLst>
                                    <p:cond delay="9000"/>
                                  </p:stCondLst>
                                  <p:childTnLst>
                                    <p:set>
                                      <p:cBhvr>
                                        <p:cTn id="12"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1524000" y="533400"/>
            <a:ext cx="7315200" cy="838200"/>
          </a:xfrm>
        </p:spPr>
        <p:txBody>
          <a:bodyPr/>
          <a:lstStyle/>
          <a:p>
            <a:r>
              <a:rPr lang="en-US" sz="3200" smtClean="0"/>
              <a:t>PUT IT ALL TOGETHER </a:t>
            </a:r>
            <a:br>
              <a:rPr lang="en-US" sz="3200" smtClean="0"/>
            </a:br>
            <a:r>
              <a:rPr lang="en-US" sz="3200" u="sng" smtClean="0"/>
              <a:t>Patterns + Size = Severity</a:t>
            </a:r>
          </a:p>
        </p:txBody>
      </p:sp>
      <p:sp>
        <p:nvSpPr>
          <p:cNvPr id="72707" name="Rectangle 3"/>
          <p:cNvSpPr>
            <a:spLocks noGrp="1" noChangeArrowheads="1"/>
          </p:cNvSpPr>
          <p:nvPr>
            <p:ph type="body" idx="1"/>
          </p:nvPr>
        </p:nvSpPr>
        <p:spPr>
          <a:xfrm>
            <a:off x="1676400" y="1600200"/>
            <a:ext cx="7467600" cy="3611563"/>
          </a:xfrm>
          <a:noFill/>
        </p:spPr>
        <p:txBody>
          <a:bodyPr/>
          <a:lstStyle/>
          <a:p>
            <a:r>
              <a:rPr kumimoji="1" lang="en-US" sz="2800" smtClean="0"/>
              <a:t>Random crack – no severity</a:t>
            </a:r>
          </a:p>
          <a:p>
            <a:r>
              <a:rPr kumimoji="1" lang="en-US" sz="2800" smtClean="0"/>
              <a:t>Concentric crack –  size or offset</a:t>
            </a:r>
          </a:p>
          <a:p>
            <a:r>
              <a:rPr kumimoji="1" lang="en-US" smtClean="0"/>
              <a:t>Longitudinal crack – location ,offset, size</a:t>
            </a:r>
          </a:p>
          <a:p>
            <a:r>
              <a:rPr kumimoji="1" lang="en-US" smtClean="0"/>
              <a:t>Circumferential crack – soil migration</a:t>
            </a:r>
          </a:p>
          <a:p>
            <a:endParaRPr kumimoji="1" lang="en-US" smtClean="0"/>
          </a:p>
          <a:p>
            <a:endParaRPr kumimoji="1" lang="en-US" smtClean="0"/>
          </a:p>
        </p:txBody>
      </p:sp>
      <p:pic>
        <p:nvPicPr>
          <p:cNvPr id="29701" name="Picture 4" descr="C:\Users\Al Hogan\AppData\Local\Microsoft\Windows\Temporary Internet Files\Content.IE5\T231WJHM\MP900438855[1].jpg"/>
          <p:cNvPicPr>
            <a:picLocks noChangeAspect="1" noChangeArrowheads="1"/>
          </p:cNvPicPr>
          <p:nvPr/>
        </p:nvPicPr>
        <p:blipFill>
          <a:blip r:embed="rId3" cstate="print"/>
          <a:srcRect/>
          <a:stretch>
            <a:fillRect/>
          </a:stretch>
        </p:blipFill>
        <p:spPr bwMode="auto">
          <a:xfrm>
            <a:off x="2971800" y="4408488"/>
            <a:ext cx="3656013" cy="24495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7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Examples and Application</a:t>
            </a:r>
            <a:br>
              <a:rPr lang="en-US" smtClean="0"/>
            </a:br>
            <a:r>
              <a:rPr lang="en-US" smtClean="0"/>
              <a:t/>
            </a:r>
            <a:br>
              <a:rPr lang="en-US" smtClean="0"/>
            </a:br>
            <a:r>
              <a:rPr lang="en-US" smtClean="0"/>
              <a:t>Stick our Head into some Pipe!</a:t>
            </a:r>
          </a:p>
        </p:txBody>
      </p:sp>
      <p:sp>
        <p:nvSpPr>
          <p:cNvPr id="30723" name="Footer Placeholder 2"/>
          <p:cNvSpPr>
            <a:spLocks noGrp="1"/>
          </p:cNvSpPr>
          <p:nvPr>
            <p:ph type="ftr" sz="quarter" idx="10"/>
          </p:nvPr>
        </p:nvSpPr>
        <p:spPr>
          <a:noFill/>
        </p:spPr>
        <p:txBody>
          <a:bodyPr/>
          <a:lstStyle/>
          <a:p>
            <a:r>
              <a:rPr lang="en-US" dirty="0" err="1" smtClean="0"/>
              <a:t>www.concretepipe.org</a:t>
            </a:r>
            <a:endParaRPr lang="en-US" dirty="0" smtClean="0"/>
          </a:p>
        </p:txBody>
      </p:sp>
      <p:sp>
        <p:nvSpPr>
          <p:cNvPr id="30724" name="TextBox 3"/>
          <p:cNvSpPr txBox="1">
            <a:spLocks noChangeArrowheads="1"/>
          </p:cNvSpPr>
          <p:nvPr/>
        </p:nvSpPr>
        <p:spPr bwMode="auto">
          <a:xfrm>
            <a:off x="2057400" y="2819400"/>
            <a:ext cx="5791200" cy="1938338"/>
          </a:xfrm>
          <a:prstGeom prst="rect">
            <a:avLst/>
          </a:prstGeom>
          <a:noFill/>
          <a:ln w="9525">
            <a:noFill/>
            <a:miter lim="800000"/>
            <a:headEnd/>
            <a:tailEnd/>
          </a:ln>
        </p:spPr>
        <p:txBody>
          <a:bodyPr>
            <a:spAutoFit/>
          </a:bodyPr>
          <a:lstStyle/>
          <a:p>
            <a:endParaRPr lang="en-US"/>
          </a:p>
          <a:p>
            <a:r>
              <a:rPr lang="en-US"/>
              <a:t>Make Application of Crack and Joint Evaluation</a:t>
            </a:r>
          </a:p>
          <a:p>
            <a:endParaRPr lang="en-US"/>
          </a:p>
          <a:p>
            <a:r>
              <a:rPr lang="en-US"/>
              <a:t>Discussion and Questions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3"/>
          <p:cNvSpPr>
            <a:spLocks noGrp="1"/>
          </p:cNvSpPr>
          <p:nvPr>
            <p:ph type="ftr" sz="quarter" idx="10"/>
          </p:nvPr>
        </p:nvSpPr>
        <p:spPr>
          <a:noFill/>
        </p:spPr>
        <p:txBody>
          <a:bodyPr/>
          <a:lstStyle/>
          <a:p>
            <a:r>
              <a:rPr lang="en-US" smtClean="0"/>
              <a:t>www.concrete-pipe.org</a:t>
            </a:r>
          </a:p>
        </p:txBody>
      </p:sp>
      <p:pic>
        <p:nvPicPr>
          <p:cNvPr id="31747" name="Picture 6"/>
          <p:cNvPicPr>
            <a:picLocks noChangeAspect="1" noChangeArrowheads="1"/>
          </p:cNvPicPr>
          <p:nvPr/>
        </p:nvPicPr>
        <p:blipFill>
          <a:blip r:embed="rId3" cstate="print"/>
          <a:srcRect/>
          <a:stretch>
            <a:fillRect/>
          </a:stretch>
        </p:blipFill>
        <p:spPr bwMode="auto">
          <a:xfrm>
            <a:off x="1905000" y="228600"/>
            <a:ext cx="4813300" cy="639921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p:cNvSpPr>
            <a:spLocks noGrp="1"/>
          </p:cNvSpPr>
          <p:nvPr>
            <p:ph type="ftr" sz="quarter" idx="10"/>
          </p:nvPr>
        </p:nvSpPr>
        <p:spPr>
          <a:noFill/>
        </p:spPr>
        <p:txBody>
          <a:bodyPr/>
          <a:lstStyle/>
          <a:p>
            <a:r>
              <a:rPr lang="en-US" dirty="0" err="1" smtClean="0"/>
              <a:t>www.concretepipe.org</a:t>
            </a:r>
            <a:endParaRPr lang="en-US" dirty="0" smtClean="0"/>
          </a:p>
        </p:txBody>
      </p:sp>
      <p:sp>
        <p:nvSpPr>
          <p:cNvPr id="32771" name="Title 1"/>
          <p:cNvSpPr>
            <a:spLocks noGrp="1"/>
          </p:cNvSpPr>
          <p:nvPr>
            <p:ph type="title" idx="4294967295"/>
          </p:nvPr>
        </p:nvSpPr>
        <p:spPr>
          <a:xfrm>
            <a:off x="1828800" y="1295400"/>
            <a:ext cx="7315200" cy="1143000"/>
          </a:xfrm>
        </p:spPr>
        <p:txBody>
          <a:bodyPr/>
          <a:lstStyle/>
          <a:p>
            <a:r>
              <a:rPr lang="en-US" smtClean="0"/>
              <a:t>“Post Installation Evaluation and Repair Guidelines of Installed RCP”</a:t>
            </a:r>
            <a:br>
              <a:rPr lang="en-US" smtClean="0"/>
            </a:br>
            <a:endParaRPr lang="en-US" smtClean="0"/>
          </a:p>
        </p:txBody>
      </p:sp>
      <p:sp>
        <p:nvSpPr>
          <p:cNvPr id="63491" name="Content Placeholder 2"/>
          <p:cNvSpPr>
            <a:spLocks noGrp="1"/>
          </p:cNvSpPr>
          <p:nvPr>
            <p:ph idx="4294967295"/>
          </p:nvPr>
        </p:nvSpPr>
        <p:spPr>
          <a:xfrm>
            <a:off x="1828800" y="2362200"/>
            <a:ext cx="7315200" cy="3611563"/>
          </a:xfrm>
        </p:spPr>
        <p:txBody>
          <a:bodyPr/>
          <a:lstStyle/>
          <a:p>
            <a:pPr>
              <a:defRPr/>
            </a:pPr>
            <a:r>
              <a:rPr lang="en-US" b="1" dirty="0" smtClean="0">
                <a:solidFill>
                  <a:schemeClr val="bg1">
                    <a:lumMod val="95000"/>
                  </a:schemeClr>
                </a:solidFill>
              </a:rPr>
              <a:t>Text Book </a:t>
            </a:r>
          </a:p>
          <a:p>
            <a:pPr>
              <a:defRPr/>
            </a:pPr>
            <a:endParaRPr lang="en-US" dirty="0" smtClean="0"/>
          </a:p>
          <a:p>
            <a:pPr>
              <a:buFontTx/>
              <a:buNone/>
              <a:defRPr/>
            </a:pPr>
            <a:endParaRPr lang="en-US" dirty="0" smtClean="0"/>
          </a:p>
          <a:p>
            <a:pPr>
              <a:buFontTx/>
              <a:buNone/>
              <a:defRPr/>
            </a:pPr>
            <a:endParaRPr lang="en-US" dirty="0" smtClean="0"/>
          </a:p>
        </p:txBody>
      </p:sp>
      <p:pic>
        <p:nvPicPr>
          <p:cNvPr id="32773" name="Picture 3"/>
          <p:cNvPicPr>
            <a:picLocks noChangeAspect="1" noChangeArrowheads="1"/>
          </p:cNvPicPr>
          <p:nvPr/>
        </p:nvPicPr>
        <p:blipFill>
          <a:blip r:embed="rId3" cstate="print"/>
          <a:srcRect/>
          <a:stretch>
            <a:fillRect/>
          </a:stretch>
        </p:blipFill>
        <p:spPr bwMode="auto">
          <a:xfrm rot="207538">
            <a:off x="5092700" y="1720850"/>
            <a:ext cx="3903663" cy="5024438"/>
          </a:xfrm>
          <a:prstGeom prst="rect">
            <a:avLst/>
          </a:prstGeom>
          <a:noFill/>
          <a:ln w="9525">
            <a:solidFill>
              <a:schemeClr val="tx1"/>
            </a:solidFill>
            <a:miter lim="800000"/>
            <a:headEnd/>
            <a:tailEnd/>
          </a:ln>
        </p:spPr>
      </p:pic>
      <p:pic>
        <p:nvPicPr>
          <p:cNvPr id="32774" name="Picture 3" descr="C:\Users\Al Hogan\AppData\Local\Microsoft\Windows\Temporary Internet Files\Content.IE5\CUWYLD37\MC900292418[1].wmf"/>
          <p:cNvPicPr>
            <a:picLocks noChangeAspect="1" noChangeArrowheads="1"/>
          </p:cNvPicPr>
          <p:nvPr/>
        </p:nvPicPr>
        <p:blipFill>
          <a:blip r:embed="rId4" cstate="print"/>
          <a:srcRect/>
          <a:stretch>
            <a:fillRect/>
          </a:stretch>
        </p:blipFill>
        <p:spPr bwMode="auto">
          <a:xfrm>
            <a:off x="1371600" y="2819400"/>
            <a:ext cx="2946400" cy="1770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1"/>
          <p:cNvSpPr>
            <a:spLocks noGrp="1"/>
          </p:cNvSpPr>
          <p:nvPr>
            <p:ph type="ftr" sz="quarter" idx="10"/>
          </p:nvPr>
        </p:nvSpPr>
        <p:spPr>
          <a:noFill/>
        </p:spPr>
        <p:txBody>
          <a:bodyPr/>
          <a:lstStyle/>
          <a:p>
            <a:r>
              <a:rPr lang="en-US" dirty="0" err="1" smtClean="0"/>
              <a:t>www.concretepipe.org</a:t>
            </a:r>
            <a:endParaRPr lang="en-US" dirty="0" smtClean="0"/>
          </a:p>
        </p:txBody>
      </p:sp>
      <p:pic>
        <p:nvPicPr>
          <p:cNvPr id="33795" name="Picture 2"/>
          <p:cNvPicPr>
            <a:picLocks noChangeAspect="1" noChangeArrowheads="1"/>
          </p:cNvPicPr>
          <p:nvPr/>
        </p:nvPicPr>
        <p:blipFill>
          <a:blip r:embed="rId3" cstate="print"/>
          <a:srcRect r="8333" b="8333"/>
          <a:stretch>
            <a:fillRect/>
          </a:stretch>
        </p:blipFill>
        <p:spPr bwMode="auto">
          <a:xfrm>
            <a:off x="1981200" y="1371600"/>
            <a:ext cx="6299200" cy="4724400"/>
          </a:xfrm>
          <a:prstGeom prst="rect">
            <a:avLst/>
          </a:prstGeom>
          <a:noFill/>
          <a:ln w="9525">
            <a:noFill/>
            <a:miter lim="800000"/>
            <a:headEnd/>
            <a:tailEnd/>
          </a:ln>
        </p:spPr>
      </p:pic>
      <p:sp>
        <p:nvSpPr>
          <p:cNvPr id="33796" name="TextBox 3"/>
          <p:cNvSpPr txBox="1">
            <a:spLocks noChangeArrowheads="1"/>
          </p:cNvSpPr>
          <p:nvPr/>
        </p:nvSpPr>
        <p:spPr bwMode="auto">
          <a:xfrm>
            <a:off x="1828800" y="228600"/>
            <a:ext cx="6019800" cy="523875"/>
          </a:xfrm>
          <a:prstGeom prst="rect">
            <a:avLst/>
          </a:prstGeom>
          <a:noFill/>
          <a:ln w="9525">
            <a:noFill/>
            <a:miter lim="800000"/>
            <a:headEnd/>
            <a:tailEnd/>
          </a:ln>
        </p:spPr>
        <p:txBody>
          <a:bodyPr>
            <a:spAutoFit/>
          </a:bodyPr>
          <a:lstStyle/>
          <a:p>
            <a:r>
              <a:rPr lang="en-US" sz="2800"/>
              <a:t>1</a:t>
            </a:r>
            <a:r>
              <a:rPr lang="en-US" sz="2800" baseline="30000"/>
              <a:t>st</a:t>
            </a:r>
            <a:r>
              <a:rPr lang="en-US" sz="2800"/>
              <a:t> Example = Longitudinal Crack</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524000" y="152400"/>
            <a:ext cx="7315200" cy="1143000"/>
          </a:xfrm>
        </p:spPr>
        <p:txBody>
          <a:bodyPr/>
          <a:lstStyle/>
          <a:p>
            <a:r>
              <a:rPr lang="en-US" sz="3200" smtClean="0"/>
              <a:t>Practice Makes Perfect…..</a:t>
            </a:r>
          </a:p>
        </p:txBody>
      </p:sp>
      <p:sp>
        <p:nvSpPr>
          <p:cNvPr id="34819" name="Content Placeholder 2"/>
          <p:cNvSpPr>
            <a:spLocks noGrp="1"/>
          </p:cNvSpPr>
          <p:nvPr>
            <p:ph idx="1"/>
          </p:nvPr>
        </p:nvSpPr>
        <p:spPr>
          <a:xfrm>
            <a:off x="1828800" y="1752600"/>
            <a:ext cx="7315200" cy="3611563"/>
          </a:xfrm>
        </p:spPr>
        <p:txBody>
          <a:bodyPr/>
          <a:lstStyle/>
          <a:p>
            <a:r>
              <a:rPr lang="en-US" smtClean="0"/>
              <a:t>Using Crack Matrix…</a:t>
            </a:r>
          </a:p>
          <a:p>
            <a:pPr lvl="1"/>
            <a:r>
              <a:rPr lang="en-US" smtClean="0"/>
              <a:t>Longitudinal crack (C2)</a:t>
            </a:r>
          </a:p>
          <a:p>
            <a:pPr lvl="1"/>
            <a:r>
              <a:rPr lang="en-US" smtClean="0"/>
              <a:t>Crack at Invert 6 o-clock and 12 o-clock</a:t>
            </a:r>
          </a:p>
          <a:p>
            <a:pPr lvl="1"/>
            <a:r>
              <a:rPr lang="en-US" smtClean="0"/>
              <a:t>Crack width = 0.08” (C9)</a:t>
            </a:r>
          </a:p>
          <a:p>
            <a:pPr lvl="1"/>
            <a:r>
              <a:rPr lang="en-US" smtClean="0"/>
              <a:t>Soil Maps indicate Ph = 4+/- (C16)</a:t>
            </a:r>
          </a:p>
          <a:p>
            <a:r>
              <a:rPr lang="en-US" smtClean="0"/>
              <a:t>Any Action to be taken?</a:t>
            </a:r>
          </a:p>
        </p:txBody>
      </p:sp>
      <p:sp>
        <p:nvSpPr>
          <p:cNvPr id="34820" name="Footer Placeholder 3"/>
          <p:cNvSpPr>
            <a:spLocks noGrp="1"/>
          </p:cNvSpPr>
          <p:nvPr>
            <p:ph type="ftr" sz="quarter" idx="10"/>
          </p:nvPr>
        </p:nvSpPr>
        <p:spPr>
          <a:noFill/>
        </p:spPr>
        <p:txBody>
          <a:bodyPr/>
          <a:lstStyle/>
          <a:p>
            <a:r>
              <a:rPr lang="en-US" dirty="0" err="1" smtClean="0"/>
              <a:t>www.concretepipe.org</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1"/>
          <p:cNvSpPr>
            <a:spLocks noGrp="1"/>
          </p:cNvSpPr>
          <p:nvPr>
            <p:ph type="ftr" sz="quarter" idx="10"/>
          </p:nvPr>
        </p:nvSpPr>
        <p:spPr>
          <a:noFill/>
        </p:spPr>
        <p:txBody>
          <a:bodyPr/>
          <a:lstStyle/>
          <a:p>
            <a:r>
              <a:rPr lang="en-US" dirty="0" err="1" smtClean="0"/>
              <a:t>www.concretepipe.org</a:t>
            </a:r>
            <a:endParaRPr lang="en-US" dirty="0" smtClean="0"/>
          </a:p>
        </p:txBody>
      </p:sp>
      <p:sp>
        <p:nvSpPr>
          <p:cNvPr id="8195" name="TextBox 3"/>
          <p:cNvSpPr txBox="1">
            <a:spLocks noChangeArrowheads="1"/>
          </p:cNvSpPr>
          <p:nvPr/>
        </p:nvSpPr>
        <p:spPr bwMode="auto">
          <a:xfrm>
            <a:off x="1524000" y="228600"/>
            <a:ext cx="6934200" cy="1816100"/>
          </a:xfrm>
          <a:prstGeom prst="rect">
            <a:avLst/>
          </a:prstGeom>
          <a:noFill/>
          <a:ln w="9525">
            <a:noFill/>
            <a:miter lim="800000"/>
            <a:headEnd/>
            <a:tailEnd/>
          </a:ln>
        </p:spPr>
        <p:txBody>
          <a:bodyPr>
            <a:spAutoFit/>
          </a:bodyPr>
          <a:lstStyle/>
          <a:p>
            <a:pPr algn="ctr"/>
            <a:r>
              <a:rPr lang="en-US" sz="2800" b="1">
                <a:solidFill>
                  <a:srgbClr val="FF0000"/>
                </a:solidFill>
              </a:rPr>
              <a:t>When the American Association of State Highway Transportation Officials (AASHTO) SPEAKS – Everyone Listens!</a:t>
            </a:r>
          </a:p>
        </p:txBody>
      </p:sp>
      <p:pic>
        <p:nvPicPr>
          <p:cNvPr id="8196" name="Picture 9" descr="I-88-FAILURE"/>
          <p:cNvPicPr>
            <a:picLocks noChangeAspect="1" noChangeArrowheads="1"/>
          </p:cNvPicPr>
          <p:nvPr/>
        </p:nvPicPr>
        <p:blipFill>
          <a:blip r:embed="rId3" cstate="print"/>
          <a:srcRect/>
          <a:stretch>
            <a:fillRect/>
          </a:stretch>
        </p:blipFill>
        <p:spPr bwMode="auto">
          <a:xfrm>
            <a:off x="2438400" y="2133600"/>
            <a:ext cx="5181600" cy="395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524000" y="533400"/>
            <a:ext cx="7315200" cy="1143000"/>
          </a:xfrm>
        </p:spPr>
        <p:txBody>
          <a:bodyPr/>
          <a:lstStyle/>
          <a:p>
            <a:r>
              <a:rPr lang="en-US" smtClean="0"/>
              <a:t>Answer…</a:t>
            </a:r>
          </a:p>
        </p:txBody>
      </p:sp>
      <p:sp>
        <p:nvSpPr>
          <p:cNvPr id="35843" name="Content Placeholder 2"/>
          <p:cNvSpPr>
            <a:spLocks noGrp="1"/>
          </p:cNvSpPr>
          <p:nvPr>
            <p:ph idx="1"/>
          </p:nvPr>
        </p:nvSpPr>
        <p:spPr>
          <a:xfrm>
            <a:off x="1828800" y="2667000"/>
            <a:ext cx="7315200" cy="3611563"/>
          </a:xfrm>
        </p:spPr>
        <p:txBody>
          <a:bodyPr/>
          <a:lstStyle/>
          <a:p>
            <a:pPr lvl="1"/>
            <a:r>
              <a:rPr lang="en-US" smtClean="0"/>
              <a:t>Yes - Seal Crack to protect steel and insure anticipated service life….(C17)</a:t>
            </a:r>
          </a:p>
          <a:p>
            <a:pPr lvl="1"/>
            <a:r>
              <a:rPr lang="en-US" smtClean="0"/>
              <a:t>See Crack Repair Procedures..</a:t>
            </a:r>
          </a:p>
          <a:p>
            <a:endParaRPr lang="en-US" smtClean="0"/>
          </a:p>
          <a:p>
            <a:r>
              <a:rPr lang="en-US" smtClean="0"/>
              <a:t>Cautions about wet v dry cracks</a:t>
            </a:r>
          </a:p>
          <a:p>
            <a:r>
              <a:rPr lang="en-US" smtClean="0"/>
              <a:t>ZOOM issues</a:t>
            </a:r>
          </a:p>
          <a:p>
            <a:r>
              <a:rPr lang="en-US" smtClean="0"/>
              <a:t>ACTUAL Accuracy  </a:t>
            </a:r>
          </a:p>
        </p:txBody>
      </p:sp>
      <p:sp>
        <p:nvSpPr>
          <p:cNvPr id="35844" name="Footer Placeholder 3"/>
          <p:cNvSpPr>
            <a:spLocks noGrp="1"/>
          </p:cNvSpPr>
          <p:nvPr>
            <p:ph type="ftr" sz="quarter" idx="10"/>
          </p:nvPr>
        </p:nvSpPr>
        <p:spPr>
          <a:noFill/>
        </p:spPr>
        <p:txBody>
          <a:bodyPr/>
          <a:lstStyle/>
          <a:p>
            <a:r>
              <a:rPr lang="en-US" dirty="0" err="1" smtClean="0"/>
              <a:t>www.concretepipe.org</a:t>
            </a:r>
            <a:endParaRPr lang="en-US" dirty="0" smtClean="0"/>
          </a:p>
        </p:txBody>
      </p:sp>
      <p:pic>
        <p:nvPicPr>
          <p:cNvPr id="35845" name="Picture 2"/>
          <p:cNvPicPr>
            <a:picLocks noChangeAspect="1" noChangeArrowheads="1"/>
          </p:cNvPicPr>
          <p:nvPr/>
        </p:nvPicPr>
        <p:blipFill>
          <a:blip r:embed="rId3" cstate="print"/>
          <a:srcRect r="8333" b="8333"/>
          <a:stretch>
            <a:fillRect/>
          </a:stretch>
        </p:blipFill>
        <p:spPr bwMode="auto">
          <a:xfrm>
            <a:off x="5765800" y="0"/>
            <a:ext cx="3378200" cy="2533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1"/>
          <p:cNvSpPr>
            <a:spLocks noGrp="1"/>
          </p:cNvSpPr>
          <p:nvPr>
            <p:ph type="ftr" sz="quarter" idx="10"/>
          </p:nvPr>
        </p:nvSpPr>
        <p:spPr>
          <a:noFill/>
        </p:spPr>
        <p:txBody>
          <a:bodyPr/>
          <a:lstStyle/>
          <a:p>
            <a:r>
              <a:rPr lang="en-US" dirty="0" err="1" smtClean="0"/>
              <a:t>www.concretepipe.org</a:t>
            </a:r>
            <a:endParaRPr lang="en-US" dirty="0" smtClean="0"/>
          </a:p>
        </p:txBody>
      </p:sp>
      <p:pic>
        <p:nvPicPr>
          <p:cNvPr id="36867" name="Picture 2" descr="DCP_1351"/>
          <p:cNvPicPr>
            <a:picLocks noChangeAspect="1" noChangeArrowheads="1"/>
          </p:cNvPicPr>
          <p:nvPr/>
        </p:nvPicPr>
        <p:blipFill>
          <a:blip r:embed="rId3" cstate="print">
            <a:lum bright="-18000" contrast="-6000"/>
          </a:blip>
          <a:srcRect r="8333" b="8333"/>
          <a:stretch>
            <a:fillRect/>
          </a:stretch>
        </p:blipFill>
        <p:spPr bwMode="auto">
          <a:xfrm>
            <a:off x="2133600" y="1752600"/>
            <a:ext cx="5992813" cy="4495800"/>
          </a:xfrm>
          <a:prstGeom prst="rect">
            <a:avLst/>
          </a:prstGeom>
          <a:noFill/>
          <a:ln w="9525">
            <a:noFill/>
            <a:miter lim="800000"/>
            <a:headEnd/>
            <a:tailEnd/>
          </a:ln>
        </p:spPr>
      </p:pic>
      <p:sp>
        <p:nvSpPr>
          <p:cNvPr id="36868" name="Rectangle 3"/>
          <p:cNvSpPr>
            <a:spLocks noChangeArrowheads="1"/>
          </p:cNvSpPr>
          <p:nvPr/>
        </p:nvSpPr>
        <p:spPr bwMode="auto">
          <a:xfrm>
            <a:off x="1752600" y="533400"/>
            <a:ext cx="6553200" cy="954088"/>
          </a:xfrm>
          <a:prstGeom prst="rect">
            <a:avLst/>
          </a:prstGeom>
          <a:noFill/>
          <a:ln w="9525">
            <a:noFill/>
            <a:miter lim="800000"/>
            <a:headEnd/>
            <a:tailEnd/>
          </a:ln>
        </p:spPr>
        <p:txBody>
          <a:bodyPr>
            <a:spAutoFit/>
          </a:bodyPr>
          <a:lstStyle/>
          <a:p>
            <a:r>
              <a:rPr lang="en-US" sz="2800" b="1"/>
              <a:t>2</a:t>
            </a:r>
            <a:r>
              <a:rPr lang="en-US" sz="2800" b="1" baseline="30000"/>
              <a:t>nd</a:t>
            </a:r>
            <a:r>
              <a:rPr lang="en-US" sz="2800" b="1"/>
              <a:t>  Example = Transverse/Circumferential Crack</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371600" y="0"/>
            <a:ext cx="7315200" cy="1143000"/>
          </a:xfrm>
        </p:spPr>
        <p:txBody>
          <a:bodyPr/>
          <a:lstStyle/>
          <a:p>
            <a:r>
              <a:rPr lang="en-US" sz="3200" smtClean="0"/>
              <a:t>Practice Makes Perfect…..</a:t>
            </a:r>
          </a:p>
        </p:txBody>
      </p:sp>
      <p:sp>
        <p:nvSpPr>
          <p:cNvPr id="37891" name="Content Placeholder 2"/>
          <p:cNvSpPr>
            <a:spLocks noGrp="1"/>
          </p:cNvSpPr>
          <p:nvPr>
            <p:ph idx="1"/>
          </p:nvPr>
        </p:nvSpPr>
        <p:spPr>
          <a:xfrm>
            <a:off x="1828800" y="1295400"/>
            <a:ext cx="7315200" cy="3611563"/>
          </a:xfrm>
        </p:spPr>
        <p:txBody>
          <a:bodyPr/>
          <a:lstStyle/>
          <a:p>
            <a:r>
              <a:rPr lang="en-US" smtClean="0"/>
              <a:t>Take out Crack Matrix…</a:t>
            </a:r>
          </a:p>
          <a:p>
            <a:pPr lvl="1"/>
            <a:r>
              <a:rPr lang="en-US" smtClean="0"/>
              <a:t>Transverse - Circumferential crack (C2)</a:t>
            </a:r>
          </a:p>
          <a:p>
            <a:pPr lvl="1"/>
            <a:r>
              <a:rPr lang="en-US" smtClean="0"/>
              <a:t>Mid pipe from 3 o-clock to 9 0-clock</a:t>
            </a:r>
          </a:p>
          <a:p>
            <a:pPr lvl="1"/>
            <a:r>
              <a:rPr lang="en-US" smtClean="0"/>
              <a:t>Crack width = 0.04” </a:t>
            </a:r>
          </a:p>
          <a:p>
            <a:pPr lvl="1"/>
            <a:r>
              <a:rPr lang="en-US" smtClean="0"/>
              <a:t>No sign of soil migration (C3)</a:t>
            </a:r>
          </a:p>
          <a:p>
            <a:r>
              <a:rPr lang="en-US" smtClean="0"/>
              <a:t>Any Action to be taken?</a:t>
            </a:r>
          </a:p>
        </p:txBody>
      </p:sp>
      <p:sp>
        <p:nvSpPr>
          <p:cNvPr id="37892" name="Footer Placeholder 3"/>
          <p:cNvSpPr>
            <a:spLocks noGrp="1"/>
          </p:cNvSpPr>
          <p:nvPr>
            <p:ph type="ftr" sz="quarter" idx="10"/>
          </p:nvPr>
        </p:nvSpPr>
        <p:spPr>
          <a:noFill/>
        </p:spPr>
        <p:txBody>
          <a:bodyPr/>
          <a:lstStyle/>
          <a:p>
            <a:r>
              <a:rPr lang="en-US" dirty="0" err="1" smtClean="0"/>
              <a:t>www.concretepipe.org</a:t>
            </a:r>
            <a:endParaRPr lang="en-US" dirty="0" smtClean="0"/>
          </a:p>
        </p:txBody>
      </p:sp>
      <p:pic>
        <p:nvPicPr>
          <p:cNvPr id="37893" name="Picture 5" descr="DCP_1351"/>
          <p:cNvPicPr>
            <a:picLocks noChangeAspect="1" noChangeArrowheads="1"/>
          </p:cNvPicPr>
          <p:nvPr/>
        </p:nvPicPr>
        <p:blipFill>
          <a:blip r:embed="rId3" cstate="print">
            <a:lum bright="-18000" contrast="-6000"/>
          </a:blip>
          <a:srcRect r="8333" b="8333"/>
          <a:stretch>
            <a:fillRect/>
          </a:stretch>
        </p:blipFill>
        <p:spPr bwMode="auto">
          <a:xfrm>
            <a:off x="5867400" y="4398963"/>
            <a:ext cx="3276600" cy="2459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828800" y="457200"/>
            <a:ext cx="7315200" cy="1143000"/>
          </a:xfrm>
        </p:spPr>
        <p:txBody>
          <a:bodyPr/>
          <a:lstStyle/>
          <a:p>
            <a:r>
              <a:rPr lang="en-US" smtClean="0"/>
              <a:t>Components of Joint Evaluation</a:t>
            </a:r>
          </a:p>
        </p:txBody>
      </p:sp>
      <p:sp>
        <p:nvSpPr>
          <p:cNvPr id="38915" name="Footer Placeholder 3"/>
          <p:cNvSpPr>
            <a:spLocks noGrp="1"/>
          </p:cNvSpPr>
          <p:nvPr>
            <p:ph type="ftr" sz="quarter" idx="10"/>
          </p:nvPr>
        </p:nvSpPr>
        <p:spPr>
          <a:noFill/>
        </p:spPr>
        <p:txBody>
          <a:bodyPr/>
          <a:lstStyle/>
          <a:p>
            <a:r>
              <a:rPr lang="en-US" dirty="0" err="1" smtClean="0"/>
              <a:t>www.concretepipe.org</a:t>
            </a:r>
            <a:endParaRPr lang="en-US" dirty="0" smtClean="0"/>
          </a:p>
        </p:txBody>
      </p:sp>
      <p:sp>
        <p:nvSpPr>
          <p:cNvPr id="38916" name="Rectangle 4"/>
          <p:cNvSpPr>
            <a:spLocks noChangeArrowheads="1"/>
          </p:cNvSpPr>
          <p:nvPr/>
        </p:nvSpPr>
        <p:spPr bwMode="auto">
          <a:xfrm>
            <a:off x="3429000" y="2895600"/>
            <a:ext cx="914400" cy="914400"/>
          </a:xfrm>
          <a:prstGeom prst="rect">
            <a:avLst/>
          </a:prstGeom>
          <a:solidFill>
            <a:srgbClr val="92D050"/>
          </a:solidFill>
          <a:ln w="9525" algn="ctr">
            <a:solidFill>
              <a:schemeClr val="tx1"/>
            </a:solidFill>
            <a:round/>
            <a:headEnd/>
            <a:tailEnd/>
          </a:ln>
        </p:spPr>
        <p:txBody>
          <a:bodyPr/>
          <a:lstStyle/>
          <a:p>
            <a:endParaRPr lang="en-US"/>
          </a:p>
        </p:txBody>
      </p:sp>
      <p:sp>
        <p:nvSpPr>
          <p:cNvPr id="38917" name="Rectangle 5"/>
          <p:cNvSpPr>
            <a:spLocks noChangeArrowheads="1"/>
          </p:cNvSpPr>
          <p:nvPr/>
        </p:nvSpPr>
        <p:spPr bwMode="auto">
          <a:xfrm>
            <a:off x="3505200" y="4495800"/>
            <a:ext cx="914400" cy="914400"/>
          </a:xfrm>
          <a:prstGeom prst="rect">
            <a:avLst/>
          </a:prstGeom>
          <a:solidFill>
            <a:srgbClr val="FF0000"/>
          </a:solidFill>
          <a:ln w="9525" algn="ctr">
            <a:solidFill>
              <a:schemeClr val="tx1"/>
            </a:solidFill>
            <a:round/>
            <a:headEnd/>
            <a:tailEnd/>
          </a:ln>
        </p:spPr>
        <p:txBody>
          <a:bodyPr/>
          <a:lstStyle/>
          <a:p>
            <a:endParaRPr lang="en-US"/>
          </a:p>
        </p:txBody>
      </p:sp>
      <p:sp>
        <p:nvSpPr>
          <p:cNvPr id="38918" name="TextBox 6"/>
          <p:cNvSpPr txBox="1">
            <a:spLocks noChangeArrowheads="1"/>
          </p:cNvSpPr>
          <p:nvPr/>
        </p:nvSpPr>
        <p:spPr bwMode="auto">
          <a:xfrm>
            <a:off x="4724400" y="4572000"/>
            <a:ext cx="2438400" cy="769938"/>
          </a:xfrm>
          <a:prstGeom prst="rect">
            <a:avLst/>
          </a:prstGeom>
          <a:noFill/>
          <a:ln w="9525">
            <a:noFill/>
            <a:miter lim="800000"/>
            <a:headEnd/>
            <a:tailEnd/>
          </a:ln>
        </p:spPr>
        <p:txBody>
          <a:bodyPr>
            <a:spAutoFit/>
          </a:bodyPr>
          <a:lstStyle/>
          <a:p>
            <a:r>
              <a:rPr lang="en-US" sz="4400"/>
              <a:t>= NO</a:t>
            </a:r>
          </a:p>
        </p:txBody>
      </p:sp>
      <p:sp>
        <p:nvSpPr>
          <p:cNvPr id="38919" name="Rectangle 7"/>
          <p:cNvSpPr>
            <a:spLocks noChangeArrowheads="1"/>
          </p:cNvSpPr>
          <p:nvPr/>
        </p:nvSpPr>
        <p:spPr bwMode="auto">
          <a:xfrm>
            <a:off x="4648200" y="3124200"/>
            <a:ext cx="3048000" cy="769938"/>
          </a:xfrm>
          <a:prstGeom prst="rect">
            <a:avLst/>
          </a:prstGeom>
          <a:noFill/>
          <a:ln w="9525">
            <a:noFill/>
            <a:miter lim="800000"/>
            <a:headEnd/>
            <a:tailEnd/>
          </a:ln>
        </p:spPr>
        <p:txBody>
          <a:bodyPr>
            <a:spAutoFit/>
          </a:bodyPr>
          <a:lstStyle/>
          <a:p>
            <a:r>
              <a:rPr lang="en-US" sz="4400"/>
              <a:t>= YES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371600" y="0"/>
            <a:ext cx="7315200" cy="1143000"/>
          </a:xfrm>
        </p:spPr>
        <p:txBody>
          <a:bodyPr/>
          <a:lstStyle/>
          <a:p>
            <a:r>
              <a:rPr lang="en-US" smtClean="0"/>
              <a:t>Joint Evaluation Made Simple</a:t>
            </a:r>
          </a:p>
        </p:txBody>
      </p:sp>
      <p:sp>
        <p:nvSpPr>
          <p:cNvPr id="39939" name="Footer Placeholder 3"/>
          <p:cNvSpPr>
            <a:spLocks noGrp="1"/>
          </p:cNvSpPr>
          <p:nvPr>
            <p:ph type="ftr" sz="quarter" idx="10"/>
          </p:nvPr>
        </p:nvSpPr>
        <p:spPr>
          <a:noFill/>
        </p:spPr>
        <p:txBody>
          <a:bodyPr/>
          <a:lstStyle/>
          <a:p>
            <a:r>
              <a:rPr lang="en-US" dirty="0" err="1" smtClean="0"/>
              <a:t>www.concretepipe.org</a:t>
            </a:r>
            <a:endParaRPr lang="en-US" dirty="0" smtClean="0"/>
          </a:p>
        </p:txBody>
      </p:sp>
      <p:pic>
        <p:nvPicPr>
          <p:cNvPr id="39940" name="Picture 6" descr="C:\Program Files (x86)\Microsoft Office\MEDIA\CAGCAT10\j0287005.wmf"/>
          <p:cNvPicPr>
            <a:picLocks noChangeAspect="1" noChangeArrowheads="1"/>
          </p:cNvPicPr>
          <p:nvPr/>
        </p:nvPicPr>
        <p:blipFill>
          <a:blip r:embed="rId3" cstate="print"/>
          <a:srcRect/>
          <a:stretch>
            <a:fillRect/>
          </a:stretch>
        </p:blipFill>
        <p:spPr bwMode="auto">
          <a:xfrm>
            <a:off x="3276600" y="1204913"/>
            <a:ext cx="2895600" cy="4970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828800" y="457200"/>
            <a:ext cx="7315200" cy="1143000"/>
          </a:xfrm>
        </p:spPr>
        <p:txBody>
          <a:bodyPr/>
          <a:lstStyle/>
          <a:p>
            <a:r>
              <a:rPr lang="en-US" smtClean="0"/>
              <a:t>Manufactures Allowable Joint Gap?</a:t>
            </a:r>
          </a:p>
        </p:txBody>
      </p:sp>
      <p:sp>
        <p:nvSpPr>
          <p:cNvPr id="40963" name="Footer Placeholder 3"/>
          <p:cNvSpPr>
            <a:spLocks noGrp="1"/>
          </p:cNvSpPr>
          <p:nvPr>
            <p:ph type="ftr" sz="quarter" idx="10"/>
          </p:nvPr>
        </p:nvSpPr>
        <p:spPr>
          <a:noFill/>
        </p:spPr>
        <p:txBody>
          <a:bodyPr/>
          <a:lstStyle/>
          <a:p>
            <a:r>
              <a:rPr lang="en-US" dirty="0" err="1" smtClean="0"/>
              <a:t>www.concretepipe.org</a:t>
            </a:r>
            <a:endParaRPr lang="en-US" dirty="0" smtClean="0"/>
          </a:p>
        </p:txBody>
      </p:sp>
      <p:pic>
        <p:nvPicPr>
          <p:cNvPr id="5" name="Picture 3" descr="C:\DESKSCAN\mtsuaustin24.tif"/>
          <p:cNvPicPr>
            <a:picLocks noChangeAspect="1" noChangeArrowheads="1"/>
          </p:cNvPicPr>
          <p:nvPr/>
        </p:nvPicPr>
        <p:blipFill>
          <a:blip r:embed="rId3" cstate="print"/>
          <a:srcRect/>
          <a:stretch>
            <a:fillRect/>
          </a:stretch>
        </p:blipFill>
        <p:spPr bwMode="auto">
          <a:xfrm>
            <a:off x="1752600" y="1752600"/>
            <a:ext cx="6927850" cy="4554538"/>
          </a:xfrm>
          <a:prstGeom prst="rect">
            <a:avLst/>
          </a:prstGeom>
          <a:noFill/>
          <a:ln w="9525">
            <a:solidFill>
              <a:schemeClr val="accent2"/>
            </a:solidFill>
            <a:miter lim="800000"/>
            <a:headEnd/>
            <a:tailEnd/>
          </a:ln>
          <a:effectLst>
            <a:outerShdw dist="107763" dir="13500000" algn="ctr" rotWithShape="0">
              <a:schemeClr val="bg2"/>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ctrTitle" sz="quarter"/>
          </p:nvPr>
        </p:nvSpPr>
        <p:spPr>
          <a:xfrm>
            <a:off x="1600200" y="381000"/>
            <a:ext cx="7315200" cy="1066800"/>
          </a:xfrm>
        </p:spPr>
        <p:txBody>
          <a:bodyPr/>
          <a:lstStyle/>
          <a:p>
            <a:r>
              <a:rPr lang="en-US" smtClean="0"/>
              <a:t>Joint Evaluation Matrix</a:t>
            </a:r>
          </a:p>
        </p:txBody>
      </p:sp>
      <p:sp>
        <p:nvSpPr>
          <p:cNvPr id="41987" name="Footer Placeholder 3"/>
          <p:cNvSpPr>
            <a:spLocks noGrp="1"/>
          </p:cNvSpPr>
          <p:nvPr>
            <p:ph type="ftr" sz="quarter" idx="10"/>
          </p:nvPr>
        </p:nvSpPr>
        <p:spPr>
          <a:noFill/>
        </p:spPr>
        <p:txBody>
          <a:bodyPr/>
          <a:lstStyle/>
          <a:p>
            <a:r>
              <a:rPr lang="en-US" smtClean="0"/>
              <a:t>www.concrete-pipe.org</a:t>
            </a:r>
          </a:p>
        </p:txBody>
      </p:sp>
      <p:pic>
        <p:nvPicPr>
          <p:cNvPr id="41988" name="Picture 6"/>
          <p:cNvPicPr>
            <a:picLocks noChangeAspect="1" noChangeArrowheads="1"/>
          </p:cNvPicPr>
          <p:nvPr/>
        </p:nvPicPr>
        <p:blipFill>
          <a:blip r:embed="rId3" cstate="print"/>
          <a:srcRect/>
          <a:stretch>
            <a:fillRect/>
          </a:stretch>
        </p:blipFill>
        <p:spPr bwMode="auto">
          <a:xfrm>
            <a:off x="0" y="0"/>
            <a:ext cx="9144000" cy="11853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1"/>
          <p:cNvSpPr>
            <a:spLocks noGrp="1"/>
          </p:cNvSpPr>
          <p:nvPr>
            <p:ph type="ftr" sz="quarter" idx="10"/>
          </p:nvPr>
        </p:nvSpPr>
        <p:spPr>
          <a:noFill/>
        </p:spPr>
        <p:txBody>
          <a:bodyPr/>
          <a:lstStyle/>
          <a:p>
            <a:r>
              <a:rPr lang="en-US" dirty="0" err="1" smtClean="0"/>
              <a:t>www.concretepipe.org</a:t>
            </a:r>
            <a:endParaRPr lang="en-US" dirty="0" smtClean="0"/>
          </a:p>
        </p:txBody>
      </p:sp>
      <p:pic>
        <p:nvPicPr>
          <p:cNvPr id="43011" name="Picture 299" descr="Rec14_Obs78"/>
          <p:cNvPicPr>
            <a:picLocks noChangeAspect="1" noChangeArrowheads="1"/>
          </p:cNvPicPr>
          <p:nvPr/>
        </p:nvPicPr>
        <p:blipFill>
          <a:blip r:embed="rId3" cstate="print"/>
          <a:srcRect/>
          <a:stretch>
            <a:fillRect/>
          </a:stretch>
        </p:blipFill>
        <p:spPr bwMode="auto">
          <a:xfrm>
            <a:off x="3124200" y="0"/>
            <a:ext cx="3875088" cy="2925763"/>
          </a:xfrm>
          <a:prstGeom prst="rect">
            <a:avLst/>
          </a:prstGeom>
          <a:noFill/>
          <a:ln w="9525">
            <a:noFill/>
            <a:miter lim="800000"/>
            <a:headEnd/>
            <a:tailEnd/>
          </a:ln>
        </p:spPr>
      </p:pic>
      <p:sp>
        <p:nvSpPr>
          <p:cNvPr id="43012" name="TextBox 3"/>
          <p:cNvSpPr txBox="1">
            <a:spLocks noChangeArrowheads="1"/>
          </p:cNvSpPr>
          <p:nvPr/>
        </p:nvSpPr>
        <p:spPr bwMode="auto">
          <a:xfrm>
            <a:off x="1905000" y="2667000"/>
            <a:ext cx="5715000" cy="4154984"/>
          </a:xfrm>
          <a:prstGeom prst="rect">
            <a:avLst/>
          </a:prstGeom>
          <a:noFill/>
          <a:ln w="9525">
            <a:noFill/>
            <a:miter lim="800000"/>
            <a:headEnd/>
            <a:tailEnd/>
          </a:ln>
        </p:spPr>
        <p:txBody>
          <a:bodyPr>
            <a:spAutoFit/>
          </a:bodyPr>
          <a:lstStyle/>
          <a:p>
            <a:endParaRPr lang="en-US" dirty="0"/>
          </a:p>
          <a:p>
            <a:r>
              <a:rPr lang="en-US" dirty="0"/>
              <a:t>Given Information:</a:t>
            </a:r>
          </a:p>
          <a:p>
            <a:pPr>
              <a:buFont typeface="Arial" charset="0"/>
              <a:buChar char="•"/>
            </a:pPr>
            <a:r>
              <a:rPr lang="en-US" dirty="0"/>
              <a:t>Joint Performance = Soil Tight</a:t>
            </a:r>
          </a:p>
          <a:p>
            <a:pPr>
              <a:buFont typeface="Arial" charset="0"/>
              <a:buChar char="•"/>
            </a:pPr>
            <a:r>
              <a:rPr lang="en-US" dirty="0"/>
              <a:t>Condition - chipped area at joint</a:t>
            </a:r>
          </a:p>
          <a:p>
            <a:pPr>
              <a:buFont typeface="Arial" charset="0"/>
              <a:buChar char="•"/>
            </a:pPr>
            <a:r>
              <a:rPr lang="en-US" dirty="0"/>
              <a:t>Joint Gap less than manuf. Allowances except for the area of chip</a:t>
            </a:r>
          </a:p>
          <a:p>
            <a:pPr>
              <a:buFont typeface="Arial" charset="0"/>
              <a:buChar char="•"/>
            </a:pPr>
            <a:r>
              <a:rPr lang="en-US" dirty="0"/>
              <a:t>Vertical Offset = no </a:t>
            </a:r>
          </a:p>
          <a:p>
            <a:pPr>
              <a:buFont typeface="Arial" charset="0"/>
              <a:buChar char="•"/>
            </a:pPr>
            <a:r>
              <a:rPr lang="en-US" dirty="0"/>
              <a:t>Primary steel Exposed – yes ( J2 )</a:t>
            </a:r>
          </a:p>
          <a:p>
            <a:endParaRPr lang="en-US" dirty="0"/>
          </a:p>
          <a:p>
            <a:r>
              <a:rPr lang="en-US" dirty="0"/>
              <a:t>Action Required</a:t>
            </a:r>
            <a:r>
              <a:rPr lang="en-US" dirty="0" smtClean="0"/>
              <a:t>?</a:t>
            </a:r>
            <a:endParaRPr lang="en-US" dirty="0">
              <a:solidFill>
                <a:srgbClr val="FF0000"/>
              </a:solidFill>
            </a:endParaRPr>
          </a:p>
          <a:p>
            <a:endParaRPr lang="en-US" dirty="0">
              <a:solidFill>
                <a:srgbClr val="FF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1"/>
          <p:cNvSpPr>
            <a:spLocks noGrp="1"/>
          </p:cNvSpPr>
          <p:nvPr>
            <p:ph type="ftr" sz="quarter" idx="10"/>
          </p:nvPr>
        </p:nvSpPr>
        <p:spPr>
          <a:noFill/>
        </p:spPr>
        <p:txBody>
          <a:bodyPr/>
          <a:lstStyle/>
          <a:p>
            <a:r>
              <a:rPr lang="en-US" dirty="0" err="1" smtClean="0"/>
              <a:t>www.concretepipe.org</a:t>
            </a:r>
            <a:endParaRPr lang="en-US" dirty="0" smtClean="0"/>
          </a:p>
        </p:txBody>
      </p:sp>
      <p:sp>
        <p:nvSpPr>
          <p:cNvPr id="44035" name="Rectangle 3"/>
          <p:cNvSpPr>
            <a:spLocks noChangeArrowheads="1"/>
          </p:cNvSpPr>
          <p:nvPr/>
        </p:nvSpPr>
        <p:spPr bwMode="auto">
          <a:xfrm>
            <a:off x="1752600" y="3124200"/>
            <a:ext cx="7010400" cy="3416300"/>
          </a:xfrm>
          <a:prstGeom prst="rect">
            <a:avLst/>
          </a:prstGeom>
          <a:noFill/>
          <a:ln w="9525">
            <a:noFill/>
            <a:miter lim="800000"/>
            <a:headEnd/>
            <a:tailEnd/>
          </a:ln>
        </p:spPr>
        <p:txBody>
          <a:bodyPr>
            <a:spAutoFit/>
          </a:bodyPr>
          <a:lstStyle/>
          <a:p>
            <a:r>
              <a:rPr lang="en-US"/>
              <a:t>Is Steel Exposed (J2)? = No</a:t>
            </a:r>
          </a:p>
          <a:p>
            <a:r>
              <a:rPr lang="en-US"/>
              <a:t>Silt Tight (J5) Application? = Yes</a:t>
            </a:r>
          </a:p>
          <a:p>
            <a:r>
              <a:rPr lang="en-US"/>
              <a:t>Infiltration carrying soil (J9)? = No</a:t>
            </a:r>
          </a:p>
          <a:p>
            <a:r>
              <a:rPr lang="en-US"/>
              <a:t>Is Joint Gap less than Manufacturers recommendation? Yes =  (J11)</a:t>
            </a:r>
          </a:p>
          <a:p>
            <a:r>
              <a:rPr lang="en-US"/>
              <a:t>Vertical offset (J13)? = No</a:t>
            </a:r>
          </a:p>
          <a:p>
            <a:r>
              <a:rPr lang="en-US"/>
              <a:t>Cracks Greater than 0.10 (J15)? = No</a:t>
            </a:r>
          </a:p>
          <a:p>
            <a:r>
              <a:rPr lang="en-US"/>
              <a:t>Action Required?</a:t>
            </a:r>
          </a:p>
          <a:p>
            <a:r>
              <a:rPr lang="en-US">
                <a:solidFill>
                  <a:srgbClr val="FF0000"/>
                </a:solidFill>
              </a:rPr>
              <a:t>No  - No Action Required (J17)</a:t>
            </a:r>
          </a:p>
        </p:txBody>
      </p:sp>
      <p:pic>
        <p:nvPicPr>
          <p:cNvPr id="44036" name="Picture 4" descr="cap009"/>
          <p:cNvPicPr>
            <a:picLocks noChangeAspect="1" noChangeArrowheads="1"/>
          </p:cNvPicPr>
          <p:nvPr/>
        </p:nvPicPr>
        <p:blipFill>
          <a:blip r:embed="rId3" cstate="print"/>
          <a:srcRect/>
          <a:stretch>
            <a:fillRect/>
          </a:stretch>
        </p:blipFill>
        <p:spPr bwMode="auto">
          <a:xfrm>
            <a:off x="3048000" y="152400"/>
            <a:ext cx="37592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2"/>
          <p:cNvSpPr txBox="1">
            <a:spLocks noChangeArrowheads="1"/>
          </p:cNvSpPr>
          <p:nvPr/>
        </p:nvSpPr>
        <p:spPr bwMode="auto">
          <a:xfrm>
            <a:off x="2057400" y="2362200"/>
            <a:ext cx="6172200" cy="1323975"/>
          </a:xfrm>
          <a:prstGeom prst="rect">
            <a:avLst/>
          </a:prstGeom>
          <a:noFill/>
          <a:ln w="9525">
            <a:noFill/>
            <a:miter lim="800000"/>
            <a:headEnd/>
            <a:tailEnd/>
          </a:ln>
        </p:spPr>
        <p:txBody>
          <a:bodyPr>
            <a:spAutoFit/>
          </a:bodyPr>
          <a:lstStyle/>
          <a:p>
            <a:r>
              <a:rPr lang="en-US" sz="4000" b="1">
                <a:solidFill>
                  <a:schemeClr val="bg1"/>
                </a:solidFill>
              </a:rPr>
              <a:t>Evaluation Tools are Available!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1676400" y="1371600"/>
            <a:ext cx="6858000" cy="4419600"/>
            <a:chOff x="120" y="144"/>
            <a:chExt cx="5557" cy="4224"/>
          </a:xfrm>
        </p:grpSpPr>
        <p:sp>
          <p:nvSpPr>
            <p:cNvPr id="9220" name="Freeform 3"/>
            <p:cNvSpPr>
              <a:spLocks/>
            </p:cNvSpPr>
            <p:nvPr/>
          </p:nvSpPr>
          <p:spPr bwMode="auto">
            <a:xfrm>
              <a:off x="5116" y="144"/>
              <a:ext cx="393" cy="786"/>
            </a:xfrm>
            <a:custGeom>
              <a:avLst/>
              <a:gdLst>
                <a:gd name="T0" fmla="*/ 90 w 393"/>
                <a:gd name="T1" fmla="*/ 26 h 798"/>
                <a:gd name="T2" fmla="*/ 32 w 393"/>
                <a:gd name="T3" fmla="*/ 95 h 798"/>
                <a:gd name="T4" fmla="*/ 61 w 393"/>
                <a:gd name="T5" fmla="*/ 127 h 798"/>
                <a:gd name="T6" fmla="*/ 32 w 393"/>
                <a:gd name="T7" fmla="*/ 162 h 798"/>
                <a:gd name="T8" fmla="*/ 49 w 393"/>
                <a:gd name="T9" fmla="*/ 174 h 798"/>
                <a:gd name="T10" fmla="*/ 38 w 393"/>
                <a:gd name="T11" fmla="*/ 201 h 798"/>
                <a:gd name="T12" fmla="*/ 38 w 393"/>
                <a:gd name="T13" fmla="*/ 240 h 798"/>
                <a:gd name="T14" fmla="*/ 0 w 393"/>
                <a:gd name="T15" fmla="*/ 255 h 798"/>
                <a:gd name="T16" fmla="*/ 14 w 393"/>
                <a:gd name="T17" fmla="*/ 268 h 798"/>
                <a:gd name="T18" fmla="*/ 96 w 393"/>
                <a:gd name="T19" fmla="*/ 422 h 798"/>
                <a:gd name="T20" fmla="*/ 162 w 393"/>
                <a:gd name="T21" fmla="*/ 442 h 798"/>
                <a:gd name="T22" fmla="*/ 158 w 393"/>
                <a:gd name="T23" fmla="*/ 410 h 798"/>
                <a:gd name="T24" fmla="*/ 189 w 393"/>
                <a:gd name="T25" fmla="*/ 385 h 798"/>
                <a:gd name="T26" fmla="*/ 179 w 393"/>
                <a:gd name="T27" fmla="*/ 358 h 798"/>
                <a:gd name="T28" fmla="*/ 258 w 393"/>
                <a:gd name="T29" fmla="*/ 327 h 798"/>
                <a:gd name="T30" fmla="*/ 263 w 393"/>
                <a:gd name="T31" fmla="*/ 284 h 798"/>
                <a:gd name="T32" fmla="*/ 309 w 393"/>
                <a:gd name="T33" fmla="*/ 283 h 798"/>
                <a:gd name="T34" fmla="*/ 347 w 393"/>
                <a:gd name="T35" fmla="*/ 249 h 798"/>
                <a:gd name="T36" fmla="*/ 392 w 393"/>
                <a:gd name="T37" fmla="*/ 226 h 798"/>
                <a:gd name="T38" fmla="*/ 392 w 393"/>
                <a:gd name="T39" fmla="*/ 201 h 798"/>
                <a:gd name="T40" fmla="*/ 330 w 393"/>
                <a:gd name="T41" fmla="*/ 192 h 798"/>
                <a:gd name="T42" fmla="*/ 318 w 393"/>
                <a:gd name="T43" fmla="*/ 161 h 798"/>
                <a:gd name="T44" fmla="*/ 257 w 393"/>
                <a:gd name="T45" fmla="*/ 157 h 798"/>
                <a:gd name="T46" fmla="*/ 206 w 393"/>
                <a:gd name="T47" fmla="*/ 33 h 798"/>
                <a:gd name="T48" fmla="*/ 183 w 393"/>
                <a:gd name="T49" fmla="*/ 0 h 798"/>
                <a:gd name="T50" fmla="*/ 122 w 393"/>
                <a:gd name="T51" fmla="*/ 20 h 798"/>
                <a:gd name="T52" fmla="*/ 112 w 393"/>
                <a:gd name="T53" fmla="*/ 33 h 798"/>
                <a:gd name="T54" fmla="*/ 90 w 393"/>
                <a:gd name="T55" fmla="*/ 26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93"/>
                <a:gd name="T85" fmla="*/ 0 h 798"/>
                <a:gd name="T86" fmla="*/ 393 w 393"/>
                <a:gd name="T87" fmla="*/ 798 h 7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93" h="798">
                  <a:moveTo>
                    <a:pt x="90" y="26"/>
                  </a:moveTo>
                  <a:lnTo>
                    <a:pt x="32" y="173"/>
                  </a:lnTo>
                  <a:lnTo>
                    <a:pt x="61" y="225"/>
                  </a:lnTo>
                  <a:lnTo>
                    <a:pt x="32" y="293"/>
                  </a:lnTo>
                  <a:lnTo>
                    <a:pt x="49" y="314"/>
                  </a:lnTo>
                  <a:lnTo>
                    <a:pt x="38" y="360"/>
                  </a:lnTo>
                  <a:lnTo>
                    <a:pt x="38" y="434"/>
                  </a:lnTo>
                  <a:lnTo>
                    <a:pt x="0" y="461"/>
                  </a:lnTo>
                  <a:lnTo>
                    <a:pt x="14" y="483"/>
                  </a:lnTo>
                  <a:lnTo>
                    <a:pt x="96" y="761"/>
                  </a:lnTo>
                  <a:lnTo>
                    <a:pt x="162" y="797"/>
                  </a:lnTo>
                  <a:lnTo>
                    <a:pt x="158" y="739"/>
                  </a:lnTo>
                  <a:lnTo>
                    <a:pt x="189" y="694"/>
                  </a:lnTo>
                  <a:lnTo>
                    <a:pt x="179" y="647"/>
                  </a:lnTo>
                  <a:lnTo>
                    <a:pt x="258" y="590"/>
                  </a:lnTo>
                  <a:lnTo>
                    <a:pt x="263" y="513"/>
                  </a:lnTo>
                  <a:lnTo>
                    <a:pt x="309" y="509"/>
                  </a:lnTo>
                  <a:lnTo>
                    <a:pt x="347" y="449"/>
                  </a:lnTo>
                  <a:lnTo>
                    <a:pt x="392" y="410"/>
                  </a:lnTo>
                  <a:lnTo>
                    <a:pt x="392" y="360"/>
                  </a:lnTo>
                  <a:lnTo>
                    <a:pt x="330" y="344"/>
                  </a:lnTo>
                  <a:lnTo>
                    <a:pt x="318" y="291"/>
                  </a:lnTo>
                  <a:lnTo>
                    <a:pt x="257" y="283"/>
                  </a:lnTo>
                  <a:lnTo>
                    <a:pt x="206" y="47"/>
                  </a:lnTo>
                  <a:lnTo>
                    <a:pt x="183" y="0"/>
                  </a:lnTo>
                  <a:lnTo>
                    <a:pt x="122" y="20"/>
                  </a:lnTo>
                  <a:lnTo>
                    <a:pt x="112" y="44"/>
                  </a:lnTo>
                  <a:lnTo>
                    <a:pt x="90" y="26"/>
                  </a:lnTo>
                </a:path>
              </a:pathLst>
            </a:custGeom>
            <a:solidFill>
              <a:srgbClr val="FFFF00"/>
            </a:solidFill>
            <a:ln w="12700" cap="rnd">
              <a:solidFill>
                <a:srgbClr val="000000"/>
              </a:solidFill>
              <a:round/>
              <a:headEnd/>
              <a:tailEnd/>
            </a:ln>
          </p:spPr>
          <p:txBody>
            <a:bodyPr/>
            <a:lstStyle/>
            <a:p>
              <a:endParaRPr lang="en-US"/>
            </a:p>
          </p:txBody>
        </p:sp>
        <p:sp>
          <p:nvSpPr>
            <p:cNvPr id="9221" name="Freeform 4"/>
            <p:cNvSpPr>
              <a:spLocks/>
            </p:cNvSpPr>
            <p:nvPr/>
          </p:nvSpPr>
          <p:spPr bwMode="auto">
            <a:xfrm>
              <a:off x="4531" y="1695"/>
              <a:ext cx="506" cy="273"/>
            </a:xfrm>
            <a:custGeom>
              <a:avLst/>
              <a:gdLst>
                <a:gd name="T0" fmla="*/ 0 w 506"/>
                <a:gd name="T1" fmla="*/ 53 h 277"/>
                <a:gd name="T2" fmla="*/ 375 w 506"/>
                <a:gd name="T3" fmla="*/ 0 h 277"/>
                <a:gd name="T4" fmla="*/ 437 w 506"/>
                <a:gd name="T5" fmla="*/ 105 h 277"/>
                <a:gd name="T6" fmla="*/ 503 w 506"/>
                <a:gd name="T7" fmla="*/ 96 h 277"/>
                <a:gd name="T8" fmla="*/ 505 w 506"/>
                <a:gd name="T9" fmla="*/ 150 h 277"/>
                <a:gd name="T10" fmla="*/ 453 w 506"/>
                <a:gd name="T11" fmla="*/ 157 h 277"/>
                <a:gd name="T12" fmla="*/ 405 w 506"/>
                <a:gd name="T13" fmla="*/ 121 h 277"/>
                <a:gd name="T14" fmla="*/ 375 w 506"/>
                <a:gd name="T15" fmla="*/ 82 h 277"/>
                <a:gd name="T16" fmla="*/ 369 w 506"/>
                <a:gd name="T17" fmla="*/ 33 h 277"/>
                <a:gd name="T18" fmla="*/ 347 w 506"/>
                <a:gd name="T19" fmla="*/ 47 h 277"/>
                <a:gd name="T20" fmla="*/ 373 w 506"/>
                <a:gd name="T21" fmla="*/ 141 h 277"/>
                <a:gd name="T22" fmla="*/ 263 w 506"/>
                <a:gd name="T23" fmla="*/ 153 h 277"/>
                <a:gd name="T24" fmla="*/ 259 w 506"/>
                <a:gd name="T25" fmla="*/ 88 h 277"/>
                <a:gd name="T26" fmla="*/ 192 w 506"/>
                <a:gd name="T27" fmla="*/ 62 h 277"/>
                <a:gd name="T28" fmla="*/ 132 w 506"/>
                <a:gd name="T29" fmla="*/ 50 h 277"/>
                <a:gd name="T30" fmla="*/ 14 w 506"/>
                <a:gd name="T31" fmla="*/ 96 h 277"/>
                <a:gd name="T32" fmla="*/ 0 w 506"/>
                <a:gd name="T33" fmla="*/ 53 h 2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6"/>
                <a:gd name="T52" fmla="*/ 0 h 277"/>
                <a:gd name="T53" fmla="*/ 506 w 506"/>
                <a:gd name="T54" fmla="*/ 277 h 2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6" h="277">
                  <a:moveTo>
                    <a:pt x="0" y="92"/>
                  </a:moveTo>
                  <a:lnTo>
                    <a:pt x="375" y="0"/>
                  </a:lnTo>
                  <a:lnTo>
                    <a:pt x="437" y="189"/>
                  </a:lnTo>
                  <a:lnTo>
                    <a:pt x="503" y="168"/>
                  </a:lnTo>
                  <a:lnTo>
                    <a:pt x="505" y="261"/>
                  </a:lnTo>
                  <a:lnTo>
                    <a:pt x="453" y="276"/>
                  </a:lnTo>
                  <a:lnTo>
                    <a:pt x="405" y="212"/>
                  </a:lnTo>
                  <a:lnTo>
                    <a:pt x="375" y="139"/>
                  </a:lnTo>
                  <a:lnTo>
                    <a:pt x="369" y="33"/>
                  </a:lnTo>
                  <a:lnTo>
                    <a:pt x="347" y="86"/>
                  </a:lnTo>
                  <a:lnTo>
                    <a:pt x="373" y="242"/>
                  </a:lnTo>
                  <a:lnTo>
                    <a:pt x="263" y="266"/>
                  </a:lnTo>
                  <a:lnTo>
                    <a:pt x="259" y="151"/>
                  </a:lnTo>
                  <a:lnTo>
                    <a:pt x="192" y="101"/>
                  </a:lnTo>
                  <a:lnTo>
                    <a:pt x="132" y="89"/>
                  </a:lnTo>
                  <a:lnTo>
                    <a:pt x="14" y="168"/>
                  </a:lnTo>
                  <a:lnTo>
                    <a:pt x="0" y="92"/>
                  </a:lnTo>
                </a:path>
              </a:pathLst>
            </a:custGeom>
            <a:solidFill>
              <a:schemeClr val="bg1"/>
            </a:solidFill>
            <a:ln w="12700" cap="rnd">
              <a:solidFill>
                <a:srgbClr val="000000"/>
              </a:solidFill>
              <a:round/>
              <a:headEnd/>
              <a:tailEnd/>
            </a:ln>
          </p:spPr>
          <p:txBody>
            <a:bodyPr/>
            <a:lstStyle/>
            <a:p>
              <a:endParaRPr lang="en-US"/>
            </a:p>
          </p:txBody>
        </p:sp>
        <p:sp>
          <p:nvSpPr>
            <p:cNvPr id="9222" name="Freeform 5"/>
            <p:cNvSpPr>
              <a:spLocks/>
            </p:cNvSpPr>
            <p:nvPr/>
          </p:nvSpPr>
          <p:spPr bwMode="auto">
            <a:xfrm>
              <a:off x="416" y="201"/>
              <a:ext cx="666" cy="643"/>
            </a:xfrm>
            <a:custGeom>
              <a:avLst/>
              <a:gdLst>
                <a:gd name="T0" fmla="*/ 169 w 666"/>
                <a:gd name="T1" fmla="*/ 0 h 653"/>
                <a:gd name="T2" fmla="*/ 304 w 666"/>
                <a:gd name="T3" fmla="*/ 32 h 653"/>
                <a:gd name="T4" fmla="*/ 409 w 666"/>
                <a:gd name="T5" fmla="*/ 44 h 653"/>
                <a:gd name="T6" fmla="*/ 460 w 666"/>
                <a:gd name="T7" fmla="*/ 58 h 653"/>
                <a:gd name="T8" fmla="*/ 512 w 666"/>
                <a:gd name="T9" fmla="*/ 63 h 653"/>
                <a:gd name="T10" fmla="*/ 581 w 666"/>
                <a:gd name="T11" fmla="*/ 72 h 653"/>
                <a:gd name="T12" fmla="*/ 665 w 666"/>
                <a:gd name="T13" fmla="*/ 82 h 653"/>
                <a:gd name="T14" fmla="*/ 611 w 666"/>
                <a:gd name="T15" fmla="*/ 356 h 653"/>
                <a:gd name="T16" fmla="*/ 354 w 666"/>
                <a:gd name="T17" fmla="*/ 317 h 653"/>
                <a:gd name="T18" fmla="*/ 317 w 666"/>
                <a:gd name="T19" fmla="*/ 336 h 653"/>
                <a:gd name="T20" fmla="*/ 272 w 666"/>
                <a:gd name="T21" fmla="*/ 309 h 653"/>
                <a:gd name="T22" fmla="*/ 229 w 666"/>
                <a:gd name="T23" fmla="*/ 336 h 653"/>
                <a:gd name="T24" fmla="*/ 192 w 666"/>
                <a:gd name="T25" fmla="*/ 312 h 653"/>
                <a:gd name="T26" fmla="*/ 87 w 666"/>
                <a:gd name="T27" fmla="*/ 309 h 653"/>
                <a:gd name="T28" fmla="*/ 101 w 666"/>
                <a:gd name="T29" fmla="*/ 263 h 653"/>
                <a:gd name="T30" fmla="*/ 25 w 666"/>
                <a:gd name="T31" fmla="*/ 260 h 653"/>
                <a:gd name="T32" fmla="*/ 18 w 666"/>
                <a:gd name="T33" fmla="*/ 233 h 653"/>
                <a:gd name="T34" fmla="*/ 32 w 666"/>
                <a:gd name="T35" fmla="*/ 206 h 653"/>
                <a:gd name="T36" fmla="*/ 13 w 666"/>
                <a:gd name="T37" fmla="*/ 180 h 653"/>
                <a:gd name="T38" fmla="*/ 14 w 666"/>
                <a:gd name="T39" fmla="*/ 111 h 653"/>
                <a:gd name="T40" fmla="*/ 0 w 666"/>
                <a:gd name="T41" fmla="*/ 62 h 653"/>
                <a:gd name="T42" fmla="*/ 10 w 666"/>
                <a:gd name="T43" fmla="*/ 32 h 653"/>
                <a:gd name="T44" fmla="*/ 43 w 666"/>
                <a:gd name="T45" fmla="*/ 44 h 653"/>
                <a:gd name="T46" fmla="*/ 79 w 666"/>
                <a:gd name="T47" fmla="*/ 79 h 653"/>
                <a:gd name="T48" fmla="*/ 145 w 666"/>
                <a:gd name="T49" fmla="*/ 86 h 653"/>
                <a:gd name="T50" fmla="*/ 160 w 666"/>
                <a:gd name="T51" fmla="*/ 109 h 653"/>
                <a:gd name="T52" fmla="*/ 130 w 666"/>
                <a:gd name="T53" fmla="*/ 109 h 653"/>
                <a:gd name="T54" fmla="*/ 125 w 666"/>
                <a:gd name="T55" fmla="*/ 133 h 653"/>
                <a:gd name="T56" fmla="*/ 145 w 666"/>
                <a:gd name="T57" fmla="*/ 136 h 653"/>
                <a:gd name="T58" fmla="*/ 152 w 666"/>
                <a:gd name="T59" fmla="*/ 156 h 653"/>
                <a:gd name="T60" fmla="*/ 112 w 666"/>
                <a:gd name="T61" fmla="*/ 172 h 653"/>
                <a:gd name="T62" fmla="*/ 112 w 666"/>
                <a:gd name="T63" fmla="*/ 189 h 653"/>
                <a:gd name="T64" fmla="*/ 157 w 666"/>
                <a:gd name="T65" fmla="*/ 189 h 653"/>
                <a:gd name="T66" fmla="*/ 169 w 666"/>
                <a:gd name="T67" fmla="*/ 150 h 653"/>
                <a:gd name="T68" fmla="*/ 201 w 666"/>
                <a:gd name="T69" fmla="*/ 128 h 653"/>
                <a:gd name="T70" fmla="*/ 160 w 666"/>
                <a:gd name="T71" fmla="*/ 69 h 653"/>
                <a:gd name="T72" fmla="*/ 186 w 666"/>
                <a:gd name="T73" fmla="*/ 46 h 653"/>
                <a:gd name="T74" fmla="*/ 169 w 666"/>
                <a:gd name="T75" fmla="*/ 0 h 6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6"/>
                <a:gd name="T115" fmla="*/ 0 h 653"/>
                <a:gd name="T116" fmla="*/ 666 w 666"/>
                <a:gd name="T117" fmla="*/ 653 h 6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6" h="653">
                  <a:moveTo>
                    <a:pt x="169" y="0"/>
                  </a:moveTo>
                  <a:lnTo>
                    <a:pt x="304" y="50"/>
                  </a:lnTo>
                  <a:lnTo>
                    <a:pt x="409" y="83"/>
                  </a:lnTo>
                  <a:lnTo>
                    <a:pt x="460" y="97"/>
                  </a:lnTo>
                  <a:lnTo>
                    <a:pt x="512" y="107"/>
                  </a:lnTo>
                  <a:lnTo>
                    <a:pt x="581" y="125"/>
                  </a:lnTo>
                  <a:lnTo>
                    <a:pt x="665" y="145"/>
                  </a:lnTo>
                  <a:lnTo>
                    <a:pt x="611" y="652"/>
                  </a:lnTo>
                  <a:lnTo>
                    <a:pt x="354" y="577"/>
                  </a:lnTo>
                  <a:lnTo>
                    <a:pt x="317" y="612"/>
                  </a:lnTo>
                  <a:lnTo>
                    <a:pt x="272" y="562"/>
                  </a:lnTo>
                  <a:lnTo>
                    <a:pt x="229" y="612"/>
                  </a:lnTo>
                  <a:lnTo>
                    <a:pt x="192" y="568"/>
                  </a:lnTo>
                  <a:lnTo>
                    <a:pt x="87" y="562"/>
                  </a:lnTo>
                  <a:lnTo>
                    <a:pt x="101" y="478"/>
                  </a:lnTo>
                  <a:lnTo>
                    <a:pt x="25" y="472"/>
                  </a:lnTo>
                  <a:lnTo>
                    <a:pt x="18" y="425"/>
                  </a:lnTo>
                  <a:lnTo>
                    <a:pt x="32" y="374"/>
                  </a:lnTo>
                  <a:lnTo>
                    <a:pt x="13" y="329"/>
                  </a:lnTo>
                  <a:lnTo>
                    <a:pt x="14" y="203"/>
                  </a:lnTo>
                  <a:lnTo>
                    <a:pt x="0" y="105"/>
                  </a:lnTo>
                  <a:lnTo>
                    <a:pt x="10" y="68"/>
                  </a:lnTo>
                  <a:lnTo>
                    <a:pt x="43" y="83"/>
                  </a:lnTo>
                  <a:lnTo>
                    <a:pt x="79" y="139"/>
                  </a:lnTo>
                  <a:lnTo>
                    <a:pt x="145" y="154"/>
                  </a:lnTo>
                  <a:lnTo>
                    <a:pt x="160" y="199"/>
                  </a:lnTo>
                  <a:lnTo>
                    <a:pt x="130" y="199"/>
                  </a:lnTo>
                  <a:lnTo>
                    <a:pt x="125" y="238"/>
                  </a:lnTo>
                  <a:lnTo>
                    <a:pt x="145" y="244"/>
                  </a:lnTo>
                  <a:lnTo>
                    <a:pt x="152" y="285"/>
                  </a:lnTo>
                  <a:lnTo>
                    <a:pt x="112" y="315"/>
                  </a:lnTo>
                  <a:lnTo>
                    <a:pt x="112" y="342"/>
                  </a:lnTo>
                  <a:lnTo>
                    <a:pt x="157" y="342"/>
                  </a:lnTo>
                  <a:lnTo>
                    <a:pt x="169" y="273"/>
                  </a:lnTo>
                  <a:lnTo>
                    <a:pt x="201" y="229"/>
                  </a:lnTo>
                  <a:lnTo>
                    <a:pt x="160" y="119"/>
                  </a:lnTo>
                  <a:lnTo>
                    <a:pt x="186" y="85"/>
                  </a:lnTo>
                  <a:lnTo>
                    <a:pt x="169" y="0"/>
                  </a:lnTo>
                </a:path>
              </a:pathLst>
            </a:custGeom>
            <a:solidFill>
              <a:schemeClr val="bg1"/>
            </a:solidFill>
            <a:ln w="12700" cap="rnd">
              <a:solidFill>
                <a:srgbClr val="000000"/>
              </a:solidFill>
              <a:round/>
              <a:headEnd/>
              <a:tailEnd/>
            </a:ln>
          </p:spPr>
          <p:txBody>
            <a:bodyPr/>
            <a:lstStyle/>
            <a:p>
              <a:endParaRPr lang="en-US"/>
            </a:p>
          </p:txBody>
        </p:sp>
        <p:sp>
          <p:nvSpPr>
            <p:cNvPr id="9223" name="Freeform 6"/>
            <p:cNvSpPr>
              <a:spLocks/>
            </p:cNvSpPr>
            <p:nvPr/>
          </p:nvSpPr>
          <p:spPr bwMode="auto">
            <a:xfrm>
              <a:off x="259" y="666"/>
              <a:ext cx="828" cy="827"/>
            </a:xfrm>
            <a:custGeom>
              <a:avLst/>
              <a:gdLst>
                <a:gd name="T0" fmla="*/ 181 w 828"/>
                <a:gd name="T1" fmla="*/ 0 h 840"/>
                <a:gd name="T2" fmla="*/ 155 w 828"/>
                <a:gd name="T3" fmla="*/ 15 h 840"/>
                <a:gd name="T4" fmla="*/ 141 w 828"/>
                <a:gd name="T5" fmla="*/ 52 h 840"/>
                <a:gd name="T6" fmla="*/ 126 w 828"/>
                <a:gd name="T7" fmla="*/ 85 h 840"/>
                <a:gd name="T8" fmla="*/ 116 w 828"/>
                <a:gd name="T9" fmla="*/ 110 h 840"/>
                <a:gd name="T10" fmla="*/ 101 w 828"/>
                <a:gd name="T11" fmla="*/ 141 h 840"/>
                <a:gd name="T12" fmla="*/ 84 w 828"/>
                <a:gd name="T13" fmla="*/ 169 h 840"/>
                <a:gd name="T14" fmla="*/ 62 w 828"/>
                <a:gd name="T15" fmla="*/ 202 h 840"/>
                <a:gd name="T16" fmla="*/ 32 w 828"/>
                <a:gd name="T17" fmla="*/ 239 h 840"/>
                <a:gd name="T18" fmla="*/ 0 w 828"/>
                <a:gd name="T19" fmla="*/ 277 h 840"/>
                <a:gd name="T20" fmla="*/ 0 w 828"/>
                <a:gd name="T21" fmla="*/ 354 h 840"/>
                <a:gd name="T22" fmla="*/ 465 w 828"/>
                <a:gd name="T23" fmla="*/ 424 h 840"/>
                <a:gd name="T24" fmla="*/ 678 w 828"/>
                <a:gd name="T25" fmla="*/ 456 h 840"/>
                <a:gd name="T26" fmla="*/ 723 w 828"/>
                <a:gd name="T27" fmla="*/ 299 h 840"/>
                <a:gd name="T28" fmla="*/ 750 w 828"/>
                <a:gd name="T29" fmla="*/ 283 h 840"/>
                <a:gd name="T30" fmla="*/ 725 w 828"/>
                <a:gd name="T31" fmla="*/ 250 h 840"/>
                <a:gd name="T32" fmla="*/ 737 w 828"/>
                <a:gd name="T33" fmla="*/ 213 h 840"/>
                <a:gd name="T34" fmla="*/ 827 w 828"/>
                <a:gd name="T35" fmla="*/ 153 h 840"/>
                <a:gd name="T36" fmla="*/ 765 w 828"/>
                <a:gd name="T37" fmla="*/ 95 h 840"/>
                <a:gd name="T38" fmla="*/ 509 w 828"/>
                <a:gd name="T39" fmla="*/ 61 h 840"/>
                <a:gd name="T40" fmla="*/ 473 w 828"/>
                <a:gd name="T41" fmla="*/ 76 h 840"/>
                <a:gd name="T42" fmla="*/ 428 w 828"/>
                <a:gd name="T43" fmla="*/ 46 h 840"/>
                <a:gd name="T44" fmla="*/ 385 w 828"/>
                <a:gd name="T45" fmla="*/ 78 h 840"/>
                <a:gd name="T46" fmla="*/ 347 w 828"/>
                <a:gd name="T47" fmla="*/ 46 h 840"/>
                <a:gd name="T48" fmla="*/ 244 w 828"/>
                <a:gd name="T49" fmla="*/ 50 h 840"/>
                <a:gd name="T50" fmla="*/ 257 w 828"/>
                <a:gd name="T51" fmla="*/ 5 h 840"/>
                <a:gd name="T52" fmla="*/ 181 w 828"/>
                <a:gd name="T53" fmla="*/ 0 h 8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28"/>
                <a:gd name="T82" fmla="*/ 0 h 840"/>
                <a:gd name="T83" fmla="*/ 828 w 828"/>
                <a:gd name="T84" fmla="*/ 840 h 84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28" h="840">
                  <a:moveTo>
                    <a:pt x="181" y="0"/>
                  </a:moveTo>
                  <a:lnTo>
                    <a:pt x="155" y="15"/>
                  </a:lnTo>
                  <a:lnTo>
                    <a:pt x="141" y="91"/>
                  </a:lnTo>
                  <a:lnTo>
                    <a:pt x="126" y="152"/>
                  </a:lnTo>
                  <a:lnTo>
                    <a:pt x="116" y="202"/>
                  </a:lnTo>
                  <a:lnTo>
                    <a:pt x="101" y="257"/>
                  </a:lnTo>
                  <a:lnTo>
                    <a:pt x="84" y="311"/>
                  </a:lnTo>
                  <a:lnTo>
                    <a:pt x="62" y="370"/>
                  </a:lnTo>
                  <a:lnTo>
                    <a:pt x="32" y="439"/>
                  </a:lnTo>
                  <a:lnTo>
                    <a:pt x="0" y="507"/>
                  </a:lnTo>
                  <a:lnTo>
                    <a:pt x="0" y="654"/>
                  </a:lnTo>
                  <a:lnTo>
                    <a:pt x="465" y="779"/>
                  </a:lnTo>
                  <a:lnTo>
                    <a:pt x="678" y="839"/>
                  </a:lnTo>
                  <a:lnTo>
                    <a:pt x="723" y="547"/>
                  </a:lnTo>
                  <a:lnTo>
                    <a:pt x="750" y="521"/>
                  </a:lnTo>
                  <a:lnTo>
                    <a:pt x="725" y="457"/>
                  </a:lnTo>
                  <a:lnTo>
                    <a:pt x="737" y="390"/>
                  </a:lnTo>
                  <a:lnTo>
                    <a:pt x="827" y="280"/>
                  </a:lnTo>
                  <a:lnTo>
                    <a:pt x="765" y="178"/>
                  </a:lnTo>
                  <a:lnTo>
                    <a:pt x="509" y="104"/>
                  </a:lnTo>
                  <a:lnTo>
                    <a:pt x="473" y="134"/>
                  </a:lnTo>
                  <a:lnTo>
                    <a:pt x="428" y="85"/>
                  </a:lnTo>
                  <a:lnTo>
                    <a:pt x="385" y="139"/>
                  </a:lnTo>
                  <a:lnTo>
                    <a:pt x="347" y="85"/>
                  </a:lnTo>
                  <a:lnTo>
                    <a:pt x="244" y="89"/>
                  </a:lnTo>
                  <a:lnTo>
                    <a:pt x="257" y="5"/>
                  </a:lnTo>
                  <a:lnTo>
                    <a:pt x="181" y="0"/>
                  </a:lnTo>
                </a:path>
              </a:pathLst>
            </a:custGeom>
            <a:solidFill>
              <a:srgbClr val="FFFF00"/>
            </a:solidFill>
            <a:ln w="12700" cap="rnd">
              <a:solidFill>
                <a:srgbClr val="000000"/>
              </a:solidFill>
              <a:round/>
              <a:headEnd/>
              <a:tailEnd/>
            </a:ln>
          </p:spPr>
          <p:txBody>
            <a:bodyPr/>
            <a:lstStyle/>
            <a:p>
              <a:endParaRPr lang="en-US"/>
            </a:p>
          </p:txBody>
        </p:sp>
        <p:sp>
          <p:nvSpPr>
            <p:cNvPr id="9224" name="Freeform 7"/>
            <p:cNvSpPr>
              <a:spLocks/>
            </p:cNvSpPr>
            <p:nvPr/>
          </p:nvSpPr>
          <p:spPr bwMode="auto">
            <a:xfrm>
              <a:off x="192" y="1306"/>
              <a:ext cx="875" cy="1767"/>
            </a:xfrm>
            <a:custGeom>
              <a:avLst/>
              <a:gdLst>
                <a:gd name="T0" fmla="*/ 67 w 875"/>
                <a:gd name="T1" fmla="*/ 0 h 1795"/>
                <a:gd name="T2" fmla="*/ 469 w 875"/>
                <a:gd name="T3" fmla="*/ 62 h 1795"/>
                <a:gd name="T4" fmla="*/ 380 w 875"/>
                <a:gd name="T5" fmla="*/ 344 h 1795"/>
                <a:gd name="T6" fmla="*/ 834 w 875"/>
                <a:gd name="T7" fmla="*/ 780 h 1795"/>
                <a:gd name="T8" fmla="*/ 874 w 875"/>
                <a:gd name="T9" fmla="*/ 833 h 1795"/>
                <a:gd name="T10" fmla="*/ 831 w 875"/>
                <a:gd name="T11" fmla="*/ 860 h 1795"/>
                <a:gd name="T12" fmla="*/ 803 w 875"/>
                <a:gd name="T13" fmla="*/ 909 h 1795"/>
                <a:gd name="T14" fmla="*/ 777 w 875"/>
                <a:gd name="T15" fmla="*/ 936 h 1795"/>
                <a:gd name="T16" fmla="*/ 805 w 875"/>
                <a:gd name="T17" fmla="*/ 963 h 1795"/>
                <a:gd name="T18" fmla="*/ 759 w 875"/>
                <a:gd name="T19" fmla="*/ 973 h 1795"/>
                <a:gd name="T20" fmla="*/ 493 w 875"/>
                <a:gd name="T21" fmla="*/ 963 h 1795"/>
                <a:gd name="T22" fmla="*/ 476 w 875"/>
                <a:gd name="T23" fmla="*/ 908 h 1795"/>
                <a:gd name="T24" fmla="*/ 430 w 875"/>
                <a:gd name="T25" fmla="*/ 865 h 1795"/>
                <a:gd name="T26" fmla="*/ 396 w 875"/>
                <a:gd name="T27" fmla="*/ 851 h 1795"/>
                <a:gd name="T28" fmla="*/ 386 w 875"/>
                <a:gd name="T29" fmla="*/ 822 h 1795"/>
                <a:gd name="T30" fmla="*/ 359 w 875"/>
                <a:gd name="T31" fmla="*/ 807 h 1795"/>
                <a:gd name="T32" fmla="*/ 331 w 875"/>
                <a:gd name="T33" fmla="*/ 785 h 1795"/>
                <a:gd name="T34" fmla="*/ 321 w 875"/>
                <a:gd name="T35" fmla="*/ 763 h 1795"/>
                <a:gd name="T36" fmla="*/ 296 w 875"/>
                <a:gd name="T37" fmla="*/ 748 h 1795"/>
                <a:gd name="T38" fmla="*/ 253 w 875"/>
                <a:gd name="T39" fmla="*/ 758 h 1795"/>
                <a:gd name="T40" fmla="*/ 207 w 875"/>
                <a:gd name="T41" fmla="*/ 745 h 1795"/>
                <a:gd name="T42" fmla="*/ 207 w 875"/>
                <a:gd name="T43" fmla="*/ 732 h 1795"/>
                <a:gd name="T44" fmla="*/ 206 w 875"/>
                <a:gd name="T45" fmla="*/ 705 h 1795"/>
                <a:gd name="T46" fmla="*/ 186 w 875"/>
                <a:gd name="T47" fmla="*/ 676 h 1795"/>
                <a:gd name="T48" fmla="*/ 184 w 875"/>
                <a:gd name="T49" fmla="*/ 651 h 1795"/>
                <a:gd name="T50" fmla="*/ 164 w 875"/>
                <a:gd name="T51" fmla="*/ 631 h 1795"/>
                <a:gd name="T52" fmla="*/ 170 w 875"/>
                <a:gd name="T53" fmla="*/ 610 h 1795"/>
                <a:gd name="T54" fmla="*/ 112 w 875"/>
                <a:gd name="T55" fmla="*/ 559 h 1795"/>
                <a:gd name="T56" fmla="*/ 112 w 875"/>
                <a:gd name="T57" fmla="*/ 532 h 1795"/>
                <a:gd name="T58" fmla="*/ 141 w 875"/>
                <a:gd name="T59" fmla="*/ 521 h 1795"/>
                <a:gd name="T60" fmla="*/ 141 w 875"/>
                <a:gd name="T61" fmla="*/ 504 h 1795"/>
                <a:gd name="T62" fmla="*/ 112 w 875"/>
                <a:gd name="T63" fmla="*/ 499 h 1795"/>
                <a:gd name="T64" fmla="*/ 100 w 875"/>
                <a:gd name="T65" fmla="*/ 472 h 1795"/>
                <a:gd name="T66" fmla="*/ 84 w 875"/>
                <a:gd name="T67" fmla="*/ 424 h 1795"/>
                <a:gd name="T68" fmla="*/ 126 w 875"/>
                <a:gd name="T69" fmla="*/ 452 h 1795"/>
                <a:gd name="T70" fmla="*/ 110 w 875"/>
                <a:gd name="T71" fmla="*/ 415 h 1795"/>
                <a:gd name="T72" fmla="*/ 141 w 875"/>
                <a:gd name="T73" fmla="*/ 415 h 1795"/>
                <a:gd name="T74" fmla="*/ 141 w 875"/>
                <a:gd name="T75" fmla="*/ 392 h 1795"/>
                <a:gd name="T76" fmla="*/ 110 w 875"/>
                <a:gd name="T77" fmla="*/ 376 h 1795"/>
                <a:gd name="T78" fmla="*/ 95 w 875"/>
                <a:gd name="T79" fmla="*/ 398 h 1795"/>
                <a:gd name="T80" fmla="*/ 67 w 875"/>
                <a:gd name="T81" fmla="*/ 392 h 1795"/>
                <a:gd name="T82" fmla="*/ 12 w 875"/>
                <a:gd name="T83" fmla="*/ 282 h 1795"/>
                <a:gd name="T84" fmla="*/ 26 w 875"/>
                <a:gd name="T85" fmla="*/ 205 h 1795"/>
                <a:gd name="T86" fmla="*/ 0 w 875"/>
                <a:gd name="T87" fmla="*/ 158 h 1795"/>
                <a:gd name="T88" fmla="*/ 13 w 875"/>
                <a:gd name="T89" fmla="*/ 128 h 1795"/>
                <a:gd name="T90" fmla="*/ 42 w 875"/>
                <a:gd name="T91" fmla="*/ 122 h 1795"/>
                <a:gd name="T92" fmla="*/ 67 w 875"/>
                <a:gd name="T93" fmla="*/ 69 h 1795"/>
                <a:gd name="T94" fmla="*/ 67 w 875"/>
                <a:gd name="T95" fmla="*/ 0 h 17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75"/>
                <a:gd name="T145" fmla="*/ 0 h 1795"/>
                <a:gd name="T146" fmla="*/ 875 w 875"/>
                <a:gd name="T147" fmla="*/ 1795 h 17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75" h="1795">
                  <a:moveTo>
                    <a:pt x="67" y="0"/>
                  </a:moveTo>
                  <a:lnTo>
                    <a:pt x="469" y="107"/>
                  </a:lnTo>
                  <a:lnTo>
                    <a:pt x="380" y="635"/>
                  </a:lnTo>
                  <a:lnTo>
                    <a:pt x="834" y="1438"/>
                  </a:lnTo>
                  <a:lnTo>
                    <a:pt x="874" y="1540"/>
                  </a:lnTo>
                  <a:lnTo>
                    <a:pt x="831" y="1590"/>
                  </a:lnTo>
                  <a:lnTo>
                    <a:pt x="803" y="1678"/>
                  </a:lnTo>
                  <a:lnTo>
                    <a:pt x="777" y="1730"/>
                  </a:lnTo>
                  <a:lnTo>
                    <a:pt x="805" y="1778"/>
                  </a:lnTo>
                  <a:lnTo>
                    <a:pt x="759" y="1794"/>
                  </a:lnTo>
                  <a:lnTo>
                    <a:pt x="493" y="1779"/>
                  </a:lnTo>
                  <a:lnTo>
                    <a:pt x="476" y="1677"/>
                  </a:lnTo>
                  <a:lnTo>
                    <a:pt x="430" y="1599"/>
                  </a:lnTo>
                  <a:lnTo>
                    <a:pt x="396" y="1572"/>
                  </a:lnTo>
                  <a:lnTo>
                    <a:pt x="386" y="1518"/>
                  </a:lnTo>
                  <a:lnTo>
                    <a:pt x="359" y="1488"/>
                  </a:lnTo>
                  <a:lnTo>
                    <a:pt x="331" y="1450"/>
                  </a:lnTo>
                  <a:lnTo>
                    <a:pt x="321" y="1408"/>
                  </a:lnTo>
                  <a:lnTo>
                    <a:pt x="296" y="1381"/>
                  </a:lnTo>
                  <a:lnTo>
                    <a:pt x="253" y="1397"/>
                  </a:lnTo>
                  <a:lnTo>
                    <a:pt x="207" y="1373"/>
                  </a:lnTo>
                  <a:lnTo>
                    <a:pt x="207" y="1351"/>
                  </a:lnTo>
                  <a:lnTo>
                    <a:pt x="206" y="1301"/>
                  </a:lnTo>
                  <a:lnTo>
                    <a:pt x="186" y="1248"/>
                  </a:lnTo>
                  <a:lnTo>
                    <a:pt x="184" y="1202"/>
                  </a:lnTo>
                  <a:lnTo>
                    <a:pt x="164" y="1163"/>
                  </a:lnTo>
                  <a:lnTo>
                    <a:pt x="170" y="1125"/>
                  </a:lnTo>
                  <a:lnTo>
                    <a:pt x="112" y="1033"/>
                  </a:lnTo>
                  <a:lnTo>
                    <a:pt x="112" y="982"/>
                  </a:lnTo>
                  <a:lnTo>
                    <a:pt x="141" y="961"/>
                  </a:lnTo>
                  <a:lnTo>
                    <a:pt x="141" y="930"/>
                  </a:lnTo>
                  <a:lnTo>
                    <a:pt x="112" y="920"/>
                  </a:lnTo>
                  <a:lnTo>
                    <a:pt x="100" y="871"/>
                  </a:lnTo>
                  <a:lnTo>
                    <a:pt x="84" y="784"/>
                  </a:lnTo>
                  <a:lnTo>
                    <a:pt x="126" y="832"/>
                  </a:lnTo>
                  <a:lnTo>
                    <a:pt x="110" y="767"/>
                  </a:lnTo>
                  <a:lnTo>
                    <a:pt x="141" y="767"/>
                  </a:lnTo>
                  <a:lnTo>
                    <a:pt x="141" y="724"/>
                  </a:lnTo>
                  <a:lnTo>
                    <a:pt x="110" y="694"/>
                  </a:lnTo>
                  <a:lnTo>
                    <a:pt x="95" y="736"/>
                  </a:lnTo>
                  <a:lnTo>
                    <a:pt x="67" y="722"/>
                  </a:lnTo>
                  <a:lnTo>
                    <a:pt x="12" y="522"/>
                  </a:lnTo>
                  <a:lnTo>
                    <a:pt x="26" y="376"/>
                  </a:lnTo>
                  <a:lnTo>
                    <a:pt x="0" y="295"/>
                  </a:lnTo>
                  <a:lnTo>
                    <a:pt x="13" y="233"/>
                  </a:lnTo>
                  <a:lnTo>
                    <a:pt x="42" y="220"/>
                  </a:lnTo>
                  <a:lnTo>
                    <a:pt x="67" y="121"/>
                  </a:lnTo>
                  <a:lnTo>
                    <a:pt x="67" y="0"/>
                  </a:lnTo>
                </a:path>
              </a:pathLst>
            </a:custGeom>
            <a:solidFill>
              <a:schemeClr val="bg1"/>
            </a:solidFill>
            <a:ln w="12700" cap="rnd">
              <a:solidFill>
                <a:srgbClr val="000000"/>
              </a:solidFill>
              <a:round/>
              <a:headEnd/>
              <a:tailEnd/>
            </a:ln>
          </p:spPr>
          <p:txBody>
            <a:bodyPr/>
            <a:lstStyle/>
            <a:p>
              <a:endParaRPr lang="en-US"/>
            </a:p>
          </p:txBody>
        </p:sp>
        <p:sp>
          <p:nvSpPr>
            <p:cNvPr id="9225" name="Freeform 8"/>
            <p:cNvSpPr>
              <a:spLocks/>
            </p:cNvSpPr>
            <p:nvPr/>
          </p:nvSpPr>
          <p:spPr bwMode="auto">
            <a:xfrm>
              <a:off x="573" y="1414"/>
              <a:ext cx="661" cy="1308"/>
            </a:xfrm>
            <a:custGeom>
              <a:avLst/>
              <a:gdLst>
                <a:gd name="T0" fmla="*/ 84 w 661"/>
                <a:gd name="T1" fmla="*/ 0 h 1329"/>
                <a:gd name="T2" fmla="*/ 0 w 661"/>
                <a:gd name="T3" fmla="*/ 282 h 1329"/>
                <a:gd name="T4" fmla="*/ 449 w 661"/>
                <a:gd name="T5" fmla="*/ 713 h 1329"/>
                <a:gd name="T6" fmla="*/ 476 w 661"/>
                <a:gd name="T7" fmla="*/ 695 h 1329"/>
                <a:gd name="T8" fmla="*/ 475 w 661"/>
                <a:gd name="T9" fmla="*/ 608 h 1329"/>
                <a:gd name="T10" fmla="*/ 530 w 661"/>
                <a:gd name="T11" fmla="*/ 616 h 1329"/>
                <a:gd name="T12" fmla="*/ 588 w 661"/>
                <a:gd name="T13" fmla="*/ 356 h 1329"/>
                <a:gd name="T14" fmla="*/ 627 w 661"/>
                <a:gd name="T15" fmla="*/ 179 h 1329"/>
                <a:gd name="T16" fmla="*/ 639 w 661"/>
                <a:gd name="T17" fmla="*/ 127 h 1329"/>
                <a:gd name="T18" fmla="*/ 660 w 661"/>
                <a:gd name="T19" fmla="*/ 79 h 1329"/>
                <a:gd name="T20" fmla="*/ 363 w 661"/>
                <a:gd name="T21" fmla="*/ 40 h 1329"/>
                <a:gd name="T22" fmla="*/ 84 w 661"/>
                <a:gd name="T23" fmla="*/ 0 h 13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1"/>
                <a:gd name="T37" fmla="*/ 0 h 1329"/>
                <a:gd name="T38" fmla="*/ 661 w 661"/>
                <a:gd name="T39" fmla="*/ 1329 h 13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1" h="1329">
                  <a:moveTo>
                    <a:pt x="84" y="0"/>
                  </a:moveTo>
                  <a:lnTo>
                    <a:pt x="0" y="526"/>
                  </a:lnTo>
                  <a:lnTo>
                    <a:pt x="449" y="1328"/>
                  </a:lnTo>
                  <a:lnTo>
                    <a:pt x="476" y="1292"/>
                  </a:lnTo>
                  <a:lnTo>
                    <a:pt x="475" y="1133"/>
                  </a:lnTo>
                  <a:lnTo>
                    <a:pt x="530" y="1147"/>
                  </a:lnTo>
                  <a:lnTo>
                    <a:pt x="588" y="661"/>
                  </a:lnTo>
                  <a:lnTo>
                    <a:pt x="627" y="331"/>
                  </a:lnTo>
                  <a:lnTo>
                    <a:pt x="639" y="232"/>
                  </a:lnTo>
                  <a:lnTo>
                    <a:pt x="660" y="143"/>
                  </a:lnTo>
                  <a:lnTo>
                    <a:pt x="363" y="79"/>
                  </a:lnTo>
                  <a:lnTo>
                    <a:pt x="84" y="0"/>
                  </a:lnTo>
                </a:path>
              </a:pathLst>
            </a:custGeom>
            <a:solidFill>
              <a:srgbClr val="FFFF00"/>
            </a:solidFill>
            <a:ln w="12700" cap="rnd">
              <a:solidFill>
                <a:srgbClr val="000000"/>
              </a:solidFill>
              <a:round/>
              <a:headEnd/>
              <a:tailEnd/>
            </a:ln>
          </p:spPr>
          <p:txBody>
            <a:bodyPr/>
            <a:lstStyle/>
            <a:p>
              <a:endParaRPr lang="en-US"/>
            </a:p>
          </p:txBody>
        </p:sp>
        <p:sp>
          <p:nvSpPr>
            <p:cNvPr id="9226" name="Freeform 9"/>
            <p:cNvSpPr>
              <a:spLocks/>
            </p:cNvSpPr>
            <p:nvPr/>
          </p:nvSpPr>
          <p:spPr bwMode="auto">
            <a:xfrm>
              <a:off x="938" y="345"/>
              <a:ext cx="596" cy="1300"/>
            </a:xfrm>
            <a:custGeom>
              <a:avLst/>
              <a:gdLst>
                <a:gd name="T0" fmla="*/ 142 w 596"/>
                <a:gd name="T1" fmla="*/ 0 h 1321"/>
                <a:gd name="T2" fmla="*/ 89 w 596"/>
                <a:gd name="T3" fmla="*/ 275 h 1321"/>
                <a:gd name="T4" fmla="*/ 145 w 596"/>
                <a:gd name="T5" fmla="*/ 334 h 1321"/>
                <a:gd name="T6" fmla="*/ 58 w 596"/>
                <a:gd name="T7" fmla="*/ 396 h 1321"/>
                <a:gd name="T8" fmla="*/ 45 w 596"/>
                <a:gd name="T9" fmla="*/ 439 h 1321"/>
                <a:gd name="T10" fmla="*/ 71 w 596"/>
                <a:gd name="T11" fmla="*/ 468 h 1321"/>
                <a:gd name="T12" fmla="*/ 45 w 596"/>
                <a:gd name="T13" fmla="*/ 484 h 1321"/>
                <a:gd name="T14" fmla="*/ 0 w 596"/>
                <a:gd name="T15" fmla="*/ 643 h 1321"/>
                <a:gd name="T16" fmla="*/ 282 w 596"/>
                <a:gd name="T17" fmla="*/ 681 h 1321"/>
                <a:gd name="T18" fmla="*/ 551 w 596"/>
                <a:gd name="T19" fmla="*/ 706 h 1321"/>
                <a:gd name="T20" fmla="*/ 580 w 596"/>
                <a:gd name="T21" fmla="*/ 561 h 1321"/>
                <a:gd name="T22" fmla="*/ 595 w 596"/>
                <a:gd name="T23" fmla="*/ 478 h 1321"/>
                <a:gd name="T24" fmla="*/ 568 w 596"/>
                <a:gd name="T25" fmla="*/ 450 h 1321"/>
                <a:gd name="T26" fmla="*/ 506 w 596"/>
                <a:gd name="T27" fmla="*/ 459 h 1321"/>
                <a:gd name="T28" fmla="*/ 426 w 596"/>
                <a:gd name="T29" fmla="*/ 464 h 1321"/>
                <a:gd name="T30" fmla="*/ 411 w 596"/>
                <a:gd name="T31" fmla="*/ 401 h 1321"/>
                <a:gd name="T32" fmla="*/ 314 w 596"/>
                <a:gd name="T33" fmla="*/ 347 h 1321"/>
                <a:gd name="T34" fmla="*/ 327 w 596"/>
                <a:gd name="T35" fmla="*/ 313 h 1321"/>
                <a:gd name="T36" fmla="*/ 337 w 596"/>
                <a:gd name="T37" fmla="*/ 254 h 1321"/>
                <a:gd name="T38" fmla="*/ 211 w 596"/>
                <a:gd name="T39" fmla="*/ 125 h 1321"/>
                <a:gd name="T40" fmla="*/ 229 w 596"/>
                <a:gd name="T41" fmla="*/ 14 h 1321"/>
                <a:gd name="T42" fmla="*/ 142 w 596"/>
                <a:gd name="T43" fmla="*/ 0 h 13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96"/>
                <a:gd name="T67" fmla="*/ 0 h 1321"/>
                <a:gd name="T68" fmla="*/ 596 w 596"/>
                <a:gd name="T69" fmla="*/ 1321 h 13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96" h="1321">
                  <a:moveTo>
                    <a:pt x="142" y="0"/>
                  </a:moveTo>
                  <a:lnTo>
                    <a:pt x="89" y="515"/>
                  </a:lnTo>
                  <a:lnTo>
                    <a:pt x="145" y="624"/>
                  </a:lnTo>
                  <a:lnTo>
                    <a:pt x="58" y="739"/>
                  </a:lnTo>
                  <a:lnTo>
                    <a:pt x="45" y="819"/>
                  </a:lnTo>
                  <a:lnTo>
                    <a:pt x="71" y="874"/>
                  </a:lnTo>
                  <a:lnTo>
                    <a:pt x="45" y="902"/>
                  </a:lnTo>
                  <a:lnTo>
                    <a:pt x="0" y="1201"/>
                  </a:lnTo>
                  <a:lnTo>
                    <a:pt x="282" y="1271"/>
                  </a:lnTo>
                  <a:lnTo>
                    <a:pt x="551" y="1320"/>
                  </a:lnTo>
                  <a:lnTo>
                    <a:pt x="580" y="1045"/>
                  </a:lnTo>
                  <a:lnTo>
                    <a:pt x="595" y="895"/>
                  </a:lnTo>
                  <a:lnTo>
                    <a:pt x="568" y="841"/>
                  </a:lnTo>
                  <a:lnTo>
                    <a:pt x="506" y="858"/>
                  </a:lnTo>
                  <a:lnTo>
                    <a:pt x="426" y="870"/>
                  </a:lnTo>
                  <a:lnTo>
                    <a:pt x="411" y="747"/>
                  </a:lnTo>
                  <a:lnTo>
                    <a:pt x="314" y="647"/>
                  </a:lnTo>
                  <a:lnTo>
                    <a:pt x="327" y="584"/>
                  </a:lnTo>
                  <a:lnTo>
                    <a:pt x="337" y="472"/>
                  </a:lnTo>
                  <a:lnTo>
                    <a:pt x="211" y="228"/>
                  </a:lnTo>
                  <a:lnTo>
                    <a:pt x="229" y="14"/>
                  </a:lnTo>
                  <a:lnTo>
                    <a:pt x="142" y="0"/>
                  </a:lnTo>
                </a:path>
              </a:pathLst>
            </a:custGeom>
            <a:solidFill>
              <a:schemeClr val="bg1"/>
            </a:solidFill>
            <a:ln w="12700" cap="rnd">
              <a:solidFill>
                <a:srgbClr val="000000"/>
              </a:solidFill>
              <a:round/>
              <a:headEnd/>
              <a:tailEnd/>
            </a:ln>
          </p:spPr>
          <p:txBody>
            <a:bodyPr/>
            <a:lstStyle/>
            <a:p>
              <a:endParaRPr lang="en-US"/>
            </a:p>
          </p:txBody>
        </p:sp>
        <p:sp>
          <p:nvSpPr>
            <p:cNvPr id="9227" name="Freeform 10"/>
            <p:cNvSpPr>
              <a:spLocks/>
            </p:cNvSpPr>
            <p:nvPr/>
          </p:nvSpPr>
          <p:spPr bwMode="auto">
            <a:xfrm>
              <a:off x="1119" y="1556"/>
              <a:ext cx="554" cy="961"/>
            </a:xfrm>
            <a:custGeom>
              <a:avLst/>
              <a:gdLst>
                <a:gd name="T0" fmla="*/ 102 w 554"/>
                <a:gd name="T1" fmla="*/ 0 h 977"/>
                <a:gd name="T2" fmla="*/ 373 w 554"/>
                <a:gd name="T3" fmla="*/ 30 h 977"/>
                <a:gd name="T4" fmla="*/ 355 w 554"/>
                <a:gd name="T5" fmla="*/ 126 h 977"/>
                <a:gd name="T6" fmla="*/ 553 w 554"/>
                <a:gd name="T7" fmla="*/ 139 h 977"/>
                <a:gd name="T8" fmla="*/ 499 w 554"/>
                <a:gd name="T9" fmla="*/ 513 h 977"/>
                <a:gd name="T10" fmla="*/ 0 w 554"/>
                <a:gd name="T11" fmla="*/ 473 h 977"/>
                <a:gd name="T12" fmla="*/ 50 w 554"/>
                <a:gd name="T13" fmla="*/ 234 h 977"/>
                <a:gd name="T14" fmla="*/ 102 w 554"/>
                <a:gd name="T15" fmla="*/ 0 h 977"/>
                <a:gd name="T16" fmla="*/ 0 60000 65536"/>
                <a:gd name="T17" fmla="*/ 0 60000 65536"/>
                <a:gd name="T18" fmla="*/ 0 60000 65536"/>
                <a:gd name="T19" fmla="*/ 0 60000 65536"/>
                <a:gd name="T20" fmla="*/ 0 60000 65536"/>
                <a:gd name="T21" fmla="*/ 0 60000 65536"/>
                <a:gd name="T22" fmla="*/ 0 60000 65536"/>
                <a:gd name="T23" fmla="*/ 0 60000 65536"/>
                <a:gd name="T24" fmla="*/ 0 w 554"/>
                <a:gd name="T25" fmla="*/ 0 h 977"/>
                <a:gd name="T26" fmla="*/ 554 w 554"/>
                <a:gd name="T27" fmla="*/ 977 h 9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4" h="977">
                  <a:moveTo>
                    <a:pt x="102" y="0"/>
                  </a:moveTo>
                  <a:lnTo>
                    <a:pt x="373" y="51"/>
                  </a:lnTo>
                  <a:lnTo>
                    <a:pt x="355" y="237"/>
                  </a:lnTo>
                  <a:lnTo>
                    <a:pt x="553" y="263"/>
                  </a:lnTo>
                  <a:lnTo>
                    <a:pt x="499" y="976"/>
                  </a:lnTo>
                  <a:lnTo>
                    <a:pt x="0" y="902"/>
                  </a:lnTo>
                  <a:lnTo>
                    <a:pt x="50" y="445"/>
                  </a:lnTo>
                  <a:lnTo>
                    <a:pt x="102" y="0"/>
                  </a:lnTo>
                </a:path>
              </a:pathLst>
            </a:custGeom>
            <a:solidFill>
              <a:srgbClr val="FFFF00"/>
            </a:solidFill>
            <a:ln w="12700" cap="rnd">
              <a:solidFill>
                <a:srgbClr val="000000"/>
              </a:solidFill>
              <a:round/>
              <a:headEnd/>
              <a:tailEnd/>
            </a:ln>
          </p:spPr>
          <p:txBody>
            <a:bodyPr/>
            <a:lstStyle/>
            <a:p>
              <a:endParaRPr lang="en-US"/>
            </a:p>
          </p:txBody>
        </p:sp>
        <p:sp>
          <p:nvSpPr>
            <p:cNvPr id="9228" name="Freeform 11"/>
            <p:cNvSpPr>
              <a:spLocks/>
            </p:cNvSpPr>
            <p:nvPr/>
          </p:nvSpPr>
          <p:spPr bwMode="auto">
            <a:xfrm>
              <a:off x="1146" y="357"/>
              <a:ext cx="1036" cy="873"/>
            </a:xfrm>
            <a:custGeom>
              <a:avLst/>
              <a:gdLst>
                <a:gd name="T0" fmla="*/ 16 w 1036"/>
                <a:gd name="T1" fmla="*/ 0 h 887"/>
                <a:gd name="T2" fmla="*/ 220 w 1036"/>
                <a:gd name="T3" fmla="*/ 31 h 887"/>
                <a:gd name="T4" fmla="*/ 343 w 1036"/>
                <a:gd name="T5" fmla="*/ 31 h 887"/>
                <a:gd name="T6" fmla="*/ 506 w 1036"/>
                <a:gd name="T7" fmla="*/ 43 h 887"/>
                <a:gd name="T8" fmla="*/ 655 w 1036"/>
                <a:gd name="T9" fmla="*/ 59 h 887"/>
                <a:gd name="T10" fmla="*/ 914 w 1036"/>
                <a:gd name="T11" fmla="*/ 72 h 887"/>
                <a:gd name="T12" fmla="*/ 1035 w 1036"/>
                <a:gd name="T13" fmla="*/ 79 h 887"/>
                <a:gd name="T14" fmla="*/ 1032 w 1036"/>
                <a:gd name="T15" fmla="*/ 464 h 887"/>
                <a:gd name="T16" fmla="*/ 397 w 1036"/>
                <a:gd name="T17" fmla="*/ 425 h 887"/>
                <a:gd name="T18" fmla="*/ 383 w 1036"/>
                <a:gd name="T19" fmla="*/ 475 h 887"/>
                <a:gd name="T20" fmla="*/ 360 w 1036"/>
                <a:gd name="T21" fmla="*/ 453 h 887"/>
                <a:gd name="T22" fmla="*/ 302 w 1036"/>
                <a:gd name="T23" fmla="*/ 457 h 887"/>
                <a:gd name="T24" fmla="*/ 217 w 1036"/>
                <a:gd name="T25" fmla="*/ 466 h 887"/>
                <a:gd name="T26" fmla="*/ 203 w 1036"/>
                <a:gd name="T27" fmla="*/ 399 h 887"/>
                <a:gd name="T28" fmla="*/ 103 w 1036"/>
                <a:gd name="T29" fmla="*/ 344 h 887"/>
                <a:gd name="T30" fmla="*/ 119 w 1036"/>
                <a:gd name="T31" fmla="*/ 293 h 887"/>
                <a:gd name="T32" fmla="*/ 128 w 1036"/>
                <a:gd name="T33" fmla="*/ 253 h 887"/>
                <a:gd name="T34" fmla="*/ 0 w 1036"/>
                <a:gd name="T35" fmla="*/ 120 h 887"/>
                <a:gd name="T36" fmla="*/ 16 w 1036"/>
                <a:gd name="T37" fmla="*/ 0 h 8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36"/>
                <a:gd name="T58" fmla="*/ 0 h 887"/>
                <a:gd name="T59" fmla="*/ 1036 w 1036"/>
                <a:gd name="T60" fmla="*/ 887 h 8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36" h="887">
                  <a:moveTo>
                    <a:pt x="16" y="0"/>
                  </a:moveTo>
                  <a:lnTo>
                    <a:pt x="220" y="34"/>
                  </a:lnTo>
                  <a:lnTo>
                    <a:pt x="343" y="59"/>
                  </a:lnTo>
                  <a:lnTo>
                    <a:pt x="506" y="82"/>
                  </a:lnTo>
                  <a:lnTo>
                    <a:pt x="655" y="102"/>
                  </a:lnTo>
                  <a:lnTo>
                    <a:pt x="914" y="127"/>
                  </a:lnTo>
                  <a:lnTo>
                    <a:pt x="1035" y="141"/>
                  </a:lnTo>
                  <a:lnTo>
                    <a:pt x="1032" y="863"/>
                  </a:lnTo>
                  <a:lnTo>
                    <a:pt x="397" y="789"/>
                  </a:lnTo>
                  <a:lnTo>
                    <a:pt x="383" y="886"/>
                  </a:lnTo>
                  <a:lnTo>
                    <a:pt x="360" y="840"/>
                  </a:lnTo>
                  <a:lnTo>
                    <a:pt x="302" y="849"/>
                  </a:lnTo>
                  <a:lnTo>
                    <a:pt x="217" y="865"/>
                  </a:lnTo>
                  <a:lnTo>
                    <a:pt x="203" y="740"/>
                  </a:lnTo>
                  <a:lnTo>
                    <a:pt x="103" y="640"/>
                  </a:lnTo>
                  <a:lnTo>
                    <a:pt x="119" y="544"/>
                  </a:lnTo>
                  <a:lnTo>
                    <a:pt x="128" y="469"/>
                  </a:lnTo>
                  <a:lnTo>
                    <a:pt x="0" y="219"/>
                  </a:lnTo>
                  <a:lnTo>
                    <a:pt x="16" y="0"/>
                  </a:lnTo>
                </a:path>
              </a:pathLst>
            </a:custGeom>
            <a:solidFill>
              <a:schemeClr val="bg1"/>
            </a:solidFill>
            <a:ln w="12700" cap="rnd">
              <a:solidFill>
                <a:srgbClr val="000000"/>
              </a:solidFill>
              <a:round/>
              <a:headEnd/>
              <a:tailEnd/>
            </a:ln>
          </p:spPr>
          <p:txBody>
            <a:bodyPr/>
            <a:lstStyle/>
            <a:p>
              <a:endParaRPr lang="en-US"/>
            </a:p>
          </p:txBody>
        </p:sp>
        <p:sp>
          <p:nvSpPr>
            <p:cNvPr id="9229" name="Freeform 12"/>
            <p:cNvSpPr>
              <a:spLocks/>
            </p:cNvSpPr>
            <p:nvPr/>
          </p:nvSpPr>
          <p:spPr bwMode="auto">
            <a:xfrm>
              <a:off x="1469" y="1101"/>
              <a:ext cx="709" cy="784"/>
            </a:xfrm>
            <a:custGeom>
              <a:avLst/>
              <a:gdLst>
                <a:gd name="T0" fmla="*/ 68 w 709"/>
                <a:gd name="T1" fmla="*/ 0 h 797"/>
                <a:gd name="T2" fmla="*/ 43 w 709"/>
                <a:gd name="T3" fmla="*/ 155 h 797"/>
                <a:gd name="T4" fmla="*/ 0 w 709"/>
                <a:gd name="T5" fmla="*/ 380 h 797"/>
                <a:gd name="T6" fmla="*/ 205 w 709"/>
                <a:gd name="T7" fmla="*/ 392 h 797"/>
                <a:gd name="T8" fmla="*/ 683 w 709"/>
                <a:gd name="T9" fmla="*/ 420 h 797"/>
                <a:gd name="T10" fmla="*/ 708 w 709"/>
                <a:gd name="T11" fmla="*/ 43 h 797"/>
                <a:gd name="T12" fmla="*/ 68 w 709"/>
                <a:gd name="T13" fmla="*/ 0 h 797"/>
                <a:gd name="T14" fmla="*/ 0 60000 65536"/>
                <a:gd name="T15" fmla="*/ 0 60000 65536"/>
                <a:gd name="T16" fmla="*/ 0 60000 65536"/>
                <a:gd name="T17" fmla="*/ 0 60000 65536"/>
                <a:gd name="T18" fmla="*/ 0 60000 65536"/>
                <a:gd name="T19" fmla="*/ 0 60000 65536"/>
                <a:gd name="T20" fmla="*/ 0 60000 65536"/>
                <a:gd name="T21" fmla="*/ 0 w 709"/>
                <a:gd name="T22" fmla="*/ 0 h 797"/>
                <a:gd name="T23" fmla="*/ 709 w 709"/>
                <a:gd name="T24" fmla="*/ 797 h 7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9" h="797">
                  <a:moveTo>
                    <a:pt x="68" y="0"/>
                  </a:moveTo>
                  <a:lnTo>
                    <a:pt x="43" y="297"/>
                  </a:lnTo>
                  <a:lnTo>
                    <a:pt x="0" y="722"/>
                  </a:lnTo>
                  <a:lnTo>
                    <a:pt x="205" y="744"/>
                  </a:lnTo>
                  <a:lnTo>
                    <a:pt x="683" y="796"/>
                  </a:lnTo>
                  <a:lnTo>
                    <a:pt x="708" y="82"/>
                  </a:lnTo>
                  <a:lnTo>
                    <a:pt x="68" y="0"/>
                  </a:lnTo>
                </a:path>
              </a:pathLst>
            </a:custGeom>
            <a:solidFill>
              <a:schemeClr val="bg1"/>
            </a:solidFill>
            <a:ln w="12700" cap="rnd">
              <a:solidFill>
                <a:srgbClr val="000000"/>
              </a:solidFill>
              <a:round/>
              <a:headEnd/>
              <a:tailEnd/>
            </a:ln>
          </p:spPr>
          <p:txBody>
            <a:bodyPr/>
            <a:lstStyle/>
            <a:p>
              <a:endParaRPr lang="en-US"/>
            </a:p>
          </p:txBody>
        </p:sp>
        <p:sp>
          <p:nvSpPr>
            <p:cNvPr id="9230" name="Freeform 13"/>
            <p:cNvSpPr>
              <a:spLocks/>
            </p:cNvSpPr>
            <p:nvPr/>
          </p:nvSpPr>
          <p:spPr bwMode="auto">
            <a:xfrm>
              <a:off x="1610" y="1812"/>
              <a:ext cx="741" cy="741"/>
            </a:xfrm>
            <a:custGeom>
              <a:avLst/>
              <a:gdLst>
                <a:gd name="T0" fmla="*/ 62 w 741"/>
                <a:gd name="T1" fmla="*/ 0 h 753"/>
                <a:gd name="T2" fmla="*/ 25 w 741"/>
                <a:gd name="T3" fmla="*/ 242 h 753"/>
                <a:gd name="T4" fmla="*/ 0 w 741"/>
                <a:gd name="T5" fmla="*/ 382 h 753"/>
                <a:gd name="T6" fmla="*/ 371 w 741"/>
                <a:gd name="T7" fmla="*/ 394 h 753"/>
                <a:gd name="T8" fmla="*/ 723 w 741"/>
                <a:gd name="T9" fmla="*/ 401 h 753"/>
                <a:gd name="T10" fmla="*/ 733 w 741"/>
                <a:gd name="T11" fmla="*/ 213 h 753"/>
                <a:gd name="T12" fmla="*/ 740 w 741"/>
                <a:gd name="T13" fmla="*/ 31 h 753"/>
                <a:gd name="T14" fmla="*/ 538 w 741"/>
                <a:gd name="T15" fmla="*/ 31 h 753"/>
                <a:gd name="T16" fmla="*/ 62 w 741"/>
                <a:gd name="T17" fmla="*/ 0 h 7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1"/>
                <a:gd name="T28" fmla="*/ 0 h 753"/>
                <a:gd name="T29" fmla="*/ 741 w 741"/>
                <a:gd name="T30" fmla="*/ 753 h 7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1" h="753">
                  <a:moveTo>
                    <a:pt x="62" y="0"/>
                  </a:moveTo>
                  <a:lnTo>
                    <a:pt x="25" y="451"/>
                  </a:lnTo>
                  <a:lnTo>
                    <a:pt x="0" y="711"/>
                  </a:lnTo>
                  <a:lnTo>
                    <a:pt x="371" y="737"/>
                  </a:lnTo>
                  <a:lnTo>
                    <a:pt x="723" y="752"/>
                  </a:lnTo>
                  <a:lnTo>
                    <a:pt x="733" y="400"/>
                  </a:lnTo>
                  <a:lnTo>
                    <a:pt x="740" y="54"/>
                  </a:lnTo>
                  <a:lnTo>
                    <a:pt x="538" y="51"/>
                  </a:lnTo>
                  <a:lnTo>
                    <a:pt x="62" y="0"/>
                  </a:lnTo>
                </a:path>
              </a:pathLst>
            </a:custGeom>
            <a:solidFill>
              <a:schemeClr val="bg1"/>
            </a:solidFill>
            <a:ln w="12700" cap="rnd">
              <a:solidFill>
                <a:srgbClr val="000000"/>
              </a:solidFill>
              <a:round/>
              <a:headEnd/>
              <a:tailEnd/>
            </a:ln>
          </p:spPr>
          <p:txBody>
            <a:bodyPr/>
            <a:lstStyle/>
            <a:p>
              <a:endParaRPr lang="en-US"/>
            </a:p>
          </p:txBody>
        </p:sp>
        <p:sp>
          <p:nvSpPr>
            <p:cNvPr id="9231" name="Freeform 14" descr="Wide upward diagonal"/>
            <p:cNvSpPr>
              <a:spLocks/>
            </p:cNvSpPr>
            <p:nvPr/>
          </p:nvSpPr>
          <p:spPr bwMode="auto">
            <a:xfrm>
              <a:off x="948" y="2413"/>
              <a:ext cx="671" cy="976"/>
            </a:xfrm>
            <a:custGeom>
              <a:avLst/>
              <a:gdLst>
                <a:gd name="T0" fmla="*/ 169 w 671"/>
                <a:gd name="T1" fmla="*/ 0 h 991"/>
                <a:gd name="T2" fmla="*/ 156 w 671"/>
                <a:gd name="T3" fmla="*/ 74 h 991"/>
                <a:gd name="T4" fmla="*/ 99 w 671"/>
                <a:gd name="T5" fmla="*/ 67 h 991"/>
                <a:gd name="T6" fmla="*/ 101 w 671"/>
                <a:gd name="T7" fmla="*/ 155 h 991"/>
                <a:gd name="T8" fmla="*/ 74 w 671"/>
                <a:gd name="T9" fmla="*/ 172 h 991"/>
                <a:gd name="T10" fmla="*/ 114 w 671"/>
                <a:gd name="T11" fmla="*/ 228 h 991"/>
                <a:gd name="T12" fmla="*/ 74 w 671"/>
                <a:gd name="T13" fmla="*/ 254 h 991"/>
                <a:gd name="T14" fmla="*/ 52 w 671"/>
                <a:gd name="T15" fmla="*/ 293 h 991"/>
                <a:gd name="T16" fmla="*/ 19 w 671"/>
                <a:gd name="T17" fmla="*/ 334 h 991"/>
                <a:gd name="T18" fmla="*/ 42 w 671"/>
                <a:gd name="T19" fmla="*/ 357 h 991"/>
                <a:gd name="T20" fmla="*/ 2 w 671"/>
                <a:gd name="T21" fmla="*/ 366 h 991"/>
                <a:gd name="T22" fmla="*/ 0 w 671"/>
                <a:gd name="T23" fmla="*/ 404 h 991"/>
                <a:gd name="T24" fmla="*/ 377 w 671"/>
                <a:gd name="T25" fmla="*/ 544 h 991"/>
                <a:gd name="T26" fmla="*/ 588 w 671"/>
                <a:gd name="T27" fmla="*/ 546 h 991"/>
                <a:gd name="T28" fmla="*/ 670 w 671"/>
                <a:gd name="T29" fmla="*/ 38 h 991"/>
                <a:gd name="T30" fmla="*/ 169 w 671"/>
                <a:gd name="T31" fmla="*/ 0 h 9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71"/>
                <a:gd name="T49" fmla="*/ 0 h 991"/>
                <a:gd name="T50" fmla="*/ 671 w 671"/>
                <a:gd name="T51" fmla="*/ 991 h 9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71" h="991">
                  <a:moveTo>
                    <a:pt x="169" y="0"/>
                  </a:moveTo>
                  <a:lnTo>
                    <a:pt x="156" y="128"/>
                  </a:lnTo>
                  <a:lnTo>
                    <a:pt x="99" y="114"/>
                  </a:lnTo>
                  <a:lnTo>
                    <a:pt x="101" y="281"/>
                  </a:lnTo>
                  <a:lnTo>
                    <a:pt x="74" y="313"/>
                  </a:lnTo>
                  <a:lnTo>
                    <a:pt x="114" y="415"/>
                  </a:lnTo>
                  <a:lnTo>
                    <a:pt x="74" y="460"/>
                  </a:lnTo>
                  <a:lnTo>
                    <a:pt x="52" y="533"/>
                  </a:lnTo>
                  <a:lnTo>
                    <a:pt x="19" y="604"/>
                  </a:lnTo>
                  <a:lnTo>
                    <a:pt x="42" y="648"/>
                  </a:lnTo>
                  <a:lnTo>
                    <a:pt x="2" y="664"/>
                  </a:lnTo>
                  <a:lnTo>
                    <a:pt x="0" y="732"/>
                  </a:lnTo>
                  <a:lnTo>
                    <a:pt x="377" y="986"/>
                  </a:lnTo>
                  <a:lnTo>
                    <a:pt x="588" y="990"/>
                  </a:lnTo>
                  <a:lnTo>
                    <a:pt x="670" y="77"/>
                  </a:lnTo>
                  <a:lnTo>
                    <a:pt x="169" y="0"/>
                  </a:lnTo>
                </a:path>
              </a:pathLst>
            </a:custGeom>
            <a:pattFill prst="wdUpDiag">
              <a:fgClr>
                <a:schemeClr val="accent2"/>
              </a:fgClr>
              <a:bgClr>
                <a:srgbClr val="FFFFFF"/>
              </a:bgClr>
            </a:pattFill>
            <a:ln w="12700" cap="rnd">
              <a:solidFill>
                <a:srgbClr val="000000"/>
              </a:solidFill>
              <a:round/>
              <a:headEnd/>
              <a:tailEnd/>
            </a:ln>
          </p:spPr>
          <p:txBody>
            <a:bodyPr/>
            <a:lstStyle/>
            <a:p>
              <a:endParaRPr lang="en-US"/>
            </a:p>
          </p:txBody>
        </p:sp>
        <p:sp>
          <p:nvSpPr>
            <p:cNvPr id="9232" name="Freeform 15"/>
            <p:cNvSpPr>
              <a:spLocks/>
            </p:cNvSpPr>
            <p:nvPr/>
          </p:nvSpPr>
          <p:spPr bwMode="auto">
            <a:xfrm>
              <a:off x="1533" y="2482"/>
              <a:ext cx="713" cy="923"/>
            </a:xfrm>
            <a:custGeom>
              <a:avLst/>
              <a:gdLst>
                <a:gd name="T0" fmla="*/ 85 w 713"/>
                <a:gd name="T1" fmla="*/ 0 h 938"/>
                <a:gd name="T2" fmla="*/ 712 w 713"/>
                <a:gd name="T3" fmla="*/ 31 h 938"/>
                <a:gd name="T4" fmla="*/ 681 w 713"/>
                <a:gd name="T5" fmla="*/ 460 h 938"/>
                <a:gd name="T6" fmla="*/ 477 w 713"/>
                <a:gd name="T7" fmla="*/ 453 h 938"/>
                <a:gd name="T8" fmla="*/ 287 w 713"/>
                <a:gd name="T9" fmla="*/ 449 h 938"/>
                <a:gd name="T10" fmla="*/ 287 w 713"/>
                <a:gd name="T11" fmla="*/ 467 h 938"/>
                <a:gd name="T12" fmla="*/ 128 w 713"/>
                <a:gd name="T13" fmla="*/ 467 h 938"/>
                <a:gd name="T14" fmla="*/ 119 w 713"/>
                <a:gd name="T15" fmla="*/ 499 h 938"/>
                <a:gd name="T16" fmla="*/ 0 w 713"/>
                <a:gd name="T17" fmla="*/ 490 h 938"/>
                <a:gd name="T18" fmla="*/ 67 w 713"/>
                <a:gd name="T19" fmla="*/ 117 h 938"/>
                <a:gd name="T20" fmla="*/ 85 w 713"/>
                <a:gd name="T21" fmla="*/ 0 h 9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13"/>
                <a:gd name="T34" fmla="*/ 0 h 938"/>
                <a:gd name="T35" fmla="*/ 713 w 713"/>
                <a:gd name="T36" fmla="*/ 938 h 9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13" h="938">
                  <a:moveTo>
                    <a:pt x="85" y="0"/>
                  </a:moveTo>
                  <a:lnTo>
                    <a:pt x="712" y="38"/>
                  </a:lnTo>
                  <a:lnTo>
                    <a:pt x="681" y="865"/>
                  </a:lnTo>
                  <a:lnTo>
                    <a:pt x="477" y="849"/>
                  </a:lnTo>
                  <a:lnTo>
                    <a:pt x="287" y="841"/>
                  </a:lnTo>
                  <a:lnTo>
                    <a:pt x="287" y="875"/>
                  </a:lnTo>
                  <a:lnTo>
                    <a:pt x="128" y="875"/>
                  </a:lnTo>
                  <a:lnTo>
                    <a:pt x="119" y="937"/>
                  </a:lnTo>
                  <a:lnTo>
                    <a:pt x="0" y="916"/>
                  </a:lnTo>
                  <a:lnTo>
                    <a:pt x="67" y="215"/>
                  </a:lnTo>
                  <a:lnTo>
                    <a:pt x="85" y="0"/>
                  </a:lnTo>
                </a:path>
              </a:pathLst>
            </a:custGeom>
            <a:solidFill>
              <a:srgbClr val="FFFF00"/>
            </a:solidFill>
            <a:ln w="12700" cap="rnd">
              <a:solidFill>
                <a:srgbClr val="000000"/>
              </a:solidFill>
              <a:round/>
              <a:headEnd/>
              <a:tailEnd/>
            </a:ln>
          </p:spPr>
          <p:txBody>
            <a:bodyPr/>
            <a:lstStyle/>
            <a:p>
              <a:endParaRPr lang="en-US"/>
            </a:p>
          </p:txBody>
        </p:sp>
        <p:sp>
          <p:nvSpPr>
            <p:cNvPr id="9233" name="Freeform 16"/>
            <p:cNvSpPr>
              <a:spLocks/>
            </p:cNvSpPr>
            <p:nvPr/>
          </p:nvSpPr>
          <p:spPr bwMode="auto">
            <a:xfrm>
              <a:off x="1813" y="2618"/>
              <a:ext cx="1443" cy="1750"/>
            </a:xfrm>
            <a:custGeom>
              <a:avLst/>
              <a:gdLst>
                <a:gd name="T0" fmla="*/ 418 w 1444"/>
                <a:gd name="T1" fmla="*/ 0 h 1778"/>
                <a:gd name="T2" fmla="*/ 722 w 1444"/>
                <a:gd name="T3" fmla="*/ 15 h 1778"/>
                <a:gd name="T4" fmla="*/ 722 w 1444"/>
                <a:gd name="T5" fmla="*/ 183 h 1778"/>
                <a:gd name="T6" fmla="*/ 862 w 1444"/>
                <a:gd name="T7" fmla="*/ 229 h 1778"/>
                <a:gd name="T8" fmla="*/ 906 w 1444"/>
                <a:gd name="T9" fmla="*/ 214 h 1778"/>
                <a:gd name="T10" fmla="*/ 1012 w 1444"/>
                <a:gd name="T11" fmla="*/ 252 h 1778"/>
                <a:gd name="T12" fmla="*/ 1075 w 1444"/>
                <a:gd name="T13" fmla="*/ 249 h 1778"/>
                <a:gd name="T14" fmla="*/ 1199 w 1444"/>
                <a:gd name="T15" fmla="*/ 212 h 1778"/>
                <a:gd name="T16" fmla="*/ 1269 w 1444"/>
                <a:gd name="T17" fmla="*/ 249 h 1778"/>
                <a:gd name="T18" fmla="*/ 1330 w 1444"/>
                <a:gd name="T19" fmla="*/ 257 h 1778"/>
                <a:gd name="T20" fmla="*/ 1330 w 1444"/>
                <a:gd name="T21" fmla="*/ 400 h 1778"/>
                <a:gd name="T22" fmla="*/ 1404 w 1444"/>
                <a:gd name="T23" fmla="*/ 485 h 1778"/>
                <a:gd name="T24" fmla="*/ 1387 w 1444"/>
                <a:gd name="T25" fmla="*/ 607 h 1778"/>
                <a:gd name="T26" fmla="*/ 1308 w 1444"/>
                <a:gd name="T27" fmla="*/ 655 h 1778"/>
                <a:gd name="T28" fmla="*/ 1291 w 1444"/>
                <a:gd name="T29" fmla="*/ 611 h 1778"/>
                <a:gd name="T30" fmla="*/ 1269 w 1444"/>
                <a:gd name="T31" fmla="*/ 631 h 1778"/>
                <a:gd name="T32" fmla="*/ 1285 w 1444"/>
                <a:gd name="T33" fmla="*/ 659 h 1778"/>
                <a:gd name="T34" fmla="*/ 1147 w 1444"/>
                <a:gd name="T35" fmla="*/ 732 h 1778"/>
                <a:gd name="T36" fmla="*/ 1112 w 1444"/>
                <a:gd name="T37" fmla="*/ 735 h 1778"/>
                <a:gd name="T38" fmla="*/ 1039 w 1444"/>
                <a:gd name="T39" fmla="*/ 771 h 1778"/>
                <a:gd name="T40" fmla="*/ 1039 w 1444"/>
                <a:gd name="T41" fmla="*/ 791 h 1778"/>
                <a:gd name="T42" fmla="*/ 1016 w 1444"/>
                <a:gd name="T43" fmla="*/ 796 h 1778"/>
                <a:gd name="T44" fmla="*/ 1035 w 1444"/>
                <a:gd name="T45" fmla="*/ 819 h 1778"/>
                <a:gd name="T46" fmla="*/ 995 w 1444"/>
                <a:gd name="T47" fmla="*/ 854 h 1778"/>
                <a:gd name="T48" fmla="*/ 1016 w 1444"/>
                <a:gd name="T49" fmla="*/ 906 h 1778"/>
                <a:gd name="T50" fmla="*/ 1039 w 1444"/>
                <a:gd name="T51" fmla="*/ 924 h 1778"/>
                <a:gd name="T52" fmla="*/ 1035 w 1444"/>
                <a:gd name="T53" fmla="*/ 957 h 1778"/>
                <a:gd name="T54" fmla="*/ 978 w 1444"/>
                <a:gd name="T55" fmla="*/ 957 h 1778"/>
                <a:gd name="T56" fmla="*/ 928 w 1444"/>
                <a:gd name="T57" fmla="*/ 940 h 1778"/>
                <a:gd name="T58" fmla="*/ 894 w 1444"/>
                <a:gd name="T59" fmla="*/ 946 h 1778"/>
                <a:gd name="T60" fmla="*/ 782 w 1444"/>
                <a:gd name="T61" fmla="*/ 917 h 1778"/>
                <a:gd name="T62" fmla="*/ 731 w 1444"/>
                <a:gd name="T63" fmla="*/ 807 h 1778"/>
                <a:gd name="T64" fmla="*/ 693 w 1444"/>
                <a:gd name="T65" fmla="*/ 755 h 1778"/>
                <a:gd name="T66" fmla="*/ 624 w 1444"/>
                <a:gd name="T67" fmla="*/ 659 h 1778"/>
                <a:gd name="T68" fmla="*/ 591 w 1444"/>
                <a:gd name="T69" fmla="*/ 649 h 1778"/>
                <a:gd name="T70" fmla="*/ 553 w 1444"/>
                <a:gd name="T71" fmla="*/ 626 h 1778"/>
                <a:gd name="T72" fmla="*/ 520 w 1444"/>
                <a:gd name="T73" fmla="*/ 626 h 1778"/>
                <a:gd name="T74" fmla="*/ 464 w 1444"/>
                <a:gd name="T75" fmla="*/ 618 h 1778"/>
                <a:gd name="T76" fmla="*/ 424 w 1444"/>
                <a:gd name="T77" fmla="*/ 626 h 1778"/>
                <a:gd name="T78" fmla="*/ 395 w 1444"/>
                <a:gd name="T79" fmla="*/ 674 h 1778"/>
                <a:gd name="T80" fmla="*/ 351 w 1444"/>
                <a:gd name="T81" fmla="*/ 682 h 1778"/>
                <a:gd name="T82" fmla="*/ 261 w 1444"/>
                <a:gd name="T83" fmla="*/ 645 h 1778"/>
                <a:gd name="T84" fmla="*/ 208 w 1444"/>
                <a:gd name="T85" fmla="*/ 598 h 1778"/>
                <a:gd name="T86" fmla="*/ 198 w 1444"/>
                <a:gd name="T87" fmla="*/ 543 h 1778"/>
                <a:gd name="T88" fmla="*/ 158 w 1444"/>
                <a:gd name="T89" fmla="*/ 507 h 1778"/>
                <a:gd name="T90" fmla="*/ 67 w 1444"/>
                <a:gd name="T91" fmla="*/ 455 h 1778"/>
                <a:gd name="T92" fmla="*/ 0 w 1444"/>
                <a:gd name="T93" fmla="*/ 400 h 1778"/>
                <a:gd name="T94" fmla="*/ 0 w 1444"/>
                <a:gd name="T95" fmla="*/ 377 h 1778"/>
                <a:gd name="T96" fmla="*/ 217 w 1444"/>
                <a:gd name="T97" fmla="*/ 378 h 1778"/>
                <a:gd name="T98" fmla="*/ 395 w 1444"/>
                <a:gd name="T99" fmla="*/ 388 h 1778"/>
                <a:gd name="T100" fmla="*/ 418 w 1444"/>
                <a:gd name="T101" fmla="*/ 0 h 17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44"/>
                <a:gd name="T154" fmla="*/ 0 h 1778"/>
                <a:gd name="T155" fmla="*/ 1444 w 1444"/>
                <a:gd name="T156" fmla="*/ 1778 h 17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44" h="1778">
                  <a:moveTo>
                    <a:pt x="418" y="0"/>
                  </a:moveTo>
                  <a:lnTo>
                    <a:pt x="737" y="15"/>
                  </a:lnTo>
                  <a:lnTo>
                    <a:pt x="737" y="337"/>
                  </a:lnTo>
                  <a:lnTo>
                    <a:pt x="901" y="426"/>
                  </a:lnTo>
                  <a:lnTo>
                    <a:pt x="945" y="397"/>
                  </a:lnTo>
                  <a:lnTo>
                    <a:pt x="1051" y="466"/>
                  </a:lnTo>
                  <a:lnTo>
                    <a:pt x="1114" y="462"/>
                  </a:lnTo>
                  <a:lnTo>
                    <a:pt x="1238" y="393"/>
                  </a:lnTo>
                  <a:lnTo>
                    <a:pt x="1308" y="460"/>
                  </a:lnTo>
                  <a:lnTo>
                    <a:pt x="1369" y="477"/>
                  </a:lnTo>
                  <a:lnTo>
                    <a:pt x="1369" y="740"/>
                  </a:lnTo>
                  <a:lnTo>
                    <a:pt x="1443" y="902"/>
                  </a:lnTo>
                  <a:lnTo>
                    <a:pt x="1426" y="1128"/>
                  </a:lnTo>
                  <a:lnTo>
                    <a:pt x="1347" y="1217"/>
                  </a:lnTo>
                  <a:lnTo>
                    <a:pt x="1330" y="1135"/>
                  </a:lnTo>
                  <a:lnTo>
                    <a:pt x="1308" y="1171"/>
                  </a:lnTo>
                  <a:lnTo>
                    <a:pt x="1324" y="1224"/>
                  </a:lnTo>
                  <a:lnTo>
                    <a:pt x="1186" y="1358"/>
                  </a:lnTo>
                  <a:lnTo>
                    <a:pt x="1151" y="1365"/>
                  </a:lnTo>
                  <a:lnTo>
                    <a:pt x="1078" y="1431"/>
                  </a:lnTo>
                  <a:lnTo>
                    <a:pt x="1078" y="1469"/>
                  </a:lnTo>
                  <a:lnTo>
                    <a:pt x="1055" y="1477"/>
                  </a:lnTo>
                  <a:lnTo>
                    <a:pt x="1074" y="1520"/>
                  </a:lnTo>
                  <a:lnTo>
                    <a:pt x="1034" y="1588"/>
                  </a:lnTo>
                  <a:lnTo>
                    <a:pt x="1055" y="1685"/>
                  </a:lnTo>
                  <a:lnTo>
                    <a:pt x="1078" y="1717"/>
                  </a:lnTo>
                  <a:lnTo>
                    <a:pt x="1074" y="1777"/>
                  </a:lnTo>
                  <a:lnTo>
                    <a:pt x="1017" y="1777"/>
                  </a:lnTo>
                  <a:lnTo>
                    <a:pt x="967" y="1747"/>
                  </a:lnTo>
                  <a:lnTo>
                    <a:pt x="933" y="1755"/>
                  </a:lnTo>
                  <a:lnTo>
                    <a:pt x="821" y="1703"/>
                  </a:lnTo>
                  <a:lnTo>
                    <a:pt x="770" y="1499"/>
                  </a:lnTo>
                  <a:lnTo>
                    <a:pt x="693" y="1401"/>
                  </a:lnTo>
                  <a:lnTo>
                    <a:pt x="624" y="1224"/>
                  </a:lnTo>
                  <a:lnTo>
                    <a:pt x="591" y="1206"/>
                  </a:lnTo>
                  <a:lnTo>
                    <a:pt x="553" y="1161"/>
                  </a:lnTo>
                  <a:lnTo>
                    <a:pt x="520" y="1161"/>
                  </a:lnTo>
                  <a:lnTo>
                    <a:pt x="464" y="1147"/>
                  </a:lnTo>
                  <a:lnTo>
                    <a:pt x="424" y="1161"/>
                  </a:lnTo>
                  <a:lnTo>
                    <a:pt x="395" y="1251"/>
                  </a:lnTo>
                  <a:lnTo>
                    <a:pt x="351" y="1266"/>
                  </a:lnTo>
                  <a:lnTo>
                    <a:pt x="261" y="1197"/>
                  </a:lnTo>
                  <a:lnTo>
                    <a:pt x="208" y="1111"/>
                  </a:lnTo>
                  <a:lnTo>
                    <a:pt x="198" y="1010"/>
                  </a:lnTo>
                  <a:lnTo>
                    <a:pt x="158" y="940"/>
                  </a:lnTo>
                  <a:lnTo>
                    <a:pt x="67" y="844"/>
                  </a:lnTo>
                  <a:lnTo>
                    <a:pt x="0" y="743"/>
                  </a:lnTo>
                  <a:lnTo>
                    <a:pt x="0" y="701"/>
                  </a:lnTo>
                  <a:lnTo>
                    <a:pt x="217" y="702"/>
                  </a:lnTo>
                  <a:lnTo>
                    <a:pt x="395" y="722"/>
                  </a:lnTo>
                  <a:lnTo>
                    <a:pt x="418" y="0"/>
                  </a:lnTo>
                </a:path>
              </a:pathLst>
            </a:custGeom>
            <a:solidFill>
              <a:schemeClr val="bg1"/>
            </a:solidFill>
            <a:ln w="12700" cap="rnd">
              <a:solidFill>
                <a:srgbClr val="000000"/>
              </a:solidFill>
              <a:round/>
              <a:headEnd/>
              <a:tailEnd/>
            </a:ln>
          </p:spPr>
          <p:txBody>
            <a:bodyPr/>
            <a:lstStyle/>
            <a:p>
              <a:endParaRPr lang="en-US"/>
            </a:p>
          </p:txBody>
        </p:sp>
        <p:sp>
          <p:nvSpPr>
            <p:cNvPr id="9234" name="Freeform 17"/>
            <p:cNvSpPr>
              <a:spLocks/>
            </p:cNvSpPr>
            <p:nvPr/>
          </p:nvSpPr>
          <p:spPr bwMode="auto">
            <a:xfrm>
              <a:off x="2180" y="491"/>
              <a:ext cx="697" cy="531"/>
            </a:xfrm>
            <a:custGeom>
              <a:avLst/>
              <a:gdLst>
                <a:gd name="T0" fmla="*/ 1 w 697"/>
                <a:gd name="T1" fmla="*/ 0 h 540"/>
                <a:gd name="T2" fmla="*/ 583 w 697"/>
                <a:gd name="T3" fmla="*/ 15 h 540"/>
                <a:gd name="T4" fmla="*/ 627 w 697"/>
                <a:gd name="T5" fmla="*/ 88 h 540"/>
                <a:gd name="T6" fmla="*/ 667 w 697"/>
                <a:gd name="T7" fmla="*/ 152 h 540"/>
                <a:gd name="T8" fmla="*/ 696 w 697"/>
                <a:gd name="T9" fmla="*/ 257 h 540"/>
                <a:gd name="T10" fmla="*/ 679 w 697"/>
                <a:gd name="T11" fmla="*/ 279 h 540"/>
                <a:gd name="T12" fmla="*/ 464 w 697"/>
                <a:gd name="T13" fmla="*/ 274 h 540"/>
                <a:gd name="T14" fmla="*/ 0 w 697"/>
                <a:gd name="T15" fmla="*/ 269 h 540"/>
                <a:gd name="T16" fmla="*/ 1 w 697"/>
                <a:gd name="T17" fmla="*/ 0 h 5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7"/>
                <a:gd name="T28" fmla="*/ 0 h 540"/>
                <a:gd name="T29" fmla="*/ 697 w 697"/>
                <a:gd name="T30" fmla="*/ 540 h 5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7" h="540">
                  <a:moveTo>
                    <a:pt x="1" y="0"/>
                  </a:moveTo>
                  <a:lnTo>
                    <a:pt x="583" y="15"/>
                  </a:lnTo>
                  <a:lnTo>
                    <a:pt x="627" y="174"/>
                  </a:lnTo>
                  <a:lnTo>
                    <a:pt x="667" y="296"/>
                  </a:lnTo>
                  <a:lnTo>
                    <a:pt x="696" y="494"/>
                  </a:lnTo>
                  <a:lnTo>
                    <a:pt x="679" y="539"/>
                  </a:lnTo>
                  <a:lnTo>
                    <a:pt x="464" y="530"/>
                  </a:lnTo>
                  <a:lnTo>
                    <a:pt x="0" y="521"/>
                  </a:lnTo>
                  <a:lnTo>
                    <a:pt x="1" y="0"/>
                  </a:lnTo>
                </a:path>
              </a:pathLst>
            </a:custGeom>
            <a:solidFill>
              <a:srgbClr val="FFFF00"/>
            </a:solidFill>
            <a:ln w="12700" cap="rnd">
              <a:solidFill>
                <a:srgbClr val="000000"/>
              </a:solidFill>
              <a:round/>
              <a:headEnd/>
              <a:tailEnd/>
            </a:ln>
          </p:spPr>
          <p:txBody>
            <a:bodyPr/>
            <a:lstStyle/>
            <a:p>
              <a:endParaRPr lang="en-US"/>
            </a:p>
          </p:txBody>
        </p:sp>
        <p:sp>
          <p:nvSpPr>
            <p:cNvPr id="9235" name="Freeform 18"/>
            <p:cNvSpPr>
              <a:spLocks/>
            </p:cNvSpPr>
            <p:nvPr/>
          </p:nvSpPr>
          <p:spPr bwMode="auto">
            <a:xfrm>
              <a:off x="2162" y="1001"/>
              <a:ext cx="731" cy="625"/>
            </a:xfrm>
            <a:custGeom>
              <a:avLst/>
              <a:gdLst>
                <a:gd name="T0" fmla="*/ 12 w 731"/>
                <a:gd name="T1" fmla="*/ 0 h 635"/>
                <a:gd name="T2" fmla="*/ 10 w 731"/>
                <a:gd name="T3" fmla="*/ 134 h 635"/>
                <a:gd name="T4" fmla="*/ 0 w 731"/>
                <a:gd name="T5" fmla="*/ 288 h 635"/>
                <a:gd name="T6" fmla="*/ 530 w 731"/>
                <a:gd name="T7" fmla="*/ 293 h 635"/>
                <a:gd name="T8" fmla="*/ 586 w 731"/>
                <a:gd name="T9" fmla="*/ 315 h 635"/>
                <a:gd name="T10" fmla="*/ 624 w 731"/>
                <a:gd name="T11" fmla="*/ 284 h 635"/>
                <a:gd name="T12" fmla="*/ 730 w 731"/>
                <a:gd name="T13" fmla="*/ 341 h 635"/>
                <a:gd name="T14" fmla="*/ 715 w 731"/>
                <a:gd name="T15" fmla="*/ 281 h 635"/>
                <a:gd name="T16" fmla="*/ 723 w 731"/>
                <a:gd name="T17" fmla="*/ 237 h 635"/>
                <a:gd name="T18" fmla="*/ 730 w 731"/>
                <a:gd name="T19" fmla="*/ 84 h 635"/>
                <a:gd name="T20" fmla="*/ 684 w 731"/>
                <a:gd name="T21" fmla="*/ 50 h 635"/>
                <a:gd name="T22" fmla="*/ 700 w 731"/>
                <a:gd name="T23" fmla="*/ 9 h 635"/>
                <a:gd name="T24" fmla="*/ 354 w 731"/>
                <a:gd name="T25" fmla="*/ 8 h 635"/>
                <a:gd name="T26" fmla="*/ 12 w 731"/>
                <a:gd name="T27" fmla="*/ 0 h 6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1"/>
                <a:gd name="T43" fmla="*/ 0 h 635"/>
                <a:gd name="T44" fmla="*/ 731 w 731"/>
                <a:gd name="T45" fmla="*/ 635 h 6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1" h="635">
                  <a:moveTo>
                    <a:pt x="12" y="0"/>
                  </a:moveTo>
                  <a:lnTo>
                    <a:pt x="10" y="246"/>
                  </a:lnTo>
                  <a:lnTo>
                    <a:pt x="0" y="535"/>
                  </a:lnTo>
                  <a:lnTo>
                    <a:pt x="530" y="544"/>
                  </a:lnTo>
                  <a:lnTo>
                    <a:pt x="586" y="583"/>
                  </a:lnTo>
                  <a:lnTo>
                    <a:pt x="624" y="529"/>
                  </a:lnTo>
                  <a:lnTo>
                    <a:pt x="730" y="634"/>
                  </a:lnTo>
                  <a:lnTo>
                    <a:pt x="715" y="524"/>
                  </a:lnTo>
                  <a:lnTo>
                    <a:pt x="723" y="439"/>
                  </a:lnTo>
                  <a:lnTo>
                    <a:pt x="730" y="151"/>
                  </a:lnTo>
                  <a:lnTo>
                    <a:pt x="684" y="89"/>
                  </a:lnTo>
                  <a:lnTo>
                    <a:pt x="700" y="9"/>
                  </a:lnTo>
                  <a:lnTo>
                    <a:pt x="354" y="8"/>
                  </a:lnTo>
                  <a:lnTo>
                    <a:pt x="12" y="0"/>
                  </a:lnTo>
                </a:path>
              </a:pathLst>
            </a:custGeom>
            <a:solidFill>
              <a:schemeClr val="bg1"/>
            </a:solidFill>
            <a:ln w="12700" cap="rnd">
              <a:solidFill>
                <a:srgbClr val="000000"/>
              </a:solidFill>
              <a:round/>
              <a:headEnd/>
              <a:tailEnd/>
            </a:ln>
          </p:spPr>
          <p:txBody>
            <a:bodyPr/>
            <a:lstStyle/>
            <a:p>
              <a:endParaRPr lang="en-US"/>
            </a:p>
          </p:txBody>
        </p:sp>
        <p:sp>
          <p:nvSpPr>
            <p:cNvPr id="9236" name="Freeform 19" descr="Wide upward diagonal"/>
            <p:cNvSpPr>
              <a:spLocks/>
            </p:cNvSpPr>
            <p:nvPr/>
          </p:nvSpPr>
          <p:spPr bwMode="auto">
            <a:xfrm>
              <a:off x="2151" y="1517"/>
              <a:ext cx="867" cy="530"/>
            </a:xfrm>
            <a:custGeom>
              <a:avLst/>
              <a:gdLst>
                <a:gd name="T0" fmla="*/ 8 w 868"/>
                <a:gd name="T1" fmla="*/ 0 h 538"/>
                <a:gd name="T2" fmla="*/ 0 w 868"/>
                <a:gd name="T3" fmla="*/ 200 h 538"/>
                <a:gd name="T4" fmla="*/ 194 w 868"/>
                <a:gd name="T5" fmla="*/ 205 h 538"/>
                <a:gd name="T6" fmla="*/ 193 w 868"/>
                <a:gd name="T7" fmla="*/ 298 h 538"/>
                <a:gd name="T8" fmla="*/ 434 w 868"/>
                <a:gd name="T9" fmla="*/ 296 h 538"/>
                <a:gd name="T10" fmla="*/ 655 w 868"/>
                <a:gd name="T11" fmla="*/ 293 h 538"/>
                <a:gd name="T12" fmla="*/ 828 w 868"/>
                <a:gd name="T13" fmla="*/ 296 h 538"/>
                <a:gd name="T14" fmla="*/ 774 w 868"/>
                <a:gd name="T15" fmla="*/ 213 h 538"/>
                <a:gd name="T16" fmla="*/ 737 w 868"/>
                <a:gd name="T17" fmla="*/ 138 h 538"/>
                <a:gd name="T18" fmla="*/ 697 w 868"/>
                <a:gd name="T19" fmla="*/ 55 h 538"/>
                <a:gd name="T20" fmla="*/ 598 w 868"/>
                <a:gd name="T21" fmla="*/ 2 h 538"/>
                <a:gd name="T22" fmla="*/ 553 w 868"/>
                <a:gd name="T23" fmla="*/ 33 h 538"/>
                <a:gd name="T24" fmla="*/ 499 w 868"/>
                <a:gd name="T25" fmla="*/ 17 h 538"/>
                <a:gd name="T26" fmla="*/ 302 w 868"/>
                <a:gd name="T27" fmla="*/ 8 h 538"/>
                <a:gd name="T28" fmla="*/ 8 w 868"/>
                <a:gd name="T29" fmla="*/ 0 h 5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68"/>
                <a:gd name="T46" fmla="*/ 0 h 538"/>
                <a:gd name="T47" fmla="*/ 868 w 868"/>
                <a:gd name="T48" fmla="*/ 538 h 5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68" h="538">
                  <a:moveTo>
                    <a:pt x="8" y="0"/>
                  </a:moveTo>
                  <a:lnTo>
                    <a:pt x="0" y="356"/>
                  </a:lnTo>
                  <a:lnTo>
                    <a:pt x="194" y="365"/>
                  </a:lnTo>
                  <a:lnTo>
                    <a:pt x="193" y="537"/>
                  </a:lnTo>
                  <a:lnTo>
                    <a:pt x="458" y="533"/>
                  </a:lnTo>
                  <a:lnTo>
                    <a:pt x="694" y="526"/>
                  </a:lnTo>
                  <a:lnTo>
                    <a:pt x="867" y="533"/>
                  </a:lnTo>
                  <a:lnTo>
                    <a:pt x="813" y="380"/>
                  </a:lnTo>
                  <a:lnTo>
                    <a:pt x="776" y="242"/>
                  </a:lnTo>
                  <a:lnTo>
                    <a:pt x="736" y="94"/>
                  </a:lnTo>
                  <a:lnTo>
                    <a:pt x="637" y="2"/>
                  </a:lnTo>
                  <a:lnTo>
                    <a:pt x="592" y="57"/>
                  </a:lnTo>
                  <a:lnTo>
                    <a:pt x="538" y="17"/>
                  </a:lnTo>
                  <a:lnTo>
                    <a:pt x="302" y="8"/>
                  </a:lnTo>
                  <a:lnTo>
                    <a:pt x="8" y="0"/>
                  </a:lnTo>
                </a:path>
              </a:pathLst>
            </a:custGeom>
            <a:pattFill prst="wdUpDiag">
              <a:fgClr>
                <a:schemeClr val="accent2"/>
              </a:fgClr>
              <a:bgClr>
                <a:srgbClr val="FFFFFF"/>
              </a:bgClr>
            </a:pattFill>
            <a:ln w="12700" cap="rnd">
              <a:solidFill>
                <a:srgbClr val="000000"/>
              </a:solidFill>
              <a:round/>
              <a:headEnd/>
              <a:tailEnd/>
            </a:ln>
          </p:spPr>
          <p:txBody>
            <a:bodyPr/>
            <a:lstStyle/>
            <a:p>
              <a:endParaRPr lang="en-US"/>
            </a:p>
          </p:txBody>
        </p:sp>
        <p:sp>
          <p:nvSpPr>
            <p:cNvPr id="9237" name="Freeform 20"/>
            <p:cNvSpPr>
              <a:spLocks/>
            </p:cNvSpPr>
            <p:nvPr/>
          </p:nvSpPr>
          <p:spPr bwMode="auto">
            <a:xfrm>
              <a:off x="2335" y="2021"/>
              <a:ext cx="765" cy="527"/>
            </a:xfrm>
            <a:custGeom>
              <a:avLst/>
              <a:gdLst>
                <a:gd name="T0" fmla="*/ 7 w 766"/>
                <a:gd name="T1" fmla="*/ 5 h 535"/>
                <a:gd name="T2" fmla="*/ 6 w 766"/>
                <a:gd name="T3" fmla="*/ 174 h 535"/>
                <a:gd name="T4" fmla="*/ 0 w 766"/>
                <a:gd name="T5" fmla="*/ 293 h 535"/>
                <a:gd name="T6" fmla="*/ 726 w 766"/>
                <a:gd name="T7" fmla="*/ 296 h 535"/>
                <a:gd name="T8" fmla="*/ 711 w 766"/>
                <a:gd name="T9" fmla="*/ 144 h 535"/>
                <a:gd name="T10" fmla="*/ 711 w 766"/>
                <a:gd name="T11" fmla="*/ 86 h 535"/>
                <a:gd name="T12" fmla="*/ 649 w 766"/>
                <a:gd name="T13" fmla="*/ 49 h 535"/>
                <a:gd name="T14" fmla="*/ 667 w 766"/>
                <a:gd name="T15" fmla="*/ 30 h 535"/>
                <a:gd name="T16" fmla="*/ 642 w 766"/>
                <a:gd name="T17" fmla="*/ 0 h 535"/>
                <a:gd name="T18" fmla="*/ 334 w 766"/>
                <a:gd name="T19" fmla="*/ 5 h 535"/>
                <a:gd name="T20" fmla="*/ 7 w 766"/>
                <a:gd name="T21" fmla="*/ 5 h 5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6"/>
                <a:gd name="T34" fmla="*/ 0 h 535"/>
                <a:gd name="T35" fmla="*/ 766 w 766"/>
                <a:gd name="T36" fmla="*/ 535 h 5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6" h="535">
                  <a:moveTo>
                    <a:pt x="7" y="5"/>
                  </a:moveTo>
                  <a:lnTo>
                    <a:pt x="6" y="313"/>
                  </a:lnTo>
                  <a:lnTo>
                    <a:pt x="0" y="530"/>
                  </a:lnTo>
                  <a:lnTo>
                    <a:pt x="765" y="534"/>
                  </a:lnTo>
                  <a:lnTo>
                    <a:pt x="750" y="256"/>
                  </a:lnTo>
                  <a:lnTo>
                    <a:pt x="750" y="151"/>
                  </a:lnTo>
                  <a:lnTo>
                    <a:pt x="688" y="88"/>
                  </a:lnTo>
                  <a:lnTo>
                    <a:pt x="706" y="30"/>
                  </a:lnTo>
                  <a:lnTo>
                    <a:pt x="681" y="0"/>
                  </a:lnTo>
                  <a:lnTo>
                    <a:pt x="334" y="5"/>
                  </a:lnTo>
                  <a:lnTo>
                    <a:pt x="7" y="5"/>
                  </a:lnTo>
                </a:path>
              </a:pathLst>
            </a:custGeom>
            <a:solidFill>
              <a:srgbClr val="FFFF00"/>
            </a:solidFill>
            <a:ln w="12700" cap="rnd">
              <a:solidFill>
                <a:srgbClr val="000000"/>
              </a:solidFill>
              <a:round/>
              <a:headEnd/>
              <a:tailEnd/>
            </a:ln>
          </p:spPr>
          <p:txBody>
            <a:bodyPr/>
            <a:lstStyle/>
            <a:p>
              <a:endParaRPr lang="en-US"/>
            </a:p>
          </p:txBody>
        </p:sp>
        <p:sp>
          <p:nvSpPr>
            <p:cNvPr id="9238" name="Freeform 21"/>
            <p:cNvSpPr>
              <a:spLocks/>
            </p:cNvSpPr>
            <p:nvPr/>
          </p:nvSpPr>
          <p:spPr bwMode="auto">
            <a:xfrm>
              <a:off x="2231" y="2520"/>
              <a:ext cx="891" cy="563"/>
            </a:xfrm>
            <a:custGeom>
              <a:avLst/>
              <a:gdLst>
                <a:gd name="T0" fmla="*/ 6 w 892"/>
                <a:gd name="T1" fmla="*/ 0 h 572"/>
                <a:gd name="T2" fmla="*/ 0 w 892"/>
                <a:gd name="T3" fmla="*/ 59 h 572"/>
                <a:gd name="T4" fmla="*/ 317 w 892"/>
                <a:gd name="T5" fmla="*/ 66 h 572"/>
                <a:gd name="T6" fmla="*/ 319 w 892"/>
                <a:gd name="T7" fmla="*/ 238 h 572"/>
                <a:gd name="T8" fmla="*/ 446 w 892"/>
                <a:gd name="T9" fmla="*/ 286 h 572"/>
                <a:gd name="T10" fmla="*/ 488 w 892"/>
                <a:gd name="T11" fmla="*/ 268 h 572"/>
                <a:gd name="T12" fmla="*/ 589 w 892"/>
                <a:gd name="T13" fmla="*/ 308 h 572"/>
                <a:gd name="T14" fmla="*/ 656 w 892"/>
                <a:gd name="T15" fmla="*/ 307 h 572"/>
                <a:gd name="T16" fmla="*/ 780 w 892"/>
                <a:gd name="T17" fmla="*/ 268 h 572"/>
                <a:gd name="T18" fmla="*/ 852 w 892"/>
                <a:gd name="T19" fmla="*/ 305 h 572"/>
                <a:gd name="T20" fmla="*/ 852 w 892"/>
                <a:gd name="T21" fmla="*/ 117 h 572"/>
                <a:gd name="T22" fmla="*/ 829 w 892"/>
                <a:gd name="T23" fmla="*/ 8 h 572"/>
                <a:gd name="T24" fmla="*/ 6 w 892"/>
                <a:gd name="T25" fmla="*/ 0 h 5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2"/>
                <a:gd name="T40" fmla="*/ 0 h 572"/>
                <a:gd name="T41" fmla="*/ 892 w 892"/>
                <a:gd name="T42" fmla="*/ 572 h 5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2" h="572">
                  <a:moveTo>
                    <a:pt x="6" y="0"/>
                  </a:moveTo>
                  <a:lnTo>
                    <a:pt x="0" y="101"/>
                  </a:lnTo>
                  <a:lnTo>
                    <a:pt x="317" y="116"/>
                  </a:lnTo>
                  <a:lnTo>
                    <a:pt x="319" y="442"/>
                  </a:lnTo>
                  <a:lnTo>
                    <a:pt x="482" y="531"/>
                  </a:lnTo>
                  <a:lnTo>
                    <a:pt x="527" y="497"/>
                  </a:lnTo>
                  <a:lnTo>
                    <a:pt x="628" y="571"/>
                  </a:lnTo>
                  <a:lnTo>
                    <a:pt x="695" y="567"/>
                  </a:lnTo>
                  <a:lnTo>
                    <a:pt x="819" y="497"/>
                  </a:lnTo>
                  <a:lnTo>
                    <a:pt x="891" y="565"/>
                  </a:lnTo>
                  <a:lnTo>
                    <a:pt x="891" y="214"/>
                  </a:lnTo>
                  <a:lnTo>
                    <a:pt x="868" y="8"/>
                  </a:lnTo>
                  <a:lnTo>
                    <a:pt x="6" y="0"/>
                  </a:lnTo>
                </a:path>
              </a:pathLst>
            </a:custGeom>
            <a:solidFill>
              <a:schemeClr val="bg1"/>
            </a:solidFill>
            <a:ln w="12700" cap="rnd">
              <a:solidFill>
                <a:srgbClr val="000000"/>
              </a:solidFill>
              <a:round/>
              <a:headEnd/>
              <a:tailEnd/>
            </a:ln>
          </p:spPr>
          <p:txBody>
            <a:bodyPr/>
            <a:lstStyle/>
            <a:p>
              <a:endParaRPr lang="en-US"/>
            </a:p>
          </p:txBody>
        </p:sp>
        <p:sp>
          <p:nvSpPr>
            <p:cNvPr id="9239" name="Freeform 22"/>
            <p:cNvSpPr>
              <a:spLocks/>
            </p:cNvSpPr>
            <p:nvPr/>
          </p:nvSpPr>
          <p:spPr bwMode="auto">
            <a:xfrm>
              <a:off x="3106" y="2545"/>
              <a:ext cx="503" cy="616"/>
            </a:xfrm>
            <a:custGeom>
              <a:avLst/>
              <a:gdLst>
                <a:gd name="T0" fmla="*/ 0 w 503"/>
                <a:gd name="T1" fmla="*/ 31 h 626"/>
                <a:gd name="T2" fmla="*/ 198 w 503"/>
                <a:gd name="T3" fmla="*/ 23 h 626"/>
                <a:gd name="T4" fmla="*/ 442 w 503"/>
                <a:gd name="T5" fmla="*/ 0 h 626"/>
                <a:gd name="T6" fmla="*/ 430 w 503"/>
                <a:gd name="T7" fmla="*/ 42 h 626"/>
                <a:gd name="T8" fmla="*/ 483 w 503"/>
                <a:gd name="T9" fmla="*/ 31 h 626"/>
                <a:gd name="T10" fmla="*/ 502 w 503"/>
                <a:gd name="T11" fmla="*/ 67 h 626"/>
                <a:gd name="T12" fmla="*/ 446 w 503"/>
                <a:gd name="T13" fmla="*/ 89 h 626"/>
                <a:gd name="T14" fmla="*/ 459 w 503"/>
                <a:gd name="T15" fmla="*/ 138 h 626"/>
                <a:gd name="T16" fmla="*/ 401 w 503"/>
                <a:gd name="T17" fmla="*/ 213 h 626"/>
                <a:gd name="T18" fmla="*/ 358 w 503"/>
                <a:gd name="T19" fmla="*/ 262 h 626"/>
                <a:gd name="T20" fmla="*/ 382 w 503"/>
                <a:gd name="T21" fmla="*/ 324 h 626"/>
                <a:gd name="T22" fmla="*/ 73 w 503"/>
                <a:gd name="T23" fmla="*/ 334 h 626"/>
                <a:gd name="T24" fmla="*/ 71 w 503"/>
                <a:gd name="T25" fmla="*/ 296 h 626"/>
                <a:gd name="T26" fmla="*/ 8 w 503"/>
                <a:gd name="T27" fmla="*/ 288 h 626"/>
                <a:gd name="T28" fmla="*/ 8 w 503"/>
                <a:gd name="T29" fmla="*/ 89 h 626"/>
                <a:gd name="T30" fmla="*/ 0 w 503"/>
                <a:gd name="T31" fmla="*/ 31 h 6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3"/>
                <a:gd name="T49" fmla="*/ 0 h 626"/>
                <a:gd name="T50" fmla="*/ 503 w 503"/>
                <a:gd name="T51" fmla="*/ 626 h 6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3" h="626">
                  <a:moveTo>
                    <a:pt x="0" y="57"/>
                  </a:moveTo>
                  <a:lnTo>
                    <a:pt x="198" y="23"/>
                  </a:lnTo>
                  <a:lnTo>
                    <a:pt x="442" y="0"/>
                  </a:lnTo>
                  <a:lnTo>
                    <a:pt x="430" y="81"/>
                  </a:lnTo>
                  <a:lnTo>
                    <a:pt x="483" y="63"/>
                  </a:lnTo>
                  <a:lnTo>
                    <a:pt x="502" y="119"/>
                  </a:lnTo>
                  <a:lnTo>
                    <a:pt x="446" y="169"/>
                  </a:lnTo>
                  <a:lnTo>
                    <a:pt x="459" y="256"/>
                  </a:lnTo>
                  <a:lnTo>
                    <a:pt x="401" y="399"/>
                  </a:lnTo>
                  <a:lnTo>
                    <a:pt x="358" y="490"/>
                  </a:lnTo>
                  <a:lnTo>
                    <a:pt x="382" y="604"/>
                  </a:lnTo>
                  <a:lnTo>
                    <a:pt x="73" y="625"/>
                  </a:lnTo>
                  <a:lnTo>
                    <a:pt x="71" y="555"/>
                  </a:lnTo>
                  <a:lnTo>
                    <a:pt x="8" y="539"/>
                  </a:lnTo>
                  <a:lnTo>
                    <a:pt x="8" y="169"/>
                  </a:lnTo>
                  <a:lnTo>
                    <a:pt x="0" y="57"/>
                  </a:lnTo>
                </a:path>
              </a:pathLst>
            </a:custGeom>
            <a:solidFill>
              <a:schemeClr val="bg1"/>
            </a:solidFill>
            <a:ln w="12700" cap="rnd">
              <a:solidFill>
                <a:srgbClr val="000000"/>
              </a:solidFill>
              <a:round/>
              <a:headEnd/>
              <a:tailEnd/>
            </a:ln>
          </p:spPr>
          <p:txBody>
            <a:bodyPr/>
            <a:lstStyle/>
            <a:p>
              <a:endParaRPr lang="en-US"/>
            </a:p>
          </p:txBody>
        </p:sp>
        <p:sp>
          <p:nvSpPr>
            <p:cNvPr id="9240" name="Freeform 23"/>
            <p:cNvSpPr>
              <a:spLocks/>
            </p:cNvSpPr>
            <p:nvPr/>
          </p:nvSpPr>
          <p:spPr bwMode="auto">
            <a:xfrm>
              <a:off x="3179" y="3137"/>
              <a:ext cx="615" cy="641"/>
            </a:xfrm>
            <a:custGeom>
              <a:avLst/>
              <a:gdLst>
                <a:gd name="T0" fmla="*/ 0 w 615"/>
                <a:gd name="T1" fmla="*/ 15 h 652"/>
                <a:gd name="T2" fmla="*/ 307 w 615"/>
                <a:gd name="T3" fmla="*/ 0 h 652"/>
                <a:gd name="T4" fmla="*/ 361 w 615"/>
                <a:gd name="T5" fmla="*/ 72 h 652"/>
                <a:gd name="T6" fmla="*/ 314 w 615"/>
                <a:gd name="T7" fmla="*/ 150 h 652"/>
                <a:gd name="T8" fmla="*/ 299 w 615"/>
                <a:gd name="T9" fmla="*/ 188 h 652"/>
                <a:gd name="T10" fmla="*/ 505 w 615"/>
                <a:gd name="T11" fmla="*/ 173 h 652"/>
                <a:gd name="T12" fmla="*/ 518 w 615"/>
                <a:gd name="T13" fmla="*/ 226 h 652"/>
                <a:gd name="T14" fmla="*/ 456 w 615"/>
                <a:gd name="T15" fmla="*/ 222 h 652"/>
                <a:gd name="T16" fmla="*/ 427 w 615"/>
                <a:gd name="T17" fmla="*/ 245 h 652"/>
                <a:gd name="T18" fmla="*/ 459 w 615"/>
                <a:gd name="T19" fmla="*/ 259 h 652"/>
                <a:gd name="T20" fmla="*/ 516 w 615"/>
                <a:gd name="T21" fmla="*/ 242 h 652"/>
                <a:gd name="T22" fmla="*/ 518 w 615"/>
                <a:gd name="T23" fmla="*/ 266 h 652"/>
                <a:gd name="T24" fmla="*/ 551 w 615"/>
                <a:gd name="T25" fmla="*/ 245 h 652"/>
                <a:gd name="T26" fmla="*/ 574 w 615"/>
                <a:gd name="T27" fmla="*/ 245 h 652"/>
                <a:gd name="T28" fmla="*/ 547 w 615"/>
                <a:gd name="T29" fmla="*/ 290 h 652"/>
                <a:gd name="T30" fmla="*/ 599 w 615"/>
                <a:gd name="T31" fmla="*/ 298 h 652"/>
                <a:gd name="T32" fmla="*/ 614 w 615"/>
                <a:gd name="T33" fmla="*/ 321 h 652"/>
                <a:gd name="T34" fmla="*/ 591 w 615"/>
                <a:gd name="T35" fmla="*/ 329 h 652"/>
                <a:gd name="T36" fmla="*/ 558 w 615"/>
                <a:gd name="T37" fmla="*/ 314 h 652"/>
                <a:gd name="T38" fmla="*/ 500 w 615"/>
                <a:gd name="T39" fmla="*/ 303 h 652"/>
                <a:gd name="T40" fmla="*/ 512 w 615"/>
                <a:gd name="T41" fmla="*/ 331 h 652"/>
                <a:gd name="T42" fmla="*/ 482 w 615"/>
                <a:gd name="T43" fmla="*/ 335 h 652"/>
                <a:gd name="T44" fmla="*/ 458 w 615"/>
                <a:gd name="T45" fmla="*/ 309 h 652"/>
                <a:gd name="T46" fmla="*/ 443 w 615"/>
                <a:gd name="T47" fmla="*/ 324 h 652"/>
                <a:gd name="T48" fmla="*/ 352 w 615"/>
                <a:gd name="T49" fmla="*/ 324 h 652"/>
                <a:gd name="T50" fmla="*/ 352 w 615"/>
                <a:gd name="T51" fmla="*/ 309 h 652"/>
                <a:gd name="T52" fmla="*/ 320 w 615"/>
                <a:gd name="T53" fmla="*/ 290 h 652"/>
                <a:gd name="T54" fmla="*/ 252 w 615"/>
                <a:gd name="T55" fmla="*/ 288 h 652"/>
                <a:gd name="T56" fmla="*/ 308 w 615"/>
                <a:gd name="T57" fmla="*/ 309 h 652"/>
                <a:gd name="T58" fmla="*/ 230 w 615"/>
                <a:gd name="T59" fmla="*/ 320 h 652"/>
                <a:gd name="T60" fmla="*/ 106 w 615"/>
                <a:gd name="T61" fmla="*/ 305 h 652"/>
                <a:gd name="T62" fmla="*/ 60 w 615"/>
                <a:gd name="T63" fmla="*/ 309 h 652"/>
                <a:gd name="T64" fmla="*/ 76 w 615"/>
                <a:gd name="T65" fmla="*/ 197 h 652"/>
                <a:gd name="T66" fmla="*/ 1 w 615"/>
                <a:gd name="T67" fmla="*/ 109 h 652"/>
                <a:gd name="T68" fmla="*/ 0 w 615"/>
                <a:gd name="T69" fmla="*/ 15 h 6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5"/>
                <a:gd name="T106" fmla="*/ 0 h 652"/>
                <a:gd name="T107" fmla="*/ 615 w 615"/>
                <a:gd name="T108" fmla="*/ 652 h 6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5" h="652">
                  <a:moveTo>
                    <a:pt x="0" y="15"/>
                  </a:moveTo>
                  <a:lnTo>
                    <a:pt x="307" y="0"/>
                  </a:lnTo>
                  <a:lnTo>
                    <a:pt x="361" y="134"/>
                  </a:lnTo>
                  <a:lnTo>
                    <a:pt x="314" y="293"/>
                  </a:lnTo>
                  <a:lnTo>
                    <a:pt x="299" y="363"/>
                  </a:lnTo>
                  <a:lnTo>
                    <a:pt x="505" y="333"/>
                  </a:lnTo>
                  <a:lnTo>
                    <a:pt x="518" y="438"/>
                  </a:lnTo>
                  <a:lnTo>
                    <a:pt x="456" y="429"/>
                  </a:lnTo>
                  <a:lnTo>
                    <a:pt x="427" y="473"/>
                  </a:lnTo>
                  <a:lnTo>
                    <a:pt x="459" y="503"/>
                  </a:lnTo>
                  <a:lnTo>
                    <a:pt x="516" y="468"/>
                  </a:lnTo>
                  <a:lnTo>
                    <a:pt x="518" y="518"/>
                  </a:lnTo>
                  <a:lnTo>
                    <a:pt x="551" y="474"/>
                  </a:lnTo>
                  <a:lnTo>
                    <a:pt x="574" y="474"/>
                  </a:lnTo>
                  <a:lnTo>
                    <a:pt x="547" y="561"/>
                  </a:lnTo>
                  <a:lnTo>
                    <a:pt x="599" y="578"/>
                  </a:lnTo>
                  <a:lnTo>
                    <a:pt x="614" y="623"/>
                  </a:lnTo>
                  <a:lnTo>
                    <a:pt x="591" y="639"/>
                  </a:lnTo>
                  <a:lnTo>
                    <a:pt x="558" y="609"/>
                  </a:lnTo>
                  <a:lnTo>
                    <a:pt x="500" y="587"/>
                  </a:lnTo>
                  <a:lnTo>
                    <a:pt x="512" y="642"/>
                  </a:lnTo>
                  <a:lnTo>
                    <a:pt x="482" y="651"/>
                  </a:lnTo>
                  <a:lnTo>
                    <a:pt x="458" y="599"/>
                  </a:lnTo>
                  <a:lnTo>
                    <a:pt x="443" y="630"/>
                  </a:lnTo>
                  <a:lnTo>
                    <a:pt x="352" y="630"/>
                  </a:lnTo>
                  <a:lnTo>
                    <a:pt x="352" y="599"/>
                  </a:lnTo>
                  <a:lnTo>
                    <a:pt x="320" y="561"/>
                  </a:lnTo>
                  <a:lnTo>
                    <a:pt x="252" y="558"/>
                  </a:lnTo>
                  <a:lnTo>
                    <a:pt x="308" y="599"/>
                  </a:lnTo>
                  <a:lnTo>
                    <a:pt x="230" y="621"/>
                  </a:lnTo>
                  <a:lnTo>
                    <a:pt x="106" y="591"/>
                  </a:lnTo>
                  <a:lnTo>
                    <a:pt x="60" y="599"/>
                  </a:lnTo>
                  <a:lnTo>
                    <a:pt x="76" y="381"/>
                  </a:lnTo>
                  <a:lnTo>
                    <a:pt x="1" y="207"/>
                  </a:lnTo>
                  <a:lnTo>
                    <a:pt x="0" y="15"/>
                  </a:lnTo>
                </a:path>
              </a:pathLst>
            </a:custGeom>
            <a:solidFill>
              <a:srgbClr val="FFFF00"/>
            </a:solidFill>
            <a:ln w="12700" cap="rnd">
              <a:solidFill>
                <a:srgbClr val="000000"/>
              </a:solidFill>
              <a:round/>
              <a:headEnd/>
              <a:tailEnd/>
            </a:ln>
          </p:spPr>
          <p:txBody>
            <a:bodyPr/>
            <a:lstStyle/>
            <a:p>
              <a:endParaRPr lang="en-US"/>
            </a:p>
          </p:txBody>
        </p:sp>
        <p:sp>
          <p:nvSpPr>
            <p:cNvPr id="9241" name="Freeform 24"/>
            <p:cNvSpPr>
              <a:spLocks/>
            </p:cNvSpPr>
            <p:nvPr/>
          </p:nvSpPr>
          <p:spPr bwMode="auto">
            <a:xfrm>
              <a:off x="2760" y="423"/>
              <a:ext cx="683" cy="1010"/>
            </a:xfrm>
            <a:custGeom>
              <a:avLst/>
              <a:gdLst>
                <a:gd name="T0" fmla="*/ 0 w 684"/>
                <a:gd name="T1" fmla="*/ 40 h 1026"/>
                <a:gd name="T2" fmla="*/ 178 w 684"/>
                <a:gd name="T3" fmla="*/ 40 h 1026"/>
                <a:gd name="T4" fmla="*/ 176 w 684"/>
                <a:gd name="T5" fmla="*/ 0 h 1026"/>
                <a:gd name="T6" fmla="*/ 216 w 684"/>
                <a:gd name="T7" fmla="*/ 21 h 1026"/>
                <a:gd name="T8" fmla="*/ 223 w 684"/>
                <a:gd name="T9" fmla="*/ 46 h 1026"/>
                <a:gd name="T10" fmla="*/ 309 w 684"/>
                <a:gd name="T11" fmla="*/ 84 h 1026"/>
                <a:gd name="T12" fmla="*/ 336 w 684"/>
                <a:gd name="T13" fmla="*/ 69 h 1026"/>
                <a:gd name="T14" fmla="*/ 346 w 684"/>
                <a:gd name="T15" fmla="*/ 69 h 1026"/>
                <a:gd name="T16" fmla="*/ 386 w 684"/>
                <a:gd name="T17" fmla="*/ 96 h 1026"/>
                <a:gd name="T18" fmla="*/ 411 w 684"/>
                <a:gd name="T19" fmla="*/ 88 h 1026"/>
                <a:gd name="T20" fmla="*/ 486 w 684"/>
                <a:gd name="T21" fmla="*/ 98 h 1026"/>
                <a:gd name="T22" fmla="*/ 513 w 684"/>
                <a:gd name="T23" fmla="*/ 78 h 1026"/>
                <a:gd name="T24" fmla="*/ 560 w 684"/>
                <a:gd name="T25" fmla="*/ 94 h 1026"/>
                <a:gd name="T26" fmla="*/ 644 w 684"/>
                <a:gd name="T27" fmla="*/ 92 h 1026"/>
                <a:gd name="T28" fmla="*/ 507 w 684"/>
                <a:gd name="T29" fmla="*/ 159 h 1026"/>
                <a:gd name="T30" fmla="*/ 440 w 684"/>
                <a:gd name="T31" fmla="*/ 220 h 1026"/>
                <a:gd name="T32" fmla="*/ 454 w 684"/>
                <a:gd name="T33" fmla="*/ 309 h 1026"/>
                <a:gd name="T34" fmla="*/ 405 w 684"/>
                <a:gd name="T35" fmla="*/ 345 h 1026"/>
                <a:gd name="T36" fmla="*/ 425 w 684"/>
                <a:gd name="T37" fmla="*/ 371 h 1026"/>
                <a:gd name="T38" fmla="*/ 425 w 684"/>
                <a:gd name="T39" fmla="*/ 436 h 1026"/>
                <a:gd name="T40" fmla="*/ 472 w 684"/>
                <a:gd name="T41" fmla="*/ 436 h 1026"/>
                <a:gd name="T42" fmla="*/ 541 w 684"/>
                <a:gd name="T43" fmla="*/ 482 h 1026"/>
                <a:gd name="T44" fmla="*/ 569 w 684"/>
                <a:gd name="T45" fmla="*/ 538 h 1026"/>
                <a:gd name="T46" fmla="*/ 124 w 684"/>
                <a:gd name="T47" fmla="*/ 556 h 1026"/>
                <a:gd name="T48" fmla="*/ 126 w 684"/>
                <a:gd name="T49" fmla="*/ 402 h 1026"/>
                <a:gd name="T50" fmla="*/ 83 w 684"/>
                <a:gd name="T51" fmla="*/ 368 h 1026"/>
                <a:gd name="T52" fmla="*/ 99 w 684"/>
                <a:gd name="T53" fmla="*/ 329 h 1026"/>
                <a:gd name="T54" fmla="*/ 113 w 684"/>
                <a:gd name="T55" fmla="*/ 305 h 1026"/>
                <a:gd name="T56" fmla="*/ 83 w 684"/>
                <a:gd name="T57" fmla="*/ 199 h 1026"/>
                <a:gd name="T58" fmla="*/ 43 w 684"/>
                <a:gd name="T59" fmla="*/ 130 h 1026"/>
                <a:gd name="T60" fmla="*/ 0 w 684"/>
                <a:gd name="T61" fmla="*/ 40 h 10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84"/>
                <a:gd name="T94" fmla="*/ 0 h 1026"/>
                <a:gd name="T95" fmla="*/ 684 w 684"/>
                <a:gd name="T96" fmla="*/ 1026 h 10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84" h="1026">
                  <a:moveTo>
                    <a:pt x="0" y="79"/>
                  </a:moveTo>
                  <a:lnTo>
                    <a:pt x="178" y="79"/>
                  </a:lnTo>
                  <a:lnTo>
                    <a:pt x="176" y="0"/>
                  </a:lnTo>
                  <a:lnTo>
                    <a:pt x="216" y="21"/>
                  </a:lnTo>
                  <a:lnTo>
                    <a:pt x="223" y="85"/>
                  </a:lnTo>
                  <a:lnTo>
                    <a:pt x="309" y="151"/>
                  </a:lnTo>
                  <a:lnTo>
                    <a:pt x="336" y="121"/>
                  </a:lnTo>
                  <a:lnTo>
                    <a:pt x="385" y="121"/>
                  </a:lnTo>
                  <a:lnTo>
                    <a:pt x="425" y="181"/>
                  </a:lnTo>
                  <a:lnTo>
                    <a:pt x="450" y="159"/>
                  </a:lnTo>
                  <a:lnTo>
                    <a:pt x="525" y="184"/>
                  </a:lnTo>
                  <a:lnTo>
                    <a:pt x="552" y="139"/>
                  </a:lnTo>
                  <a:lnTo>
                    <a:pt x="599" y="175"/>
                  </a:lnTo>
                  <a:lnTo>
                    <a:pt x="683" y="169"/>
                  </a:lnTo>
                  <a:lnTo>
                    <a:pt x="546" y="296"/>
                  </a:lnTo>
                  <a:lnTo>
                    <a:pt x="479" y="407"/>
                  </a:lnTo>
                  <a:lnTo>
                    <a:pt x="493" y="569"/>
                  </a:lnTo>
                  <a:lnTo>
                    <a:pt x="444" y="636"/>
                  </a:lnTo>
                  <a:lnTo>
                    <a:pt x="464" y="684"/>
                  </a:lnTo>
                  <a:lnTo>
                    <a:pt x="464" y="804"/>
                  </a:lnTo>
                  <a:lnTo>
                    <a:pt x="511" y="804"/>
                  </a:lnTo>
                  <a:lnTo>
                    <a:pt x="580" y="891"/>
                  </a:lnTo>
                  <a:lnTo>
                    <a:pt x="608" y="995"/>
                  </a:lnTo>
                  <a:lnTo>
                    <a:pt x="124" y="1025"/>
                  </a:lnTo>
                  <a:lnTo>
                    <a:pt x="126" y="742"/>
                  </a:lnTo>
                  <a:lnTo>
                    <a:pt x="83" y="678"/>
                  </a:lnTo>
                  <a:lnTo>
                    <a:pt x="99" y="605"/>
                  </a:lnTo>
                  <a:lnTo>
                    <a:pt x="113" y="563"/>
                  </a:lnTo>
                  <a:lnTo>
                    <a:pt x="83" y="365"/>
                  </a:lnTo>
                  <a:lnTo>
                    <a:pt x="43" y="237"/>
                  </a:lnTo>
                  <a:lnTo>
                    <a:pt x="0" y="79"/>
                  </a:lnTo>
                </a:path>
              </a:pathLst>
            </a:custGeom>
            <a:solidFill>
              <a:srgbClr val="FFFF00"/>
            </a:solidFill>
            <a:ln w="12700" cap="rnd">
              <a:solidFill>
                <a:srgbClr val="000000"/>
              </a:solidFill>
              <a:round/>
              <a:headEnd/>
              <a:tailEnd/>
            </a:ln>
          </p:spPr>
          <p:txBody>
            <a:bodyPr/>
            <a:lstStyle/>
            <a:p>
              <a:endParaRPr lang="en-US"/>
            </a:p>
          </p:txBody>
        </p:sp>
        <p:sp>
          <p:nvSpPr>
            <p:cNvPr id="9242" name="Freeform 25"/>
            <p:cNvSpPr>
              <a:spLocks/>
            </p:cNvSpPr>
            <p:nvPr/>
          </p:nvSpPr>
          <p:spPr bwMode="auto">
            <a:xfrm>
              <a:off x="3202" y="772"/>
              <a:ext cx="518" cy="796"/>
            </a:xfrm>
            <a:custGeom>
              <a:avLst/>
              <a:gdLst>
                <a:gd name="T0" fmla="*/ 37 w 518"/>
                <a:gd name="T1" fmla="*/ 31 h 809"/>
                <a:gd name="T2" fmla="*/ 76 w 518"/>
                <a:gd name="T3" fmla="*/ 31 h 809"/>
                <a:gd name="T4" fmla="*/ 112 w 518"/>
                <a:gd name="T5" fmla="*/ 31 h 809"/>
                <a:gd name="T6" fmla="*/ 134 w 518"/>
                <a:gd name="T7" fmla="*/ 0 h 809"/>
                <a:gd name="T8" fmla="*/ 150 w 518"/>
                <a:gd name="T9" fmla="*/ 31 h 809"/>
                <a:gd name="T10" fmla="*/ 206 w 518"/>
                <a:gd name="T11" fmla="*/ 31 h 809"/>
                <a:gd name="T12" fmla="*/ 236 w 518"/>
                <a:gd name="T13" fmla="*/ 64 h 809"/>
                <a:gd name="T14" fmla="*/ 293 w 518"/>
                <a:gd name="T15" fmla="*/ 57 h 809"/>
                <a:gd name="T16" fmla="*/ 333 w 518"/>
                <a:gd name="T17" fmla="*/ 74 h 809"/>
                <a:gd name="T18" fmla="*/ 404 w 518"/>
                <a:gd name="T19" fmla="*/ 86 h 809"/>
                <a:gd name="T20" fmla="*/ 419 w 518"/>
                <a:gd name="T21" fmla="*/ 107 h 809"/>
                <a:gd name="T22" fmla="*/ 455 w 518"/>
                <a:gd name="T23" fmla="*/ 108 h 809"/>
                <a:gd name="T24" fmla="*/ 445 w 518"/>
                <a:gd name="T25" fmla="*/ 131 h 809"/>
                <a:gd name="T26" fmla="*/ 457 w 518"/>
                <a:gd name="T27" fmla="*/ 154 h 809"/>
                <a:gd name="T28" fmla="*/ 433 w 518"/>
                <a:gd name="T29" fmla="*/ 189 h 809"/>
                <a:gd name="T30" fmla="*/ 449 w 518"/>
                <a:gd name="T31" fmla="*/ 195 h 809"/>
                <a:gd name="T32" fmla="*/ 491 w 518"/>
                <a:gd name="T33" fmla="*/ 159 h 809"/>
                <a:gd name="T34" fmla="*/ 490 w 518"/>
                <a:gd name="T35" fmla="*/ 148 h 809"/>
                <a:gd name="T36" fmla="*/ 506 w 518"/>
                <a:gd name="T37" fmla="*/ 143 h 809"/>
                <a:gd name="T38" fmla="*/ 517 w 518"/>
                <a:gd name="T39" fmla="*/ 159 h 809"/>
                <a:gd name="T40" fmla="*/ 485 w 518"/>
                <a:gd name="T41" fmla="*/ 184 h 809"/>
                <a:gd name="T42" fmla="*/ 472 w 518"/>
                <a:gd name="T43" fmla="*/ 238 h 809"/>
                <a:gd name="T44" fmla="*/ 472 w 518"/>
                <a:gd name="T45" fmla="*/ 329 h 809"/>
                <a:gd name="T46" fmla="*/ 491 w 518"/>
                <a:gd name="T47" fmla="*/ 345 h 809"/>
                <a:gd name="T48" fmla="*/ 484 w 518"/>
                <a:gd name="T49" fmla="*/ 401 h 809"/>
                <a:gd name="T50" fmla="*/ 237 w 518"/>
                <a:gd name="T51" fmla="*/ 429 h 809"/>
                <a:gd name="T52" fmla="*/ 177 w 518"/>
                <a:gd name="T53" fmla="*/ 401 h 809"/>
                <a:gd name="T54" fmla="*/ 189 w 518"/>
                <a:gd name="T55" fmla="*/ 368 h 809"/>
                <a:gd name="T56" fmla="*/ 159 w 518"/>
                <a:gd name="T57" fmla="*/ 331 h 809"/>
                <a:gd name="T58" fmla="*/ 134 w 518"/>
                <a:gd name="T59" fmla="*/ 286 h 809"/>
                <a:gd name="T60" fmla="*/ 65 w 518"/>
                <a:gd name="T61" fmla="*/ 240 h 809"/>
                <a:gd name="T62" fmla="*/ 22 w 518"/>
                <a:gd name="T63" fmla="*/ 240 h 809"/>
                <a:gd name="T64" fmla="*/ 22 w 518"/>
                <a:gd name="T65" fmla="*/ 177 h 809"/>
                <a:gd name="T66" fmla="*/ 0 w 518"/>
                <a:gd name="T67" fmla="*/ 151 h 809"/>
                <a:gd name="T68" fmla="*/ 47 w 518"/>
                <a:gd name="T69" fmla="*/ 116 h 809"/>
                <a:gd name="T70" fmla="*/ 37 w 518"/>
                <a:gd name="T71" fmla="*/ 31 h 8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8"/>
                <a:gd name="T109" fmla="*/ 0 h 809"/>
                <a:gd name="T110" fmla="*/ 518 w 518"/>
                <a:gd name="T111" fmla="*/ 809 h 8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8" h="809">
                  <a:moveTo>
                    <a:pt x="37" y="53"/>
                  </a:moveTo>
                  <a:lnTo>
                    <a:pt x="76" y="45"/>
                  </a:lnTo>
                  <a:lnTo>
                    <a:pt x="112" y="45"/>
                  </a:lnTo>
                  <a:lnTo>
                    <a:pt x="134" y="0"/>
                  </a:lnTo>
                  <a:lnTo>
                    <a:pt x="150" y="59"/>
                  </a:lnTo>
                  <a:lnTo>
                    <a:pt x="206" y="59"/>
                  </a:lnTo>
                  <a:lnTo>
                    <a:pt x="236" y="113"/>
                  </a:lnTo>
                  <a:lnTo>
                    <a:pt x="293" y="99"/>
                  </a:lnTo>
                  <a:lnTo>
                    <a:pt x="333" y="133"/>
                  </a:lnTo>
                  <a:lnTo>
                    <a:pt x="404" y="158"/>
                  </a:lnTo>
                  <a:lnTo>
                    <a:pt x="419" y="200"/>
                  </a:lnTo>
                  <a:lnTo>
                    <a:pt x="455" y="202"/>
                  </a:lnTo>
                  <a:lnTo>
                    <a:pt x="445" y="244"/>
                  </a:lnTo>
                  <a:lnTo>
                    <a:pt x="457" y="292"/>
                  </a:lnTo>
                  <a:lnTo>
                    <a:pt x="433" y="352"/>
                  </a:lnTo>
                  <a:lnTo>
                    <a:pt x="449" y="364"/>
                  </a:lnTo>
                  <a:lnTo>
                    <a:pt x="491" y="300"/>
                  </a:lnTo>
                  <a:lnTo>
                    <a:pt x="490" y="278"/>
                  </a:lnTo>
                  <a:lnTo>
                    <a:pt x="506" y="268"/>
                  </a:lnTo>
                  <a:lnTo>
                    <a:pt x="517" y="300"/>
                  </a:lnTo>
                  <a:lnTo>
                    <a:pt x="485" y="343"/>
                  </a:lnTo>
                  <a:lnTo>
                    <a:pt x="472" y="447"/>
                  </a:lnTo>
                  <a:lnTo>
                    <a:pt x="472" y="619"/>
                  </a:lnTo>
                  <a:lnTo>
                    <a:pt x="491" y="649"/>
                  </a:lnTo>
                  <a:lnTo>
                    <a:pt x="484" y="756"/>
                  </a:lnTo>
                  <a:lnTo>
                    <a:pt x="237" y="808"/>
                  </a:lnTo>
                  <a:lnTo>
                    <a:pt x="177" y="757"/>
                  </a:lnTo>
                  <a:lnTo>
                    <a:pt x="189" y="692"/>
                  </a:lnTo>
                  <a:lnTo>
                    <a:pt x="159" y="623"/>
                  </a:lnTo>
                  <a:lnTo>
                    <a:pt x="134" y="537"/>
                  </a:lnTo>
                  <a:lnTo>
                    <a:pt x="65" y="449"/>
                  </a:lnTo>
                  <a:lnTo>
                    <a:pt x="22" y="449"/>
                  </a:lnTo>
                  <a:lnTo>
                    <a:pt x="22" y="330"/>
                  </a:lnTo>
                  <a:lnTo>
                    <a:pt x="0" y="284"/>
                  </a:lnTo>
                  <a:lnTo>
                    <a:pt x="47" y="214"/>
                  </a:lnTo>
                  <a:lnTo>
                    <a:pt x="37" y="53"/>
                  </a:lnTo>
                </a:path>
              </a:pathLst>
            </a:custGeom>
            <a:solidFill>
              <a:srgbClr val="FFFF00"/>
            </a:solidFill>
            <a:ln w="12700" cap="rnd">
              <a:solidFill>
                <a:srgbClr val="000000"/>
              </a:solidFill>
              <a:round/>
              <a:headEnd/>
              <a:tailEnd/>
            </a:ln>
          </p:spPr>
          <p:txBody>
            <a:bodyPr/>
            <a:lstStyle/>
            <a:p>
              <a:endParaRPr lang="en-US"/>
            </a:p>
          </p:txBody>
        </p:sp>
        <p:sp>
          <p:nvSpPr>
            <p:cNvPr id="9243" name="Freeform 26"/>
            <p:cNvSpPr>
              <a:spLocks/>
            </p:cNvSpPr>
            <p:nvPr/>
          </p:nvSpPr>
          <p:spPr bwMode="auto">
            <a:xfrm>
              <a:off x="2876" y="1400"/>
              <a:ext cx="600" cy="512"/>
            </a:xfrm>
            <a:custGeom>
              <a:avLst/>
              <a:gdLst>
                <a:gd name="T0" fmla="*/ 8 w 601"/>
                <a:gd name="T1" fmla="*/ 27 h 520"/>
                <a:gd name="T2" fmla="*/ 0 w 601"/>
                <a:gd name="T3" fmla="*/ 69 h 520"/>
                <a:gd name="T4" fmla="*/ 13 w 601"/>
                <a:gd name="T5" fmla="*/ 119 h 520"/>
                <a:gd name="T6" fmla="*/ 67 w 601"/>
                <a:gd name="T7" fmla="*/ 225 h 520"/>
                <a:gd name="T8" fmla="*/ 99 w 601"/>
                <a:gd name="T9" fmla="*/ 284 h 520"/>
                <a:gd name="T10" fmla="*/ 413 w 601"/>
                <a:gd name="T11" fmla="*/ 272 h 520"/>
                <a:gd name="T12" fmla="*/ 471 w 601"/>
                <a:gd name="T13" fmla="*/ 284 h 520"/>
                <a:gd name="T14" fmla="*/ 506 w 601"/>
                <a:gd name="T15" fmla="*/ 228 h 520"/>
                <a:gd name="T16" fmla="*/ 494 w 601"/>
                <a:gd name="T17" fmla="*/ 191 h 520"/>
                <a:gd name="T18" fmla="*/ 553 w 601"/>
                <a:gd name="T19" fmla="*/ 181 h 520"/>
                <a:gd name="T20" fmla="*/ 561 w 601"/>
                <a:gd name="T21" fmla="*/ 121 h 520"/>
                <a:gd name="T22" fmla="*/ 525 w 601"/>
                <a:gd name="T23" fmla="*/ 92 h 520"/>
                <a:gd name="T24" fmla="*/ 464 w 601"/>
                <a:gd name="T25" fmla="*/ 69 h 520"/>
                <a:gd name="T26" fmla="*/ 476 w 601"/>
                <a:gd name="T27" fmla="*/ 32 h 520"/>
                <a:gd name="T28" fmla="*/ 450 w 601"/>
                <a:gd name="T29" fmla="*/ 0 h 520"/>
                <a:gd name="T30" fmla="*/ 319 w 601"/>
                <a:gd name="T31" fmla="*/ 8 h 520"/>
                <a:gd name="T32" fmla="*/ 223 w 601"/>
                <a:gd name="T33" fmla="*/ 14 h 520"/>
                <a:gd name="T34" fmla="*/ 8 w 601"/>
                <a:gd name="T35" fmla="*/ 27 h 5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1"/>
                <a:gd name="T55" fmla="*/ 0 h 520"/>
                <a:gd name="T56" fmla="*/ 601 w 601"/>
                <a:gd name="T57" fmla="*/ 520 h 5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1" h="520">
                  <a:moveTo>
                    <a:pt x="8" y="27"/>
                  </a:moveTo>
                  <a:lnTo>
                    <a:pt x="0" y="119"/>
                  </a:lnTo>
                  <a:lnTo>
                    <a:pt x="13" y="215"/>
                  </a:lnTo>
                  <a:lnTo>
                    <a:pt x="67" y="414"/>
                  </a:lnTo>
                  <a:lnTo>
                    <a:pt x="99" y="519"/>
                  </a:lnTo>
                  <a:lnTo>
                    <a:pt x="452" y="495"/>
                  </a:lnTo>
                  <a:lnTo>
                    <a:pt x="510" y="519"/>
                  </a:lnTo>
                  <a:lnTo>
                    <a:pt x="545" y="417"/>
                  </a:lnTo>
                  <a:lnTo>
                    <a:pt x="533" y="347"/>
                  </a:lnTo>
                  <a:lnTo>
                    <a:pt x="592" y="330"/>
                  </a:lnTo>
                  <a:lnTo>
                    <a:pt x="600" y="218"/>
                  </a:lnTo>
                  <a:lnTo>
                    <a:pt x="564" y="168"/>
                  </a:lnTo>
                  <a:lnTo>
                    <a:pt x="503" y="119"/>
                  </a:lnTo>
                  <a:lnTo>
                    <a:pt x="515" y="50"/>
                  </a:lnTo>
                  <a:lnTo>
                    <a:pt x="489" y="0"/>
                  </a:lnTo>
                  <a:lnTo>
                    <a:pt x="358" y="8"/>
                  </a:lnTo>
                  <a:lnTo>
                    <a:pt x="223" y="14"/>
                  </a:lnTo>
                  <a:lnTo>
                    <a:pt x="8" y="27"/>
                  </a:lnTo>
                </a:path>
              </a:pathLst>
            </a:custGeom>
            <a:solidFill>
              <a:srgbClr val="FFFF00"/>
            </a:solidFill>
            <a:ln w="12700" cap="rnd">
              <a:solidFill>
                <a:srgbClr val="000000"/>
              </a:solidFill>
              <a:round/>
              <a:headEnd/>
              <a:tailEnd/>
            </a:ln>
          </p:spPr>
          <p:txBody>
            <a:bodyPr/>
            <a:lstStyle/>
            <a:p>
              <a:endParaRPr lang="en-US"/>
            </a:p>
          </p:txBody>
        </p:sp>
        <p:sp>
          <p:nvSpPr>
            <p:cNvPr id="9244" name="Freeform 27"/>
            <p:cNvSpPr>
              <a:spLocks/>
            </p:cNvSpPr>
            <p:nvPr/>
          </p:nvSpPr>
          <p:spPr bwMode="auto">
            <a:xfrm>
              <a:off x="3404" y="656"/>
              <a:ext cx="560" cy="314"/>
            </a:xfrm>
            <a:custGeom>
              <a:avLst/>
              <a:gdLst>
                <a:gd name="T0" fmla="*/ 0 w 560"/>
                <a:gd name="T1" fmla="*/ 93 h 319"/>
                <a:gd name="T2" fmla="*/ 125 w 560"/>
                <a:gd name="T3" fmla="*/ 0 h 319"/>
                <a:gd name="T4" fmla="*/ 102 w 560"/>
                <a:gd name="T5" fmla="*/ 32 h 319"/>
                <a:gd name="T6" fmla="*/ 119 w 560"/>
                <a:gd name="T7" fmla="*/ 56 h 319"/>
                <a:gd name="T8" fmla="*/ 158 w 560"/>
                <a:gd name="T9" fmla="*/ 31 h 319"/>
                <a:gd name="T10" fmla="*/ 245 w 560"/>
                <a:gd name="T11" fmla="*/ 62 h 319"/>
                <a:gd name="T12" fmla="*/ 282 w 560"/>
                <a:gd name="T13" fmla="*/ 32 h 319"/>
                <a:gd name="T14" fmla="*/ 397 w 560"/>
                <a:gd name="T15" fmla="*/ 31 h 319"/>
                <a:gd name="T16" fmla="*/ 420 w 560"/>
                <a:gd name="T17" fmla="*/ 56 h 319"/>
                <a:gd name="T18" fmla="*/ 464 w 560"/>
                <a:gd name="T19" fmla="*/ 47 h 319"/>
                <a:gd name="T20" fmla="*/ 552 w 560"/>
                <a:gd name="T21" fmla="*/ 75 h 319"/>
                <a:gd name="T22" fmla="*/ 559 w 560"/>
                <a:gd name="T23" fmla="*/ 90 h 319"/>
                <a:gd name="T24" fmla="*/ 463 w 560"/>
                <a:gd name="T25" fmla="*/ 106 h 319"/>
                <a:gd name="T26" fmla="*/ 434 w 560"/>
                <a:gd name="T27" fmla="*/ 93 h 319"/>
                <a:gd name="T28" fmla="*/ 387 w 560"/>
                <a:gd name="T29" fmla="*/ 97 h 319"/>
                <a:gd name="T30" fmla="*/ 330 w 560"/>
                <a:gd name="T31" fmla="*/ 125 h 319"/>
                <a:gd name="T32" fmla="*/ 305 w 560"/>
                <a:gd name="T33" fmla="*/ 125 h 319"/>
                <a:gd name="T34" fmla="*/ 283 w 560"/>
                <a:gd name="T35" fmla="*/ 106 h 319"/>
                <a:gd name="T36" fmla="*/ 252 w 560"/>
                <a:gd name="T37" fmla="*/ 170 h 319"/>
                <a:gd name="T38" fmla="*/ 217 w 560"/>
                <a:gd name="T39" fmla="*/ 172 h 319"/>
                <a:gd name="T40" fmla="*/ 201 w 560"/>
                <a:gd name="T41" fmla="*/ 147 h 319"/>
                <a:gd name="T42" fmla="*/ 126 w 560"/>
                <a:gd name="T43" fmla="*/ 135 h 319"/>
                <a:gd name="T44" fmla="*/ 91 w 560"/>
                <a:gd name="T45" fmla="*/ 118 h 319"/>
                <a:gd name="T46" fmla="*/ 30 w 560"/>
                <a:gd name="T47" fmla="*/ 125 h 319"/>
                <a:gd name="T48" fmla="*/ 0 w 560"/>
                <a:gd name="T49" fmla="*/ 93 h 3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0"/>
                <a:gd name="T76" fmla="*/ 0 h 319"/>
                <a:gd name="T77" fmla="*/ 560 w 560"/>
                <a:gd name="T78" fmla="*/ 319 h 3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0" h="319">
                  <a:moveTo>
                    <a:pt x="0" y="176"/>
                  </a:moveTo>
                  <a:lnTo>
                    <a:pt x="125" y="0"/>
                  </a:lnTo>
                  <a:lnTo>
                    <a:pt x="102" y="71"/>
                  </a:lnTo>
                  <a:lnTo>
                    <a:pt x="119" y="95"/>
                  </a:lnTo>
                  <a:lnTo>
                    <a:pt x="158" y="65"/>
                  </a:lnTo>
                  <a:lnTo>
                    <a:pt x="245" y="108"/>
                  </a:lnTo>
                  <a:lnTo>
                    <a:pt x="282" y="71"/>
                  </a:lnTo>
                  <a:lnTo>
                    <a:pt x="397" y="51"/>
                  </a:lnTo>
                  <a:lnTo>
                    <a:pt x="420" y="96"/>
                  </a:lnTo>
                  <a:lnTo>
                    <a:pt x="464" y="86"/>
                  </a:lnTo>
                  <a:lnTo>
                    <a:pt x="552" y="134"/>
                  </a:lnTo>
                  <a:lnTo>
                    <a:pt x="559" y="167"/>
                  </a:lnTo>
                  <a:lnTo>
                    <a:pt x="463" y="197"/>
                  </a:lnTo>
                  <a:lnTo>
                    <a:pt x="434" y="176"/>
                  </a:lnTo>
                  <a:lnTo>
                    <a:pt x="387" y="183"/>
                  </a:lnTo>
                  <a:lnTo>
                    <a:pt x="330" y="227"/>
                  </a:lnTo>
                  <a:lnTo>
                    <a:pt x="305" y="228"/>
                  </a:lnTo>
                  <a:lnTo>
                    <a:pt x="283" y="197"/>
                  </a:lnTo>
                  <a:lnTo>
                    <a:pt x="252" y="315"/>
                  </a:lnTo>
                  <a:lnTo>
                    <a:pt x="217" y="318"/>
                  </a:lnTo>
                  <a:lnTo>
                    <a:pt x="201" y="272"/>
                  </a:lnTo>
                  <a:lnTo>
                    <a:pt x="126" y="248"/>
                  </a:lnTo>
                  <a:lnTo>
                    <a:pt x="91" y="215"/>
                  </a:lnTo>
                  <a:lnTo>
                    <a:pt x="30" y="227"/>
                  </a:lnTo>
                  <a:lnTo>
                    <a:pt x="0" y="176"/>
                  </a:lnTo>
                </a:path>
              </a:pathLst>
            </a:custGeom>
            <a:solidFill>
              <a:schemeClr val="bg1"/>
            </a:solidFill>
            <a:ln w="12700" cap="rnd">
              <a:solidFill>
                <a:srgbClr val="000000"/>
              </a:solidFill>
              <a:round/>
              <a:headEnd/>
              <a:tailEnd/>
            </a:ln>
          </p:spPr>
          <p:txBody>
            <a:bodyPr/>
            <a:lstStyle/>
            <a:p>
              <a:endParaRPr lang="en-US"/>
            </a:p>
          </p:txBody>
        </p:sp>
        <p:sp>
          <p:nvSpPr>
            <p:cNvPr id="9245" name="Freeform 28"/>
            <p:cNvSpPr>
              <a:spLocks/>
            </p:cNvSpPr>
            <p:nvPr/>
          </p:nvSpPr>
          <p:spPr bwMode="auto">
            <a:xfrm>
              <a:off x="3793" y="883"/>
              <a:ext cx="399" cy="708"/>
            </a:xfrm>
            <a:custGeom>
              <a:avLst/>
              <a:gdLst>
                <a:gd name="T0" fmla="*/ 100 w 399"/>
                <a:gd name="T1" fmla="*/ 29 h 719"/>
                <a:gd name="T2" fmla="*/ 114 w 399"/>
                <a:gd name="T3" fmla="*/ 34 h 719"/>
                <a:gd name="T4" fmla="*/ 85 w 399"/>
                <a:gd name="T5" fmla="*/ 60 h 719"/>
                <a:gd name="T6" fmla="*/ 84 w 399"/>
                <a:gd name="T7" fmla="*/ 119 h 719"/>
                <a:gd name="T8" fmla="*/ 70 w 399"/>
                <a:gd name="T9" fmla="*/ 80 h 719"/>
                <a:gd name="T10" fmla="*/ 12 w 399"/>
                <a:gd name="T11" fmla="*/ 117 h 719"/>
                <a:gd name="T12" fmla="*/ 0 w 399"/>
                <a:gd name="T13" fmla="*/ 229 h 719"/>
                <a:gd name="T14" fmla="*/ 37 w 399"/>
                <a:gd name="T15" fmla="*/ 285 h 719"/>
                <a:gd name="T16" fmla="*/ 39 w 399"/>
                <a:gd name="T17" fmla="*/ 314 h 719"/>
                <a:gd name="T18" fmla="*/ 42 w 399"/>
                <a:gd name="T19" fmla="*/ 338 h 719"/>
                <a:gd name="T20" fmla="*/ 39 w 399"/>
                <a:gd name="T21" fmla="*/ 356 h 719"/>
                <a:gd name="T22" fmla="*/ 32 w 399"/>
                <a:gd name="T23" fmla="*/ 394 h 719"/>
                <a:gd name="T24" fmla="*/ 188 w 399"/>
                <a:gd name="T25" fmla="*/ 388 h 719"/>
                <a:gd name="T26" fmla="*/ 396 w 399"/>
                <a:gd name="T27" fmla="*/ 374 h 719"/>
                <a:gd name="T28" fmla="*/ 359 w 399"/>
                <a:gd name="T29" fmla="*/ 365 h 719"/>
                <a:gd name="T30" fmla="*/ 338 w 399"/>
                <a:gd name="T31" fmla="*/ 344 h 719"/>
                <a:gd name="T32" fmla="*/ 370 w 399"/>
                <a:gd name="T33" fmla="*/ 328 h 719"/>
                <a:gd name="T34" fmla="*/ 370 w 399"/>
                <a:gd name="T35" fmla="*/ 304 h 719"/>
                <a:gd name="T36" fmla="*/ 354 w 399"/>
                <a:gd name="T37" fmla="*/ 286 h 719"/>
                <a:gd name="T38" fmla="*/ 370 w 399"/>
                <a:gd name="T39" fmla="*/ 274 h 719"/>
                <a:gd name="T40" fmla="*/ 398 w 399"/>
                <a:gd name="T41" fmla="*/ 274 h 719"/>
                <a:gd name="T42" fmla="*/ 391 w 399"/>
                <a:gd name="T43" fmla="*/ 219 h 719"/>
                <a:gd name="T44" fmla="*/ 384 w 399"/>
                <a:gd name="T45" fmla="*/ 188 h 719"/>
                <a:gd name="T46" fmla="*/ 367 w 399"/>
                <a:gd name="T47" fmla="*/ 166 h 719"/>
                <a:gd name="T48" fmla="*/ 352 w 399"/>
                <a:gd name="T49" fmla="*/ 154 h 719"/>
                <a:gd name="T50" fmla="*/ 325 w 399"/>
                <a:gd name="T51" fmla="*/ 151 h 719"/>
                <a:gd name="T52" fmla="*/ 301 w 399"/>
                <a:gd name="T53" fmla="*/ 151 h 719"/>
                <a:gd name="T54" fmla="*/ 275 w 399"/>
                <a:gd name="T55" fmla="*/ 175 h 719"/>
                <a:gd name="T56" fmla="*/ 257 w 399"/>
                <a:gd name="T57" fmla="*/ 186 h 719"/>
                <a:gd name="T58" fmla="*/ 247 w 399"/>
                <a:gd name="T59" fmla="*/ 188 h 719"/>
                <a:gd name="T60" fmla="*/ 233 w 399"/>
                <a:gd name="T61" fmla="*/ 184 h 719"/>
                <a:gd name="T62" fmla="*/ 231 w 399"/>
                <a:gd name="T63" fmla="*/ 170 h 719"/>
                <a:gd name="T64" fmla="*/ 233 w 399"/>
                <a:gd name="T65" fmla="*/ 161 h 719"/>
                <a:gd name="T66" fmla="*/ 245 w 399"/>
                <a:gd name="T67" fmla="*/ 154 h 719"/>
                <a:gd name="T68" fmla="*/ 256 w 399"/>
                <a:gd name="T69" fmla="*/ 151 h 719"/>
                <a:gd name="T70" fmla="*/ 268 w 399"/>
                <a:gd name="T71" fmla="*/ 149 h 719"/>
                <a:gd name="T72" fmla="*/ 268 w 399"/>
                <a:gd name="T73" fmla="*/ 136 h 719"/>
                <a:gd name="T74" fmla="*/ 297 w 399"/>
                <a:gd name="T75" fmla="*/ 119 h 719"/>
                <a:gd name="T76" fmla="*/ 268 w 399"/>
                <a:gd name="T77" fmla="*/ 70 h 719"/>
                <a:gd name="T78" fmla="*/ 268 w 399"/>
                <a:gd name="T79" fmla="*/ 38 h 719"/>
                <a:gd name="T80" fmla="*/ 217 w 399"/>
                <a:gd name="T81" fmla="*/ 32 h 719"/>
                <a:gd name="T82" fmla="*/ 145 w 399"/>
                <a:gd name="T83" fmla="*/ 0 h 719"/>
                <a:gd name="T84" fmla="*/ 100 w 399"/>
                <a:gd name="T85" fmla="*/ 29 h 7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9"/>
                <a:gd name="T130" fmla="*/ 0 h 719"/>
                <a:gd name="T131" fmla="*/ 399 w 399"/>
                <a:gd name="T132" fmla="*/ 719 h 7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9" h="719">
                  <a:moveTo>
                    <a:pt x="100" y="29"/>
                  </a:moveTo>
                  <a:lnTo>
                    <a:pt x="114" y="73"/>
                  </a:lnTo>
                  <a:lnTo>
                    <a:pt x="85" y="101"/>
                  </a:lnTo>
                  <a:lnTo>
                    <a:pt x="84" y="215"/>
                  </a:lnTo>
                  <a:lnTo>
                    <a:pt x="70" y="140"/>
                  </a:lnTo>
                  <a:lnTo>
                    <a:pt x="12" y="212"/>
                  </a:lnTo>
                  <a:lnTo>
                    <a:pt x="0" y="418"/>
                  </a:lnTo>
                  <a:lnTo>
                    <a:pt x="37" y="520"/>
                  </a:lnTo>
                  <a:lnTo>
                    <a:pt x="39" y="573"/>
                  </a:lnTo>
                  <a:lnTo>
                    <a:pt x="42" y="615"/>
                  </a:lnTo>
                  <a:lnTo>
                    <a:pt x="39" y="652"/>
                  </a:lnTo>
                  <a:lnTo>
                    <a:pt x="32" y="718"/>
                  </a:lnTo>
                  <a:lnTo>
                    <a:pt x="188" y="706"/>
                  </a:lnTo>
                  <a:lnTo>
                    <a:pt x="396" y="682"/>
                  </a:lnTo>
                  <a:lnTo>
                    <a:pt x="359" y="666"/>
                  </a:lnTo>
                  <a:lnTo>
                    <a:pt x="338" y="628"/>
                  </a:lnTo>
                  <a:lnTo>
                    <a:pt x="370" y="597"/>
                  </a:lnTo>
                  <a:lnTo>
                    <a:pt x="370" y="556"/>
                  </a:lnTo>
                  <a:lnTo>
                    <a:pt x="354" y="523"/>
                  </a:lnTo>
                  <a:lnTo>
                    <a:pt x="370" y="497"/>
                  </a:lnTo>
                  <a:lnTo>
                    <a:pt x="398" y="499"/>
                  </a:lnTo>
                  <a:lnTo>
                    <a:pt x="391" y="400"/>
                  </a:lnTo>
                  <a:lnTo>
                    <a:pt x="384" y="341"/>
                  </a:lnTo>
                  <a:lnTo>
                    <a:pt x="367" y="305"/>
                  </a:lnTo>
                  <a:lnTo>
                    <a:pt x="352" y="281"/>
                  </a:lnTo>
                  <a:lnTo>
                    <a:pt x="325" y="275"/>
                  </a:lnTo>
                  <a:lnTo>
                    <a:pt x="301" y="275"/>
                  </a:lnTo>
                  <a:lnTo>
                    <a:pt x="275" y="320"/>
                  </a:lnTo>
                  <a:lnTo>
                    <a:pt x="257" y="337"/>
                  </a:lnTo>
                  <a:lnTo>
                    <a:pt x="247" y="341"/>
                  </a:lnTo>
                  <a:lnTo>
                    <a:pt x="233" y="335"/>
                  </a:lnTo>
                  <a:lnTo>
                    <a:pt x="231" y="311"/>
                  </a:lnTo>
                  <a:lnTo>
                    <a:pt x="233" y="296"/>
                  </a:lnTo>
                  <a:lnTo>
                    <a:pt x="245" y="281"/>
                  </a:lnTo>
                  <a:lnTo>
                    <a:pt x="256" y="275"/>
                  </a:lnTo>
                  <a:lnTo>
                    <a:pt x="268" y="271"/>
                  </a:lnTo>
                  <a:lnTo>
                    <a:pt x="268" y="245"/>
                  </a:lnTo>
                  <a:lnTo>
                    <a:pt x="297" y="215"/>
                  </a:lnTo>
                  <a:lnTo>
                    <a:pt x="268" y="120"/>
                  </a:lnTo>
                  <a:lnTo>
                    <a:pt x="268" y="77"/>
                  </a:lnTo>
                  <a:lnTo>
                    <a:pt x="217" y="59"/>
                  </a:lnTo>
                  <a:lnTo>
                    <a:pt x="145" y="0"/>
                  </a:lnTo>
                  <a:lnTo>
                    <a:pt x="100" y="29"/>
                  </a:lnTo>
                </a:path>
              </a:pathLst>
            </a:custGeom>
            <a:solidFill>
              <a:srgbClr val="FFFF00"/>
            </a:solidFill>
            <a:ln w="12700" cap="rnd">
              <a:solidFill>
                <a:srgbClr val="000000"/>
              </a:solidFill>
              <a:round/>
              <a:headEnd/>
              <a:tailEnd/>
            </a:ln>
          </p:spPr>
          <p:txBody>
            <a:bodyPr/>
            <a:lstStyle/>
            <a:p>
              <a:endParaRPr lang="en-US"/>
            </a:p>
          </p:txBody>
        </p:sp>
        <p:sp>
          <p:nvSpPr>
            <p:cNvPr id="9246" name="Freeform 29"/>
            <p:cNvSpPr>
              <a:spLocks/>
            </p:cNvSpPr>
            <p:nvPr/>
          </p:nvSpPr>
          <p:spPr bwMode="auto">
            <a:xfrm>
              <a:off x="3355" y="1509"/>
              <a:ext cx="435" cy="970"/>
            </a:xfrm>
            <a:custGeom>
              <a:avLst/>
              <a:gdLst>
                <a:gd name="T0" fmla="*/ 79 w 435"/>
                <a:gd name="T1" fmla="*/ 32 h 985"/>
                <a:gd name="T2" fmla="*/ 330 w 435"/>
                <a:gd name="T3" fmla="*/ 0 h 985"/>
                <a:gd name="T4" fmla="*/ 369 w 435"/>
                <a:gd name="T5" fmla="*/ 70 h 985"/>
                <a:gd name="T6" fmla="*/ 419 w 435"/>
                <a:gd name="T7" fmla="*/ 343 h 985"/>
                <a:gd name="T8" fmla="*/ 434 w 435"/>
                <a:gd name="T9" fmla="*/ 380 h 985"/>
                <a:gd name="T10" fmla="*/ 395 w 435"/>
                <a:gd name="T11" fmla="*/ 453 h 985"/>
                <a:gd name="T12" fmla="*/ 395 w 435"/>
                <a:gd name="T13" fmla="*/ 503 h 985"/>
                <a:gd name="T14" fmla="*/ 349 w 435"/>
                <a:gd name="T15" fmla="*/ 498 h 985"/>
                <a:gd name="T16" fmla="*/ 353 w 435"/>
                <a:gd name="T17" fmla="*/ 541 h 985"/>
                <a:gd name="T18" fmla="*/ 304 w 435"/>
                <a:gd name="T19" fmla="*/ 524 h 985"/>
                <a:gd name="T20" fmla="*/ 280 w 435"/>
                <a:gd name="T21" fmla="*/ 530 h 985"/>
                <a:gd name="T22" fmla="*/ 244 w 435"/>
                <a:gd name="T23" fmla="*/ 526 h 985"/>
                <a:gd name="T24" fmla="*/ 218 w 435"/>
                <a:gd name="T25" fmla="*/ 459 h 985"/>
                <a:gd name="T26" fmla="*/ 168 w 435"/>
                <a:gd name="T27" fmla="*/ 441 h 985"/>
                <a:gd name="T28" fmla="*/ 168 w 435"/>
                <a:gd name="T29" fmla="*/ 372 h 985"/>
                <a:gd name="T30" fmla="*/ 117 w 435"/>
                <a:gd name="T31" fmla="*/ 380 h 985"/>
                <a:gd name="T32" fmla="*/ 90 w 435"/>
                <a:gd name="T33" fmla="*/ 329 h 985"/>
                <a:gd name="T34" fmla="*/ 0 w 435"/>
                <a:gd name="T35" fmla="*/ 271 h 985"/>
                <a:gd name="T36" fmla="*/ 64 w 435"/>
                <a:gd name="T37" fmla="*/ 176 h 985"/>
                <a:gd name="T38" fmla="*/ 47 w 435"/>
                <a:gd name="T39" fmla="*/ 135 h 985"/>
                <a:gd name="T40" fmla="*/ 112 w 435"/>
                <a:gd name="T41" fmla="*/ 126 h 985"/>
                <a:gd name="T42" fmla="*/ 117 w 435"/>
                <a:gd name="T43" fmla="*/ 67 h 985"/>
                <a:gd name="T44" fmla="*/ 79 w 435"/>
                <a:gd name="T45" fmla="*/ 32 h 9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5"/>
                <a:gd name="T70" fmla="*/ 0 h 985"/>
                <a:gd name="T71" fmla="*/ 435 w 435"/>
                <a:gd name="T72" fmla="*/ 985 h 98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5" h="985">
                  <a:moveTo>
                    <a:pt x="79" y="57"/>
                  </a:moveTo>
                  <a:lnTo>
                    <a:pt x="330" y="0"/>
                  </a:lnTo>
                  <a:lnTo>
                    <a:pt x="369" y="121"/>
                  </a:lnTo>
                  <a:lnTo>
                    <a:pt x="419" y="624"/>
                  </a:lnTo>
                  <a:lnTo>
                    <a:pt x="434" y="690"/>
                  </a:lnTo>
                  <a:lnTo>
                    <a:pt x="395" y="824"/>
                  </a:lnTo>
                  <a:lnTo>
                    <a:pt x="395" y="916"/>
                  </a:lnTo>
                  <a:lnTo>
                    <a:pt x="349" y="906"/>
                  </a:lnTo>
                  <a:lnTo>
                    <a:pt x="353" y="984"/>
                  </a:lnTo>
                  <a:lnTo>
                    <a:pt x="304" y="952"/>
                  </a:lnTo>
                  <a:lnTo>
                    <a:pt x="280" y="963"/>
                  </a:lnTo>
                  <a:lnTo>
                    <a:pt x="244" y="955"/>
                  </a:lnTo>
                  <a:lnTo>
                    <a:pt x="218" y="836"/>
                  </a:lnTo>
                  <a:lnTo>
                    <a:pt x="168" y="801"/>
                  </a:lnTo>
                  <a:lnTo>
                    <a:pt x="168" y="676"/>
                  </a:lnTo>
                  <a:lnTo>
                    <a:pt x="117" y="690"/>
                  </a:lnTo>
                  <a:lnTo>
                    <a:pt x="90" y="597"/>
                  </a:lnTo>
                  <a:lnTo>
                    <a:pt x="0" y="491"/>
                  </a:lnTo>
                  <a:lnTo>
                    <a:pt x="64" y="320"/>
                  </a:lnTo>
                  <a:lnTo>
                    <a:pt x="47" y="242"/>
                  </a:lnTo>
                  <a:lnTo>
                    <a:pt x="112" y="225"/>
                  </a:lnTo>
                  <a:lnTo>
                    <a:pt x="117" y="114"/>
                  </a:lnTo>
                  <a:lnTo>
                    <a:pt x="79" y="57"/>
                  </a:lnTo>
                </a:path>
              </a:pathLst>
            </a:custGeom>
            <a:solidFill>
              <a:srgbClr val="FFFF00"/>
            </a:solidFill>
            <a:ln w="12700" cap="rnd">
              <a:solidFill>
                <a:srgbClr val="000000"/>
              </a:solidFill>
              <a:round/>
              <a:headEnd/>
              <a:tailEnd/>
            </a:ln>
          </p:spPr>
          <p:txBody>
            <a:bodyPr/>
            <a:lstStyle/>
            <a:p>
              <a:endParaRPr lang="en-US"/>
            </a:p>
          </p:txBody>
        </p:sp>
        <p:sp>
          <p:nvSpPr>
            <p:cNvPr id="9247" name="Freeform 30"/>
            <p:cNvSpPr>
              <a:spLocks/>
            </p:cNvSpPr>
            <p:nvPr/>
          </p:nvSpPr>
          <p:spPr bwMode="auto">
            <a:xfrm>
              <a:off x="2974" y="1888"/>
              <a:ext cx="686" cy="765"/>
            </a:xfrm>
            <a:custGeom>
              <a:avLst/>
              <a:gdLst>
                <a:gd name="T0" fmla="*/ 0 w 686"/>
                <a:gd name="T1" fmla="*/ 25 h 777"/>
                <a:gd name="T2" fmla="*/ 298 w 686"/>
                <a:gd name="T3" fmla="*/ 0 h 777"/>
                <a:gd name="T4" fmla="*/ 363 w 686"/>
                <a:gd name="T5" fmla="*/ 0 h 777"/>
                <a:gd name="T6" fmla="*/ 411 w 686"/>
                <a:gd name="T7" fmla="*/ 22 h 777"/>
                <a:gd name="T8" fmla="*/ 386 w 686"/>
                <a:gd name="T9" fmla="*/ 51 h 777"/>
                <a:gd name="T10" fmla="*/ 473 w 686"/>
                <a:gd name="T11" fmla="*/ 108 h 777"/>
                <a:gd name="T12" fmla="*/ 499 w 686"/>
                <a:gd name="T13" fmla="*/ 158 h 777"/>
                <a:gd name="T14" fmla="*/ 551 w 686"/>
                <a:gd name="T15" fmla="*/ 147 h 777"/>
                <a:gd name="T16" fmla="*/ 550 w 686"/>
                <a:gd name="T17" fmla="*/ 217 h 777"/>
                <a:gd name="T18" fmla="*/ 602 w 686"/>
                <a:gd name="T19" fmla="*/ 238 h 777"/>
                <a:gd name="T20" fmla="*/ 626 w 686"/>
                <a:gd name="T21" fmla="*/ 301 h 777"/>
                <a:gd name="T22" fmla="*/ 664 w 686"/>
                <a:gd name="T23" fmla="*/ 308 h 777"/>
                <a:gd name="T24" fmla="*/ 685 w 686"/>
                <a:gd name="T25" fmla="*/ 334 h 777"/>
                <a:gd name="T26" fmla="*/ 639 w 686"/>
                <a:gd name="T27" fmla="*/ 371 h 777"/>
                <a:gd name="T28" fmla="*/ 624 w 686"/>
                <a:gd name="T29" fmla="*/ 411 h 777"/>
                <a:gd name="T30" fmla="*/ 557 w 686"/>
                <a:gd name="T31" fmla="*/ 422 h 777"/>
                <a:gd name="T32" fmla="*/ 574 w 686"/>
                <a:gd name="T33" fmla="*/ 377 h 777"/>
                <a:gd name="T34" fmla="*/ 318 w 686"/>
                <a:gd name="T35" fmla="*/ 394 h 777"/>
                <a:gd name="T36" fmla="*/ 134 w 686"/>
                <a:gd name="T37" fmla="*/ 410 h 777"/>
                <a:gd name="T38" fmla="*/ 123 w 686"/>
                <a:gd name="T39" fmla="*/ 366 h 777"/>
                <a:gd name="T40" fmla="*/ 110 w 686"/>
                <a:gd name="T41" fmla="*/ 230 h 777"/>
                <a:gd name="T42" fmla="*/ 108 w 686"/>
                <a:gd name="T43" fmla="*/ 156 h 777"/>
                <a:gd name="T44" fmla="*/ 45 w 686"/>
                <a:gd name="T45" fmla="*/ 125 h 777"/>
                <a:gd name="T46" fmla="*/ 68 w 686"/>
                <a:gd name="T47" fmla="*/ 92 h 777"/>
                <a:gd name="T48" fmla="*/ 38 w 686"/>
                <a:gd name="T49" fmla="*/ 78 h 777"/>
                <a:gd name="T50" fmla="*/ 0 w 686"/>
                <a:gd name="T51" fmla="*/ 25 h 77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6"/>
                <a:gd name="T79" fmla="*/ 0 h 777"/>
                <a:gd name="T80" fmla="*/ 686 w 686"/>
                <a:gd name="T81" fmla="*/ 777 h 77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6" h="777">
                  <a:moveTo>
                    <a:pt x="0" y="25"/>
                  </a:moveTo>
                  <a:lnTo>
                    <a:pt x="298" y="0"/>
                  </a:lnTo>
                  <a:lnTo>
                    <a:pt x="363" y="0"/>
                  </a:lnTo>
                  <a:lnTo>
                    <a:pt x="411" y="22"/>
                  </a:lnTo>
                  <a:lnTo>
                    <a:pt x="386" y="90"/>
                  </a:lnTo>
                  <a:lnTo>
                    <a:pt x="473" y="199"/>
                  </a:lnTo>
                  <a:lnTo>
                    <a:pt x="499" y="291"/>
                  </a:lnTo>
                  <a:lnTo>
                    <a:pt x="551" y="268"/>
                  </a:lnTo>
                  <a:lnTo>
                    <a:pt x="550" y="399"/>
                  </a:lnTo>
                  <a:lnTo>
                    <a:pt x="602" y="436"/>
                  </a:lnTo>
                  <a:lnTo>
                    <a:pt x="626" y="553"/>
                  </a:lnTo>
                  <a:lnTo>
                    <a:pt x="664" y="564"/>
                  </a:lnTo>
                  <a:lnTo>
                    <a:pt x="685" y="611"/>
                  </a:lnTo>
                  <a:lnTo>
                    <a:pt x="639" y="679"/>
                  </a:lnTo>
                  <a:lnTo>
                    <a:pt x="624" y="755"/>
                  </a:lnTo>
                  <a:lnTo>
                    <a:pt x="557" y="776"/>
                  </a:lnTo>
                  <a:lnTo>
                    <a:pt x="574" y="691"/>
                  </a:lnTo>
                  <a:lnTo>
                    <a:pt x="318" y="722"/>
                  </a:lnTo>
                  <a:lnTo>
                    <a:pt x="134" y="753"/>
                  </a:lnTo>
                  <a:lnTo>
                    <a:pt x="123" y="670"/>
                  </a:lnTo>
                  <a:lnTo>
                    <a:pt x="110" y="422"/>
                  </a:lnTo>
                  <a:lnTo>
                    <a:pt x="108" y="287"/>
                  </a:lnTo>
                  <a:lnTo>
                    <a:pt x="45" y="225"/>
                  </a:lnTo>
                  <a:lnTo>
                    <a:pt x="68" y="168"/>
                  </a:lnTo>
                  <a:lnTo>
                    <a:pt x="38" y="137"/>
                  </a:lnTo>
                  <a:lnTo>
                    <a:pt x="0" y="25"/>
                  </a:lnTo>
                </a:path>
              </a:pathLst>
            </a:custGeom>
            <a:solidFill>
              <a:srgbClr val="FFFF00"/>
            </a:solidFill>
            <a:ln w="12700" cap="rnd">
              <a:solidFill>
                <a:srgbClr val="000000"/>
              </a:solidFill>
              <a:round/>
              <a:headEnd/>
              <a:tailEnd/>
            </a:ln>
          </p:spPr>
          <p:txBody>
            <a:bodyPr/>
            <a:lstStyle/>
            <a:p>
              <a:endParaRPr lang="en-US"/>
            </a:p>
          </p:txBody>
        </p:sp>
        <p:sp>
          <p:nvSpPr>
            <p:cNvPr id="9248" name="Freeform 31"/>
            <p:cNvSpPr>
              <a:spLocks/>
            </p:cNvSpPr>
            <p:nvPr/>
          </p:nvSpPr>
          <p:spPr bwMode="auto">
            <a:xfrm>
              <a:off x="3726" y="1576"/>
              <a:ext cx="336" cy="726"/>
            </a:xfrm>
            <a:custGeom>
              <a:avLst/>
              <a:gdLst>
                <a:gd name="T0" fmla="*/ 0 w 336"/>
                <a:gd name="T1" fmla="*/ 33 h 737"/>
                <a:gd name="T2" fmla="*/ 38 w 336"/>
                <a:gd name="T3" fmla="*/ 40 h 737"/>
                <a:gd name="T4" fmla="*/ 76 w 336"/>
                <a:gd name="T5" fmla="*/ 34 h 737"/>
                <a:gd name="T6" fmla="*/ 89 w 336"/>
                <a:gd name="T7" fmla="*/ 33 h 737"/>
                <a:gd name="T8" fmla="*/ 97 w 336"/>
                <a:gd name="T9" fmla="*/ 14 h 737"/>
                <a:gd name="T10" fmla="*/ 260 w 336"/>
                <a:gd name="T11" fmla="*/ 0 h 737"/>
                <a:gd name="T12" fmla="*/ 335 w 336"/>
                <a:gd name="T13" fmla="*/ 289 h 737"/>
                <a:gd name="T14" fmla="*/ 328 w 336"/>
                <a:gd name="T15" fmla="*/ 285 h 737"/>
                <a:gd name="T16" fmla="*/ 272 w 336"/>
                <a:gd name="T17" fmla="*/ 301 h 737"/>
                <a:gd name="T18" fmla="*/ 233 w 336"/>
                <a:gd name="T19" fmla="*/ 380 h 737"/>
                <a:gd name="T20" fmla="*/ 175 w 336"/>
                <a:gd name="T21" fmla="*/ 368 h 737"/>
                <a:gd name="T22" fmla="*/ 108 w 336"/>
                <a:gd name="T23" fmla="*/ 398 h 737"/>
                <a:gd name="T24" fmla="*/ 21 w 336"/>
                <a:gd name="T25" fmla="*/ 410 h 737"/>
                <a:gd name="T26" fmla="*/ 60 w 336"/>
                <a:gd name="T27" fmla="*/ 333 h 737"/>
                <a:gd name="T28" fmla="*/ 44 w 336"/>
                <a:gd name="T29" fmla="*/ 290 h 737"/>
                <a:gd name="T30" fmla="*/ 0 w 336"/>
                <a:gd name="T31" fmla="*/ 33 h 7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6"/>
                <a:gd name="T49" fmla="*/ 0 h 737"/>
                <a:gd name="T50" fmla="*/ 336 w 336"/>
                <a:gd name="T51" fmla="*/ 737 h 7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6" h="737">
                  <a:moveTo>
                    <a:pt x="0" y="51"/>
                  </a:moveTo>
                  <a:lnTo>
                    <a:pt x="38" y="79"/>
                  </a:lnTo>
                  <a:lnTo>
                    <a:pt x="76" y="73"/>
                  </a:lnTo>
                  <a:lnTo>
                    <a:pt x="89" y="59"/>
                  </a:lnTo>
                  <a:lnTo>
                    <a:pt x="97" y="14"/>
                  </a:lnTo>
                  <a:lnTo>
                    <a:pt x="260" y="0"/>
                  </a:lnTo>
                  <a:lnTo>
                    <a:pt x="335" y="518"/>
                  </a:lnTo>
                  <a:lnTo>
                    <a:pt x="328" y="512"/>
                  </a:lnTo>
                  <a:lnTo>
                    <a:pt x="272" y="542"/>
                  </a:lnTo>
                  <a:lnTo>
                    <a:pt x="233" y="682"/>
                  </a:lnTo>
                  <a:lnTo>
                    <a:pt x="175" y="662"/>
                  </a:lnTo>
                  <a:lnTo>
                    <a:pt x="108" y="715"/>
                  </a:lnTo>
                  <a:lnTo>
                    <a:pt x="21" y="736"/>
                  </a:lnTo>
                  <a:lnTo>
                    <a:pt x="60" y="598"/>
                  </a:lnTo>
                  <a:lnTo>
                    <a:pt x="44" y="521"/>
                  </a:lnTo>
                  <a:lnTo>
                    <a:pt x="0" y="51"/>
                  </a:lnTo>
                </a:path>
              </a:pathLst>
            </a:custGeom>
            <a:solidFill>
              <a:srgbClr val="FFFF00"/>
            </a:solidFill>
            <a:ln w="12700" cap="rnd">
              <a:solidFill>
                <a:srgbClr val="000000"/>
              </a:solidFill>
              <a:round/>
              <a:headEnd/>
              <a:tailEnd/>
            </a:ln>
          </p:spPr>
          <p:txBody>
            <a:bodyPr/>
            <a:lstStyle/>
            <a:p>
              <a:endParaRPr lang="en-US"/>
            </a:p>
          </p:txBody>
        </p:sp>
        <p:sp>
          <p:nvSpPr>
            <p:cNvPr id="9249" name="Freeform 32" descr="Wide upward diagonal"/>
            <p:cNvSpPr>
              <a:spLocks/>
            </p:cNvSpPr>
            <p:nvPr/>
          </p:nvSpPr>
          <p:spPr bwMode="auto">
            <a:xfrm>
              <a:off x="3984" y="1430"/>
              <a:ext cx="434" cy="652"/>
            </a:xfrm>
            <a:custGeom>
              <a:avLst/>
              <a:gdLst>
                <a:gd name="T0" fmla="*/ 0 w 434"/>
                <a:gd name="T1" fmla="*/ 80 h 663"/>
                <a:gd name="T2" fmla="*/ 195 w 434"/>
                <a:gd name="T3" fmla="*/ 67 h 663"/>
                <a:gd name="T4" fmla="*/ 235 w 434"/>
                <a:gd name="T5" fmla="*/ 72 h 663"/>
                <a:gd name="T6" fmla="*/ 327 w 434"/>
                <a:gd name="T7" fmla="*/ 38 h 663"/>
                <a:gd name="T8" fmla="*/ 348 w 434"/>
                <a:gd name="T9" fmla="*/ 23 h 663"/>
                <a:gd name="T10" fmla="*/ 402 w 434"/>
                <a:gd name="T11" fmla="*/ 0 h 663"/>
                <a:gd name="T12" fmla="*/ 433 w 434"/>
                <a:gd name="T13" fmla="*/ 132 h 663"/>
                <a:gd name="T14" fmla="*/ 410 w 434"/>
                <a:gd name="T15" fmla="*/ 144 h 663"/>
                <a:gd name="T16" fmla="*/ 416 w 434"/>
                <a:gd name="T17" fmla="*/ 235 h 663"/>
                <a:gd name="T18" fmla="*/ 372 w 434"/>
                <a:gd name="T19" fmla="*/ 244 h 663"/>
                <a:gd name="T20" fmla="*/ 348 w 434"/>
                <a:gd name="T21" fmla="*/ 294 h 663"/>
                <a:gd name="T22" fmla="*/ 315 w 434"/>
                <a:gd name="T23" fmla="*/ 287 h 663"/>
                <a:gd name="T24" fmla="*/ 303 w 434"/>
                <a:gd name="T25" fmla="*/ 345 h 663"/>
                <a:gd name="T26" fmla="*/ 255 w 434"/>
                <a:gd name="T27" fmla="*/ 321 h 663"/>
                <a:gd name="T28" fmla="*/ 159 w 434"/>
                <a:gd name="T29" fmla="*/ 336 h 663"/>
                <a:gd name="T30" fmla="*/ 117 w 434"/>
                <a:gd name="T31" fmla="*/ 314 h 663"/>
                <a:gd name="T32" fmla="*/ 62 w 434"/>
                <a:gd name="T33" fmla="*/ 312 h 663"/>
                <a:gd name="T34" fmla="*/ 35 w 434"/>
                <a:gd name="T35" fmla="*/ 215 h 663"/>
                <a:gd name="T36" fmla="*/ 0 w 434"/>
                <a:gd name="T37" fmla="*/ 80 h 6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4"/>
                <a:gd name="T58" fmla="*/ 0 h 663"/>
                <a:gd name="T59" fmla="*/ 434 w 434"/>
                <a:gd name="T60" fmla="*/ 663 h 6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4" h="663">
                  <a:moveTo>
                    <a:pt x="0" y="149"/>
                  </a:moveTo>
                  <a:lnTo>
                    <a:pt x="195" y="122"/>
                  </a:lnTo>
                  <a:lnTo>
                    <a:pt x="235" y="133"/>
                  </a:lnTo>
                  <a:lnTo>
                    <a:pt x="327" y="77"/>
                  </a:lnTo>
                  <a:lnTo>
                    <a:pt x="348" y="23"/>
                  </a:lnTo>
                  <a:lnTo>
                    <a:pt x="402" y="0"/>
                  </a:lnTo>
                  <a:lnTo>
                    <a:pt x="433" y="250"/>
                  </a:lnTo>
                  <a:lnTo>
                    <a:pt x="410" y="277"/>
                  </a:lnTo>
                  <a:lnTo>
                    <a:pt x="416" y="450"/>
                  </a:lnTo>
                  <a:lnTo>
                    <a:pt x="372" y="467"/>
                  </a:lnTo>
                  <a:lnTo>
                    <a:pt x="348" y="562"/>
                  </a:lnTo>
                  <a:lnTo>
                    <a:pt x="315" y="551"/>
                  </a:lnTo>
                  <a:lnTo>
                    <a:pt x="303" y="662"/>
                  </a:lnTo>
                  <a:lnTo>
                    <a:pt x="255" y="616"/>
                  </a:lnTo>
                  <a:lnTo>
                    <a:pt x="159" y="646"/>
                  </a:lnTo>
                  <a:lnTo>
                    <a:pt x="117" y="602"/>
                  </a:lnTo>
                  <a:lnTo>
                    <a:pt x="62" y="599"/>
                  </a:lnTo>
                  <a:lnTo>
                    <a:pt x="35" y="415"/>
                  </a:lnTo>
                  <a:lnTo>
                    <a:pt x="0" y="149"/>
                  </a:lnTo>
                </a:path>
              </a:pathLst>
            </a:custGeom>
            <a:pattFill prst="wdUpDiag">
              <a:fgClr>
                <a:schemeClr val="accent2"/>
              </a:fgClr>
              <a:bgClr>
                <a:srgbClr val="FFFFFF"/>
              </a:bgClr>
            </a:pattFill>
            <a:ln w="12700" cap="rnd">
              <a:solidFill>
                <a:srgbClr val="000000"/>
              </a:solidFill>
              <a:round/>
              <a:headEnd/>
              <a:tailEnd/>
            </a:ln>
          </p:spPr>
          <p:txBody>
            <a:bodyPr/>
            <a:lstStyle/>
            <a:p>
              <a:endParaRPr lang="en-US"/>
            </a:p>
          </p:txBody>
        </p:sp>
        <p:sp>
          <p:nvSpPr>
            <p:cNvPr id="9250" name="Freeform 33" descr="Wide upward diagonal"/>
            <p:cNvSpPr>
              <a:spLocks/>
            </p:cNvSpPr>
            <p:nvPr/>
          </p:nvSpPr>
          <p:spPr bwMode="auto">
            <a:xfrm>
              <a:off x="3600" y="2017"/>
              <a:ext cx="761" cy="569"/>
            </a:xfrm>
            <a:custGeom>
              <a:avLst/>
              <a:gdLst>
                <a:gd name="T0" fmla="*/ 0 w 761"/>
                <a:gd name="T1" fmla="*/ 313 h 578"/>
                <a:gd name="T2" fmla="*/ 184 w 761"/>
                <a:gd name="T3" fmla="*/ 294 h 578"/>
                <a:gd name="T4" fmla="*/ 184 w 761"/>
                <a:gd name="T5" fmla="*/ 280 h 578"/>
                <a:gd name="T6" fmla="*/ 631 w 761"/>
                <a:gd name="T7" fmla="*/ 234 h 578"/>
                <a:gd name="T8" fmla="*/ 639 w 761"/>
                <a:gd name="T9" fmla="*/ 211 h 578"/>
                <a:gd name="T10" fmla="*/ 703 w 761"/>
                <a:gd name="T11" fmla="*/ 194 h 578"/>
                <a:gd name="T12" fmla="*/ 710 w 761"/>
                <a:gd name="T13" fmla="*/ 167 h 578"/>
                <a:gd name="T14" fmla="*/ 739 w 761"/>
                <a:gd name="T15" fmla="*/ 158 h 578"/>
                <a:gd name="T16" fmla="*/ 760 w 761"/>
                <a:gd name="T17" fmla="*/ 124 h 578"/>
                <a:gd name="T18" fmla="*/ 698 w 761"/>
                <a:gd name="T19" fmla="*/ 86 h 578"/>
                <a:gd name="T20" fmla="*/ 686 w 761"/>
                <a:gd name="T21" fmla="*/ 32 h 578"/>
                <a:gd name="T22" fmla="*/ 639 w 761"/>
                <a:gd name="T23" fmla="*/ 17 h 578"/>
                <a:gd name="T24" fmla="*/ 538 w 761"/>
                <a:gd name="T25" fmla="*/ 32 h 578"/>
                <a:gd name="T26" fmla="*/ 492 w 761"/>
                <a:gd name="T27" fmla="*/ 2 h 578"/>
                <a:gd name="T28" fmla="*/ 448 w 761"/>
                <a:gd name="T29" fmla="*/ 0 h 578"/>
                <a:gd name="T30" fmla="*/ 456 w 761"/>
                <a:gd name="T31" fmla="*/ 32 h 578"/>
                <a:gd name="T32" fmla="*/ 395 w 761"/>
                <a:gd name="T33" fmla="*/ 57 h 578"/>
                <a:gd name="T34" fmla="*/ 355 w 761"/>
                <a:gd name="T35" fmla="*/ 131 h 578"/>
                <a:gd name="T36" fmla="*/ 298 w 761"/>
                <a:gd name="T37" fmla="*/ 120 h 578"/>
                <a:gd name="T38" fmla="*/ 231 w 761"/>
                <a:gd name="T39" fmla="*/ 146 h 578"/>
                <a:gd name="T40" fmla="*/ 146 w 761"/>
                <a:gd name="T41" fmla="*/ 156 h 578"/>
                <a:gd name="T42" fmla="*/ 146 w 761"/>
                <a:gd name="T43" fmla="*/ 203 h 578"/>
                <a:gd name="T44" fmla="*/ 102 w 761"/>
                <a:gd name="T45" fmla="*/ 202 h 578"/>
                <a:gd name="T46" fmla="*/ 105 w 761"/>
                <a:gd name="T47" fmla="*/ 240 h 578"/>
                <a:gd name="T48" fmla="*/ 59 w 761"/>
                <a:gd name="T49" fmla="*/ 224 h 578"/>
                <a:gd name="T50" fmla="*/ 33 w 761"/>
                <a:gd name="T51" fmla="*/ 232 h 578"/>
                <a:gd name="T52" fmla="*/ 56 w 761"/>
                <a:gd name="T53" fmla="*/ 258 h 578"/>
                <a:gd name="T54" fmla="*/ 10 w 761"/>
                <a:gd name="T55" fmla="*/ 292 h 578"/>
                <a:gd name="T56" fmla="*/ 0 w 761"/>
                <a:gd name="T57" fmla="*/ 313 h 5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61"/>
                <a:gd name="T88" fmla="*/ 0 h 578"/>
                <a:gd name="T89" fmla="*/ 761 w 761"/>
                <a:gd name="T90" fmla="*/ 578 h 5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61" h="578">
                  <a:moveTo>
                    <a:pt x="0" y="577"/>
                  </a:moveTo>
                  <a:lnTo>
                    <a:pt x="184" y="542"/>
                  </a:lnTo>
                  <a:lnTo>
                    <a:pt x="184" y="516"/>
                  </a:lnTo>
                  <a:lnTo>
                    <a:pt x="631" y="431"/>
                  </a:lnTo>
                  <a:lnTo>
                    <a:pt x="639" y="388"/>
                  </a:lnTo>
                  <a:lnTo>
                    <a:pt x="703" y="355"/>
                  </a:lnTo>
                  <a:lnTo>
                    <a:pt x="710" y="309"/>
                  </a:lnTo>
                  <a:lnTo>
                    <a:pt x="739" y="295"/>
                  </a:lnTo>
                  <a:lnTo>
                    <a:pt x="760" y="224"/>
                  </a:lnTo>
                  <a:lnTo>
                    <a:pt x="698" y="155"/>
                  </a:lnTo>
                  <a:lnTo>
                    <a:pt x="686" y="63"/>
                  </a:lnTo>
                  <a:lnTo>
                    <a:pt x="639" y="17"/>
                  </a:lnTo>
                  <a:lnTo>
                    <a:pt x="538" y="43"/>
                  </a:lnTo>
                  <a:lnTo>
                    <a:pt x="492" y="2"/>
                  </a:lnTo>
                  <a:lnTo>
                    <a:pt x="448" y="0"/>
                  </a:lnTo>
                  <a:lnTo>
                    <a:pt x="456" y="63"/>
                  </a:lnTo>
                  <a:lnTo>
                    <a:pt x="395" y="96"/>
                  </a:lnTo>
                  <a:lnTo>
                    <a:pt x="355" y="238"/>
                  </a:lnTo>
                  <a:lnTo>
                    <a:pt x="298" y="217"/>
                  </a:lnTo>
                  <a:lnTo>
                    <a:pt x="231" y="269"/>
                  </a:lnTo>
                  <a:lnTo>
                    <a:pt x="146" y="290"/>
                  </a:lnTo>
                  <a:lnTo>
                    <a:pt x="146" y="372"/>
                  </a:lnTo>
                  <a:lnTo>
                    <a:pt x="102" y="370"/>
                  </a:lnTo>
                  <a:lnTo>
                    <a:pt x="105" y="442"/>
                  </a:lnTo>
                  <a:lnTo>
                    <a:pt x="59" y="413"/>
                  </a:lnTo>
                  <a:lnTo>
                    <a:pt x="33" y="427"/>
                  </a:lnTo>
                  <a:lnTo>
                    <a:pt x="56" y="474"/>
                  </a:lnTo>
                  <a:lnTo>
                    <a:pt x="10" y="539"/>
                  </a:lnTo>
                  <a:lnTo>
                    <a:pt x="0" y="577"/>
                  </a:lnTo>
                </a:path>
              </a:pathLst>
            </a:custGeom>
            <a:pattFill prst="wdUpDiag">
              <a:fgClr>
                <a:schemeClr val="accent2"/>
              </a:fgClr>
              <a:bgClr>
                <a:srgbClr val="FFFFFF"/>
              </a:bgClr>
            </a:pattFill>
            <a:ln w="12700" cap="rnd">
              <a:solidFill>
                <a:srgbClr val="000000"/>
              </a:solidFill>
              <a:round/>
              <a:headEnd/>
              <a:tailEnd/>
            </a:ln>
          </p:spPr>
          <p:txBody>
            <a:bodyPr/>
            <a:lstStyle/>
            <a:p>
              <a:endParaRPr lang="en-US"/>
            </a:p>
          </p:txBody>
        </p:sp>
        <p:sp>
          <p:nvSpPr>
            <p:cNvPr id="9251" name="Freeform 34" descr="Wide upward diagonal"/>
            <p:cNvSpPr>
              <a:spLocks/>
            </p:cNvSpPr>
            <p:nvPr/>
          </p:nvSpPr>
          <p:spPr bwMode="auto">
            <a:xfrm>
              <a:off x="3551" y="2374"/>
              <a:ext cx="877" cy="433"/>
            </a:xfrm>
            <a:custGeom>
              <a:avLst/>
              <a:gdLst>
                <a:gd name="T0" fmla="*/ 52 w 877"/>
                <a:gd name="T1" fmla="*/ 108 h 440"/>
                <a:gd name="T2" fmla="*/ 52 w 877"/>
                <a:gd name="T3" fmla="*/ 113 h 440"/>
                <a:gd name="T4" fmla="*/ 37 w 877"/>
                <a:gd name="T5" fmla="*/ 135 h 440"/>
                <a:gd name="T6" fmla="*/ 53 w 877"/>
                <a:gd name="T7" fmla="*/ 163 h 440"/>
                <a:gd name="T8" fmla="*/ 0 w 877"/>
                <a:gd name="T9" fmla="*/ 191 h 440"/>
                <a:gd name="T10" fmla="*/ 10 w 877"/>
                <a:gd name="T11" fmla="*/ 235 h 440"/>
                <a:gd name="T12" fmla="*/ 240 w 877"/>
                <a:gd name="T13" fmla="*/ 220 h 440"/>
                <a:gd name="T14" fmla="*/ 513 w 877"/>
                <a:gd name="T15" fmla="*/ 199 h 440"/>
                <a:gd name="T16" fmla="*/ 648 w 877"/>
                <a:gd name="T17" fmla="*/ 181 h 440"/>
                <a:gd name="T18" fmla="*/ 677 w 877"/>
                <a:gd name="T19" fmla="*/ 122 h 440"/>
                <a:gd name="T20" fmla="*/ 725 w 877"/>
                <a:gd name="T21" fmla="*/ 120 h 440"/>
                <a:gd name="T22" fmla="*/ 876 w 877"/>
                <a:gd name="T23" fmla="*/ 0 h 440"/>
                <a:gd name="T24" fmla="*/ 681 w 877"/>
                <a:gd name="T25" fmla="*/ 31 h 440"/>
                <a:gd name="T26" fmla="*/ 228 w 877"/>
                <a:gd name="T27" fmla="*/ 79 h 440"/>
                <a:gd name="T28" fmla="*/ 233 w 877"/>
                <a:gd name="T29" fmla="*/ 90 h 440"/>
                <a:gd name="T30" fmla="*/ 52 w 877"/>
                <a:gd name="T31" fmla="*/ 108 h 4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77"/>
                <a:gd name="T49" fmla="*/ 0 h 440"/>
                <a:gd name="T50" fmla="*/ 877 w 877"/>
                <a:gd name="T51" fmla="*/ 440 h 4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77" h="440">
                  <a:moveTo>
                    <a:pt x="52" y="201"/>
                  </a:moveTo>
                  <a:lnTo>
                    <a:pt x="52" y="208"/>
                  </a:lnTo>
                  <a:lnTo>
                    <a:pt x="37" y="250"/>
                  </a:lnTo>
                  <a:lnTo>
                    <a:pt x="53" y="305"/>
                  </a:lnTo>
                  <a:lnTo>
                    <a:pt x="0" y="354"/>
                  </a:lnTo>
                  <a:lnTo>
                    <a:pt x="10" y="439"/>
                  </a:lnTo>
                  <a:lnTo>
                    <a:pt x="240" y="413"/>
                  </a:lnTo>
                  <a:lnTo>
                    <a:pt x="513" y="369"/>
                  </a:lnTo>
                  <a:lnTo>
                    <a:pt x="648" y="336"/>
                  </a:lnTo>
                  <a:lnTo>
                    <a:pt x="677" y="223"/>
                  </a:lnTo>
                  <a:lnTo>
                    <a:pt x="725" y="219"/>
                  </a:lnTo>
                  <a:lnTo>
                    <a:pt x="876" y="0"/>
                  </a:lnTo>
                  <a:lnTo>
                    <a:pt x="681" y="54"/>
                  </a:lnTo>
                  <a:lnTo>
                    <a:pt x="228" y="143"/>
                  </a:lnTo>
                  <a:lnTo>
                    <a:pt x="233" y="170"/>
                  </a:lnTo>
                  <a:lnTo>
                    <a:pt x="52" y="201"/>
                  </a:lnTo>
                </a:path>
              </a:pathLst>
            </a:custGeom>
            <a:pattFill prst="wdUpDiag">
              <a:fgClr>
                <a:schemeClr val="accent2"/>
              </a:fgClr>
              <a:bgClr>
                <a:srgbClr val="FFFFFF"/>
              </a:bgClr>
            </a:pattFill>
            <a:ln w="12700" cap="rnd">
              <a:solidFill>
                <a:srgbClr val="000000"/>
              </a:solidFill>
              <a:round/>
              <a:headEnd/>
              <a:tailEnd/>
            </a:ln>
          </p:spPr>
          <p:txBody>
            <a:bodyPr/>
            <a:lstStyle/>
            <a:p>
              <a:endParaRPr lang="en-US"/>
            </a:p>
          </p:txBody>
        </p:sp>
        <p:sp>
          <p:nvSpPr>
            <p:cNvPr id="9252" name="Freeform 35"/>
            <p:cNvSpPr>
              <a:spLocks/>
            </p:cNvSpPr>
            <p:nvPr/>
          </p:nvSpPr>
          <p:spPr bwMode="auto">
            <a:xfrm>
              <a:off x="3468" y="2759"/>
              <a:ext cx="356" cy="848"/>
            </a:xfrm>
            <a:custGeom>
              <a:avLst/>
              <a:gdLst>
                <a:gd name="T0" fmla="*/ 100 w 356"/>
                <a:gd name="T1" fmla="*/ 28 h 862"/>
                <a:gd name="T2" fmla="*/ 45 w 356"/>
                <a:gd name="T3" fmla="*/ 90 h 862"/>
                <a:gd name="T4" fmla="*/ 0 w 356"/>
                <a:gd name="T5" fmla="*/ 143 h 862"/>
                <a:gd name="T6" fmla="*/ 14 w 356"/>
                <a:gd name="T7" fmla="*/ 202 h 862"/>
                <a:gd name="T8" fmla="*/ 71 w 356"/>
                <a:gd name="T9" fmla="*/ 283 h 862"/>
                <a:gd name="T10" fmla="*/ 27 w 356"/>
                <a:gd name="T11" fmla="*/ 366 h 862"/>
                <a:gd name="T12" fmla="*/ 8 w 356"/>
                <a:gd name="T13" fmla="*/ 409 h 862"/>
                <a:gd name="T14" fmla="*/ 216 w 356"/>
                <a:gd name="T15" fmla="*/ 391 h 862"/>
                <a:gd name="T16" fmla="*/ 225 w 356"/>
                <a:gd name="T17" fmla="*/ 447 h 862"/>
                <a:gd name="T18" fmla="*/ 268 w 356"/>
                <a:gd name="T19" fmla="*/ 454 h 862"/>
                <a:gd name="T20" fmla="*/ 280 w 356"/>
                <a:gd name="T21" fmla="*/ 425 h 862"/>
                <a:gd name="T22" fmla="*/ 355 w 356"/>
                <a:gd name="T23" fmla="*/ 417 h 862"/>
                <a:gd name="T24" fmla="*/ 339 w 356"/>
                <a:gd name="T25" fmla="*/ 325 h 862"/>
                <a:gd name="T26" fmla="*/ 334 w 356"/>
                <a:gd name="T27" fmla="*/ 0 h 862"/>
                <a:gd name="T28" fmla="*/ 100 w 356"/>
                <a:gd name="T29" fmla="*/ 28 h 8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6"/>
                <a:gd name="T46" fmla="*/ 0 h 862"/>
                <a:gd name="T47" fmla="*/ 356 w 356"/>
                <a:gd name="T48" fmla="*/ 862 h 8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6" h="862">
                  <a:moveTo>
                    <a:pt x="100" y="28"/>
                  </a:moveTo>
                  <a:lnTo>
                    <a:pt x="45" y="174"/>
                  </a:lnTo>
                  <a:lnTo>
                    <a:pt x="0" y="269"/>
                  </a:lnTo>
                  <a:lnTo>
                    <a:pt x="14" y="382"/>
                  </a:lnTo>
                  <a:lnTo>
                    <a:pt x="71" y="536"/>
                  </a:lnTo>
                  <a:lnTo>
                    <a:pt x="27" y="692"/>
                  </a:lnTo>
                  <a:lnTo>
                    <a:pt x="8" y="775"/>
                  </a:lnTo>
                  <a:lnTo>
                    <a:pt x="216" y="741"/>
                  </a:lnTo>
                  <a:lnTo>
                    <a:pt x="225" y="846"/>
                  </a:lnTo>
                  <a:lnTo>
                    <a:pt x="268" y="861"/>
                  </a:lnTo>
                  <a:lnTo>
                    <a:pt x="280" y="804"/>
                  </a:lnTo>
                  <a:lnTo>
                    <a:pt x="355" y="790"/>
                  </a:lnTo>
                  <a:lnTo>
                    <a:pt x="339" y="616"/>
                  </a:lnTo>
                  <a:lnTo>
                    <a:pt x="334" y="0"/>
                  </a:lnTo>
                  <a:lnTo>
                    <a:pt x="100" y="28"/>
                  </a:lnTo>
                </a:path>
              </a:pathLst>
            </a:custGeom>
            <a:solidFill>
              <a:schemeClr val="bg1"/>
            </a:solidFill>
            <a:ln w="12700" cap="rnd">
              <a:solidFill>
                <a:srgbClr val="000000"/>
              </a:solidFill>
              <a:round/>
              <a:headEnd/>
              <a:tailEnd/>
            </a:ln>
          </p:spPr>
          <p:txBody>
            <a:bodyPr/>
            <a:lstStyle/>
            <a:p>
              <a:endParaRPr lang="en-US"/>
            </a:p>
          </p:txBody>
        </p:sp>
        <p:sp>
          <p:nvSpPr>
            <p:cNvPr id="9253" name="Freeform 36"/>
            <p:cNvSpPr>
              <a:spLocks/>
            </p:cNvSpPr>
            <p:nvPr/>
          </p:nvSpPr>
          <p:spPr bwMode="auto">
            <a:xfrm>
              <a:off x="3801" y="2721"/>
              <a:ext cx="404" cy="828"/>
            </a:xfrm>
            <a:custGeom>
              <a:avLst/>
              <a:gdLst>
                <a:gd name="T0" fmla="*/ 0 w 404"/>
                <a:gd name="T1" fmla="*/ 32 h 841"/>
                <a:gd name="T2" fmla="*/ 261 w 404"/>
                <a:gd name="T3" fmla="*/ 0 h 841"/>
                <a:gd name="T4" fmla="*/ 344 w 404"/>
                <a:gd name="T5" fmla="*/ 211 h 841"/>
                <a:gd name="T6" fmla="*/ 403 w 404"/>
                <a:gd name="T7" fmla="*/ 245 h 841"/>
                <a:gd name="T8" fmla="*/ 357 w 404"/>
                <a:gd name="T9" fmla="*/ 309 h 841"/>
                <a:gd name="T10" fmla="*/ 401 w 404"/>
                <a:gd name="T11" fmla="*/ 367 h 841"/>
                <a:gd name="T12" fmla="*/ 134 w 404"/>
                <a:gd name="T13" fmla="*/ 390 h 841"/>
                <a:gd name="T14" fmla="*/ 144 w 404"/>
                <a:gd name="T15" fmla="*/ 440 h 841"/>
                <a:gd name="T16" fmla="*/ 105 w 404"/>
                <a:gd name="T17" fmla="*/ 457 h 841"/>
                <a:gd name="T18" fmla="*/ 73 w 404"/>
                <a:gd name="T19" fmla="*/ 392 h 841"/>
                <a:gd name="T20" fmla="*/ 54 w 404"/>
                <a:gd name="T21" fmla="*/ 446 h 841"/>
                <a:gd name="T22" fmla="*/ 21 w 404"/>
                <a:gd name="T23" fmla="*/ 440 h 841"/>
                <a:gd name="T24" fmla="*/ 10 w 404"/>
                <a:gd name="T25" fmla="*/ 388 h 841"/>
                <a:gd name="T26" fmla="*/ 1 w 404"/>
                <a:gd name="T27" fmla="*/ 340 h 841"/>
                <a:gd name="T28" fmla="*/ 0 w 404"/>
                <a:gd name="T29" fmla="*/ 32 h 8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4"/>
                <a:gd name="T46" fmla="*/ 0 h 841"/>
                <a:gd name="T47" fmla="*/ 404 w 404"/>
                <a:gd name="T48" fmla="*/ 841 h 8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4" h="841">
                  <a:moveTo>
                    <a:pt x="0" y="41"/>
                  </a:moveTo>
                  <a:lnTo>
                    <a:pt x="261" y="0"/>
                  </a:lnTo>
                  <a:lnTo>
                    <a:pt x="344" y="387"/>
                  </a:lnTo>
                  <a:lnTo>
                    <a:pt x="403" y="449"/>
                  </a:lnTo>
                  <a:lnTo>
                    <a:pt x="357" y="565"/>
                  </a:lnTo>
                  <a:lnTo>
                    <a:pt x="401" y="675"/>
                  </a:lnTo>
                  <a:lnTo>
                    <a:pt x="134" y="714"/>
                  </a:lnTo>
                  <a:lnTo>
                    <a:pt x="144" y="807"/>
                  </a:lnTo>
                  <a:lnTo>
                    <a:pt x="105" y="840"/>
                  </a:lnTo>
                  <a:lnTo>
                    <a:pt x="73" y="720"/>
                  </a:lnTo>
                  <a:lnTo>
                    <a:pt x="54" y="818"/>
                  </a:lnTo>
                  <a:lnTo>
                    <a:pt x="21" y="807"/>
                  </a:lnTo>
                  <a:lnTo>
                    <a:pt x="10" y="711"/>
                  </a:lnTo>
                  <a:lnTo>
                    <a:pt x="1" y="626"/>
                  </a:lnTo>
                  <a:lnTo>
                    <a:pt x="0" y="41"/>
                  </a:lnTo>
                </a:path>
              </a:pathLst>
            </a:custGeom>
            <a:solidFill>
              <a:srgbClr val="FFFF00"/>
            </a:solidFill>
            <a:ln w="12700" cap="rnd">
              <a:solidFill>
                <a:srgbClr val="000000"/>
              </a:solidFill>
              <a:round/>
              <a:headEnd/>
              <a:tailEnd/>
            </a:ln>
          </p:spPr>
          <p:txBody>
            <a:bodyPr/>
            <a:lstStyle/>
            <a:p>
              <a:endParaRPr lang="en-US"/>
            </a:p>
          </p:txBody>
        </p:sp>
        <p:sp>
          <p:nvSpPr>
            <p:cNvPr id="9254" name="Freeform 37" descr="Wide upward diagonal"/>
            <p:cNvSpPr>
              <a:spLocks/>
            </p:cNvSpPr>
            <p:nvPr/>
          </p:nvSpPr>
          <p:spPr bwMode="auto">
            <a:xfrm>
              <a:off x="4069" y="2680"/>
              <a:ext cx="560" cy="761"/>
            </a:xfrm>
            <a:custGeom>
              <a:avLst/>
              <a:gdLst>
                <a:gd name="T0" fmla="*/ 0 w 560"/>
                <a:gd name="T1" fmla="*/ 32 h 773"/>
                <a:gd name="T2" fmla="*/ 6 w 560"/>
                <a:gd name="T3" fmla="*/ 32 h 773"/>
                <a:gd name="T4" fmla="*/ 135 w 560"/>
                <a:gd name="T5" fmla="*/ 14 h 773"/>
                <a:gd name="T6" fmla="*/ 252 w 560"/>
                <a:gd name="T7" fmla="*/ 0 h 773"/>
                <a:gd name="T8" fmla="*/ 235 w 560"/>
                <a:gd name="T9" fmla="*/ 32 h 773"/>
                <a:gd name="T10" fmla="*/ 269 w 560"/>
                <a:gd name="T11" fmla="*/ 32 h 773"/>
                <a:gd name="T12" fmla="*/ 469 w 560"/>
                <a:gd name="T13" fmla="*/ 151 h 773"/>
                <a:gd name="T14" fmla="*/ 548 w 560"/>
                <a:gd name="T15" fmla="*/ 234 h 773"/>
                <a:gd name="T16" fmla="*/ 559 w 560"/>
                <a:gd name="T17" fmla="*/ 291 h 773"/>
                <a:gd name="T18" fmla="*/ 533 w 560"/>
                <a:gd name="T19" fmla="*/ 304 h 773"/>
                <a:gd name="T20" fmla="*/ 548 w 560"/>
                <a:gd name="T21" fmla="*/ 362 h 773"/>
                <a:gd name="T22" fmla="*/ 491 w 560"/>
                <a:gd name="T23" fmla="*/ 365 h 773"/>
                <a:gd name="T24" fmla="*/ 491 w 560"/>
                <a:gd name="T25" fmla="*/ 413 h 773"/>
                <a:gd name="T26" fmla="*/ 446 w 560"/>
                <a:gd name="T27" fmla="*/ 389 h 773"/>
                <a:gd name="T28" fmla="*/ 160 w 560"/>
                <a:gd name="T29" fmla="*/ 420 h 773"/>
                <a:gd name="T30" fmla="*/ 95 w 560"/>
                <a:gd name="T31" fmla="*/ 331 h 773"/>
                <a:gd name="T32" fmla="*/ 141 w 560"/>
                <a:gd name="T33" fmla="*/ 268 h 773"/>
                <a:gd name="T34" fmla="*/ 80 w 560"/>
                <a:gd name="T35" fmla="*/ 236 h 773"/>
                <a:gd name="T36" fmla="*/ 0 w 560"/>
                <a:gd name="T37" fmla="*/ 32 h 7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0"/>
                <a:gd name="T58" fmla="*/ 0 h 773"/>
                <a:gd name="T59" fmla="*/ 560 w 560"/>
                <a:gd name="T60" fmla="*/ 773 h 7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0" h="773">
                  <a:moveTo>
                    <a:pt x="0" y="45"/>
                  </a:moveTo>
                  <a:lnTo>
                    <a:pt x="6" y="45"/>
                  </a:lnTo>
                  <a:lnTo>
                    <a:pt x="135" y="14"/>
                  </a:lnTo>
                  <a:lnTo>
                    <a:pt x="252" y="0"/>
                  </a:lnTo>
                  <a:lnTo>
                    <a:pt x="235" y="39"/>
                  </a:lnTo>
                  <a:lnTo>
                    <a:pt x="269" y="39"/>
                  </a:lnTo>
                  <a:lnTo>
                    <a:pt x="469" y="278"/>
                  </a:lnTo>
                  <a:lnTo>
                    <a:pt x="548" y="431"/>
                  </a:lnTo>
                  <a:lnTo>
                    <a:pt x="559" y="536"/>
                  </a:lnTo>
                  <a:lnTo>
                    <a:pt x="533" y="560"/>
                  </a:lnTo>
                  <a:lnTo>
                    <a:pt x="548" y="666"/>
                  </a:lnTo>
                  <a:lnTo>
                    <a:pt x="491" y="670"/>
                  </a:lnTo>
                  <a:lnTo>
                    <a:pt x="491" y="760"/>
                  </a:lnTo>
                  <a:lnTo>
                    <a:pt x="446" y="715"/>
                  </a:lnTo>
                  <a:lnTo>
                    <a:pt x="160" y="772"/>
                  </a:lnTo>
                  <a:lnTo>
                    <a:pt x="95" y="607"/>
                  </a:lnTo>
                  <a:lnTo>
                    <a:pt x="141" y="491"/>
                  </a:lnTo>
                  <a:lnTo>
                    <a:pt x="80" y="434"/>
                  </a:lnTo>
                  <a:lnTo>
                    <a:pt x="0" y="45"/>
                  </a:lnTo>
                </a:path>
              </a:pathLst>
            </a:custGeom>
            <a:pattFill prst="wdUpDiag">
              <a:fgClr>
                <a:schemeClr val="tx1"/>
              </a:fgClr>
              <a:bgClr>
                <a:srgbClr val="FFFFFF"/>
              </a:bgClr>
            </a:pattFill>
            <a:ln w="12700" cap="rnd">
              <a:solidFill>
                <a:srgbClr val="000000"/>
              </a:solidFill>
              <a:round/>
              <a:headEnd/>
              <a:tailEnd/>
            </a:ln>
          </p:spPr>
          <p:txBody>
            <a:bodyPr/>
            <a:lstStyle/>
            <a:p>
              <a:endParaRPr lang="en-US"/>
            </a:p>
          </p:txBody>
        </p:sp>
        <p:sp>
          <p:nvSpPr>
            <p:cNvPr id="9255" name="Freeform 38" descr="Wide upward diagonal"/>
            <p:cNvSpPr>
              <a:spLocks/>
            </p:cNvSpPr>
            <p:nvPr/>
          </p:nvSpPr>
          <p:spPr bwMode="auto">
            <a:xfrm>
              <a:off x="4289" y="2577"/>
              <a:ext cx="513" cy="529"/>
            </a:xfrm>
            <a:custGeom>
              <a:avLst/>
              <a:gdLst>
                <a:gd name="T0" fmla="*/ 18 w 513"/>
                <a:gd name="T1" fmla="*/ 57 h 537"/>
                <a:gd name="T2" fmla="*/ 60 w 513"/>
                <a:gd name="T3" fmla="*/ 33 h 537"/>
                <a:gd name="T4" fmla="*/ 212 w 513"/>
                <a:gd name="T5" fmla="*/ 0 h 537"/>
                <a:gd name="T6" fmla="*/ 258 w 513"/>
                <a:gd name="T7" fmla="*/ 29 h 537"/>
                <a:gd name="T8" fmla="*/ 357 w 513"/>
                <a:gd name="T9" fmla="*/ 8 h 537"/>
                <a:gd name="T10" fmla="*/ 438 w 513"/>
                <a:gd name="T11" fmla="*/ 45 h 537"/>
                <a:gd name="T12" fmla="*/ 512 w 513"/>
                <a:gd name="T13" fmla="*/ 83 h 537"/>
                <a:gd name="T14" fmla="*/ 469 w 513"/>
                <a:gd name="T15" fmla="*/ 168 h 537"/>
                <a:gd name="T16" fmla="*/ 408 w 513"/>
                <a:gd name="T17" fmla="*/ 216 h 537"/>
                <a:gd name="T18" fmla="*/ 341 w 513"/>
                <a:gd name="T19" fmla="*/ 228 h 537"/>
                <a:gd name="T20" fmla="*/ 355 w 513"/>
                <a:gd name="T21" fmla="*/ 266 h 537"/>
                <a:gd name="T22" fmla="*/ 313 w 513"/>
                <a:gd name="T23" fmla="*/ 298 h 537"/>
                <a:gd name="T24" fmla="*/ 235 w 513"/>
                <a:gd name="T25" fmla="*/ 216 h 537"/>
                <a:gd name="T26" fmla="*/ 32 w 513"/>
                <a:gd name="T27" fmla="*/ 83 h 537"/>
                <a:gd name="T28" fmla="*/ 0 w 513"/>
                <a:gd name="T29" fmla="*/ 83 h 537"/>
                <a:gd name="T30" fmla="*/ 18 w 513"/>
                <a:gd name="T31" fmla="*/ 57 h 5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3"/>
                <a:gd name="T49" fmla="*/ 0 h 537"/>
                <a:gd name="T50" fmla="*/ 513 w 513"/>
                <a:gd name="T51" fmla="*/ 537 h 5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3" h="537">
                  <a:moveTo>
                    <a:pt x="18" y="96"/>
                  </a:moveTo>
                  <a:lnTo>
                    <a:pt x="60" y="45"/>
                  </a:lnTo>
                  <a:lnTo>
                    <a:pt x="212" y="0"/>
                  </a:lnTo>
                  <a:lnTo>
                    <a:pt x="258" y="29"/>
                  </a:lnTo>
                  <a:lnTo>
                    <a:pt x="357" y="8"/>
                  </a:lnTo>
                  <a:lnTo>
                    <a:pt x="438" y="84"/>
                  </a:lnTo>
                  <a:lnTo>
                    <a:pt x="512" y="144"/>
                  </a:lnTo>
                  <a:lnTo>
                    <a:pt x="469" y="304"/>
                  </a:lnTo>
                  <a:lnTo>
                    <a:pt x="408" y="385"/>
                  </a:lnTo>
                  <a:lnTo>
                    <a:pt x="341" y="411"/>
                  </a:lnTo>
                  <a:lnTo>
                    <a:pt x="355" y="475"/>
                  </a:lnTo>
                  <a:lnTo>
                    <a:pt x="313" y="536"/>
                  </a:lnTo>
                  <a:lnTo>
                    <a:pt x="235" y="385"/>
                  </a:lnTo>
                  <a:lnTo>
                    <a:pt x="32" y="144"/>
                  </a:lnTo>
                  <a:lnTo>
                    <a:pt x="0" y="144"/>
                  </a:lnTo>
                  <a:lnTo>
                    <a:pt x="18" y="96"/>
                  </a:lnTo>
                </a:path>
              </a:pathLst>
            </a:custGeom>
            <a:pattFill prst="wdUpDiag">
              <a:fgClr>
                <a:schemeClr val="accent2"/>
              </a:fgClr>
              <a:bgClr>
                <a:srgbClr val="FFFFFF"/>
              </a:bgClr>
            </a:pattFill>
            <a:ln w="12700" cap="rnd">
              <a:solidFill>
                <a:srgbClr val="000000"/>
              </a:solidFill>
              <a:round/>
              <a:headEnd/>
              <a:tailEnd/>
            </a:ln>
          </p:spPr>
          <p:txBody>
            <a:bodyPr/>
            <a:lstStyle/>
            <a:p>
              <a:endParaRPr lang="en-US"/>
            </a:p>
          </p:txBody>
        </p:sp>
        <p:sp>
          <p:nvSpPr>
            <p:cNvPr id="9256" name="Freeform 39" descr="Wide upward diagonal"/>
            <p:cNvSpPr>
              <a:spLocks/>
            </p:cNvSpPr>
            <p:nvPr/>
          </p:nvSpPr>
          <p:spPr bwMode="auto">
            <a:xfrm>
              <a:off x="3943" y="3327"/>
              <a:ext cx="962" cy="850"/>
            </a:xfrm>
            <a:custGeom>
              <a:avLst/>
              <a:gdLst>
                <a:gd name="T0" fmla="*/ 0 w 962"/>
                <a:gd name="T1" fmla="*/ 44 h 864"/>
                <a:gd name="T2" fmla="*/ 263 w 962"/>
                <a:gd name="T3" fmla="*/ 30 h 864"/>
                <a:gd name="T4" fmla="*/ 292 w 962"/>
                <a:gd name="T5" fmla="*/ 59 h 864"/>
                <a:gd name="T6" fmla="*/ 575 w 962"/>
                <a:gd name="T7" fmla="*/ 30 h 864"/>
                <a:gd name="T8" fmla="*/ 623 w 962"/>
                <a:gd name="T9" fmla="*/ 54 h 864"/>
                <a:gd name="T10" fmla="*/ 623 w 962"/>
                <a:gd name="T11" fmla="*/ 5 h 864"/>
                <a:gd name="T12" fmla="*/ 620 w 962"/>
                <a:gd name="T13" fmla="*/ 0 h 864"/>
                <a:gd name="T14" fmla="*/ 675 w 962"/>
                <a:gd name="T15" fmla="*/ 3 h 864"/>
                <a:gd name="T16" fmla="*/ 736 w 962"/>
                <a:gd name="T17" fmla="*/ 76 h 864"/>
                <a:gd name="T18" fmla="*/ 831 w 962"/>
                <a:gd name="T19" fmla="*/ 169 h 864"/>
                <a:gd name="T20" fmla="*/ 878 w 962"/>
                <a:gd name="T21" fmla="*/ 253 h 864"/>
                <a:gd name="T22" fmla="*/ 948 w 962"/>
                <a:gd name="T23" fmla="*/ 310 h 864"/>
                <a:gd name="T24" fmla="*/ 961 w 962"/>
                <a:gd name="T25" fmla="*/ 393 h 864"/>
                <a:gd name="T26" fmla="*/ 938 w 962"/>
                <a:gd name="T27" fmla="*/ 444 h 864"/>
                <a:gd name="T28" fmla="*/ 836 w 962"/>
                <a:gd name="T29" fmla="*/ 456 h 864"/>
                <a:gd name="T30" fmla="*/ 819 w 962"/>
                <a:gd name="T31" fmla="*/ 436 h 864"/>
                <a:gd name="T32" fmla="*/ 749 w 962"/>
                <a:gd name="T33" fmla="*/ 406 h 864"/>
                <a:gd name="T34" fmla="*/ 727 w 962"/>
                <a:gd name="T35" fmla="*/ 375 h 864"/>
                <a:gd name="T36" fmla="*/ 707 w 962"/>
                <a:gd name="T37" fmla="*/ 361 h 864"/>
                <a:gd name="T38" fmla="*/ 697 w 962"/>
                <a:gd name="T39" fmla="*/ 333 h 864"/>
                <a:gd name="T40" fmla="*/ 680 w 962"/>
                <a:gd name="T41" fmla="*/ 341 h 864"/>
                <a:gd name="T42" fmla="*/ 623 w 962"/>
                <a:gd name="T43" fmla="*/ 304 h 864"/>
                <a:gd name="T44" fmla="*/ 637 w 962"/>
                <a:gd name="T45" fmla="*/ 266 h 864"/>
                <a:gd name="T46" fmla="*/ 623 w 962"/>
                <a:gd name="T47" fmla="*/ 249 h 864"/>
                <a:gd name="T48" fmla="*/ 606 w 962"/>
                <a:gd name="T49" fmla="*/ 255 h 864"/>
                <a:gd name="T50" fmla="*/ 609 w 962"/>
                <a:gd name="T51" fmla="*/ 274 h 864"/>
                <a:gd name="T52" fmla="*/ 591 w 962"/>
                <a:gd name="T53" fmla="*/ 249 h 864"/>
                <a:gd name="T54" fmla="*/ 592 w 962"/>
                <a:gd name="T55" fmla="*/ 186 h 864"/>
                <a:gd name="T56" fmla="*/ 556 w 962"/>
                <a:gd name="T57" fmla="*/ 146 h 864"/>
                <a:gd name="T58" fmla="*/ 466 w 962"/>
                <a:gd name="T59" fmla="*/ 116 h 864"/>
                <a:gd name="T60" fmla="*/ 421 w 962"/>
                <a:gd name="T61" fmla="*/ 81 h 864"/>
                <a:gd name="T62" fmla="*/ 369 w 962"/>
                <a:gd name="T63" fmla="*/ 77 h 864"/>
                <a:gd name="T64" fmla="*/ 350 w 962"/>
                <a:gd name="T65" fmla="*/ 94 h 864"/>
                <a:gd name="T66" fmla="*/ 275 w 962"/>
                <a:gd name="T67" fmla="*/ 114 h 864"/>
                <a:gd name="T68" fmla="*/ 232 w 962"/>
                <a:gd name="T69" fmla="*/ 94 h 864"/>
                <a:gd name="T70" fmla="*/ 210 w 962"/>
                <a:gd name="T71" fmla="*/ 76 h 864"/>
                <a:gd name="T72" fmla="*/ 68 w 962"/>
                <a:gd name="T73" fmla="*/ 92 h 864"/>
                <a:gd name="T74" fmla="*/ 38 w 962"/>
                <a:gd name="T75" fmla="*/ 79 h 864"/>
                <a:gd name="T76" fmla="*/ 7 w 962"/>
                <a:gd name="T77" fmla="*/ 94 h 864"/>
                <a:gd name="T78" fmla="*/ 0 w 962"/>
                <a:gd name="T79" fmla="*/ 44 h 8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62"/>
                <a:gd name="T121" fmla="*/ 0 h 864"/>
                <a:gd name="T122" fmla="*/ 962 w 962"/>
                <a:gd name="T123" fmla="*/ 864 h 8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62" h="864">
                  <a:moveTo>
                    <a:pt x="0" y="83"/>
                  </a:moveTo>
                  <a:lnTo>
                    <a:pt x="263" y="50"/>
                  </a:lnTo>
                  <a:lnTo>
                    <a:pt x="292" y="105"/>
                  </a:lnTo>
                  <a:lnTo>
                    <a:pt x="575" y="50"/>
                  </a:lnTo>
                  <a:lnTo>
                    <a:pt x="623" y="95"/>
                  </a:lnTo>
                  <a:lnTo>
                    <a:pt x="623" y="5"/>
                  </a:lnTo>
                  <a:lnTo>
                    <a:pt x="620" y="0"/>
                  </a:lnTo>
                  <a:lnTo>
                    <a:pt x="675" y="3"/>
                  </a:lnTo>
                  <a:lnTo>
                    <a:pt x="736" y="139"/>
                  </a:lnTo>
                  <a:lnTo>
                    <a:pt x="831" y="319"/>
                  </a:lnTo>
                  <a:lnTo>
                    <a:pt x="878" y="477"/>
                  </a:lnTo>
                  <a:lnTo>
                    <a:pt x="948" y="584"/>
                  </a:lnTo>
                  <a:lnTo>
                    <a:pt x="961" y="743"/>
                  </a:lnTo>
                  <a:lnTo>
                    <a:pt x="938" y="839"/>
                  </a:lnTo>
                  <a:lnTo>
                    <a:pt x="836" y="863"/>
                  </a:lnTo>
                  <a:lnTo>
                    <a:pt x="819" y="823"/>
                  </a:lnTo>
                  <a:lnTo>
                    <a:pt x="749" y="767"/>
                  </a:lnTo>
                  <a:lnTo>
                    <a:pt x="727" y="707"/>
                  </a:lnTo>
                  <a:lnTo>
                    <a:pt x="707" y="683"/>
                  </a:lnTo>
                  <a:lnTo>
                    <a:pt x="697" y="630"/>
                  </a:lnTo>
                  <a:lnTo>
                    <a:pt x="680" y="644"/>
                  </a:lnTo>
                  <a:lnTo>
                    <a:pt x="623" y="572"/>
                  </a:lnTo>
                  <a:lnTo>
                    <a:pt x="637" y="504"/>
                  </a:lnTo>
                  <a:lnTo>
                    <a:pt x="623" y="469"/>
                  </a:lnTo>
                  <a:lnTo>
                    <a:pt x="606" y="481"/>
                  </a:lnTo>
                  <a:lnTo>
                    <a:pt x="609" y="520"/>
                  </a:lnTo>
                  <a:lnTo>
                    <a:pt x="591" y="469"/>
                  </a:lnTo>
                  <a:lnTo>
                    <a:pt x="592" y="348"/>
                  </a:lnTo>
                  <a:lnTo>
                    <a:pt x="556" y="274"/>
                  </a:lnTo>
                  <a:lnTo>
                    <a:pt x="466" y="214"/>
                  </a:lnTo>
                  <a:lnTo>
                    <a:pt x="421" y="149"/>
                  </a:lnTo>
                  <a:lnTo>
                    <a:pt x="369" y="140"/>
                  </a:lnTo>
                  <a:lnTo>
                    <a:pt x="350" y="182"/>
                  </a:lnTo>
                  <a:lnTo>
                    <a:pt x="275" y="212"/>
                  </a:lnTo>
                  <a:lnTo>
                    <a:pt x="232" y="182"/>
                  </a:lnTo>
                  <a:lnTo>
                    <a:pt x="210" y="139"/>
                  </a:lnTo>
                  <a:lnTo>
                    <a:pt x="68" y="179"/>
                  </a:lnTo>
                  <a:lnTo>
                    <a:pt x="38" y="145"/>
                  </a:lnTo>
                  <a:lnTo>
                    <a:pt x="7" y="181"/>
                  </a:lnTo>
                  <a:lnTo>
                    <a:pt x="0" y="83"/>
                  </a:lnTo>
                </a:path>
              </a:pathLst>
            </a:custGeom>
            <a:pattFill prst="wdUpDiag">
              <a:fgClr>
                <a:schemeClr val="accent2"/>
              </a:fgClr>
              <a:bgClr>
                <a:srgbClr val="FFFFFF"/>
              </a:bgClr>
            </a:pattFill>
            <a:ln w="12700" cap="rnd">
              <a:solidFill>
                <a:srgbClr val="000000"/>
              </a:solidFill>
              <a:round/>
              <a:headEnd/>
              <a:tailEnd/>
            </a:ln>
          </p:spPr>
          <p:txBody>
            <a:bodyPr/>
            <a:lstStyle/>
            <a:p>
              <a:endParaRPr lang="en-US"/>
            </a:p>
          </p:txBody>
        </p:sp>
        <p:sp>
          <p:nvSpPr>
            <p:cNvPr id="9257" name="Freeform 40" descr="Wide upward diagonal"/>
            <p:cNvSpPr>
              <a:spLocks/>
            </p:cNvSpPr>
            <p:nvPr/>
          </p:nvSpPr>
          <p:spPr bwMode="auto">
            <a:xfrm>
              <a:off x="4198" y="2211"/>
              <a:ext cx="882" cy="510"/>
            </a:xfrm>
            <a:custGeom>
              <a:avLst/>
              <a:gdLst>
                <a:gd name="T0" fmla="*/ 30 w 882"/>
                <a:gd name="T1" fmla="*/ 208 h 518"/>
                <a:gd name="T2" fmla="*/ 0 w 882"/>
                <a:gd name="T3" fmla="*/ 268 h 518"/>
                <a:gd name="T4" fmla="*/ 113 w 882"/>
                <a:gd name="T5" fmla="*/ 261 h 518"/>
                <a:gd name="T6" fmla="*/ 158 w 882"/>
                <a:gd name="T7" fmla="*/ 233 h 518"/>
                <a:gd name="T8" fmla="*/ 313 w 882"/>
                <a:gd name="T9" fmla="*/ 203 h 518"/>
                <a:gd name="T10" fmla="*/ 356 w 882"/>
                <a:gd name="T11" fmla="*/ 218 h 518"/>
                <a:gd name="T12" fmla="*/ 458 w 882"/>
                <a:gd name="T13" fmla="*/ 208 h 518"/>
                <a:gd name="T14" fmla="*/ 458 w 882"/>
                <a:gd name="T15" fmla="*/ 212 h 518"/>
                <a:gd name="T16" fmla="*/ 612 w 882"/>
                <a:gd name="T17" fmla="*/ 282 h 518"/>
                <a:gd name="T18" fmla="*/ 702 w 882"/>
                <a:gd name="T19" fmla="*/ 262 h 518"/>
                <a:gd name="T20" fmla="*/ 752 w 882"/>
                <a:gd name="T21" fmla="*/ 184 h 518"/>
                <a:gd name="T22" fmla="*/ 838 w 882"/>
                <a:gd name="T23" fmla="*/ 160 h 518"/>
                <a:gd name="T24" fmla="*/ 881 w 882"/>
                <a:gd name="T25" fmla="*/ 103 h 518"/>
                <a:gd name="T26" fmla="*/ 879 w 882"/>
                <a:gd name="T27" fmla="*/ 32 h 518"/>
                <a:gd name="T28" fmla="*/ 867 w 882"/>
                <a:gd name="T29" fmla="*/ 92 h 518"/>
                <a:gd name="T30" fmla="*/ 819 w 882"/>
                <a:gd name="T31" fmla="*/ 142 h 518"/>
                <a:gd name="T32" fmla="*/ 800 w 882"/>
                <a:gd name="T33" fmla="*/ 138 h 518"/>
                <a:gd name="T34" fmla="*/ 734 w 882"/>
                <a:gd name="T35" fmla="*/ 151 h 518"/>
                <a:gd name="T36" fmla="*/ 734 w 882"/>
                <a:gd name="T37" fmla="*/ 136 h 518"/>
                <a:gd name="T38" fmla="*/ 800 w 882"/>
                <a:gd name="T39" fmla="*/ 120 h 518"/>
                <a:gd name="T40" fmla="*/ 740 w 882"/>
                <a:gd name="T41" fmla="*/ 113 h 518"/>
                <a:gd name="T42" fmla="*/ 807 w 882"/>
                <a:gd name="T43" fmla="*/ 96 h 518"/>
                <a:gd name="T44" fmla="*/ 835 w 882"/>
                <a:gd name="T45" fmla="*/ 104 h 518"/>
                <a:gd name="T46" fmla="*/ 847 w 882"/>
                <a:gd name="T47" fmla="*/ 55 h 518"/>
                <a:gd name="T48" fmla="*/ 830 w 882"/>
                <a:gd name="T49" fmla="*/ 32 h 518"/>
                <a:gd name="T50" fmla="*/ 749 w 882"/>
                <a:gd name="T51" fmla="*/ 65 h 518"/>
                <a:gd name="T52" fmla="*/ 752 w 882"/>
                <a:gd name="T53" fmla="*/ 32 h 518"/>
                <a:gd name="T54" fmla="*/ 785 w 882"/>
                <a:gd name="T55" fmla="*/ 32 h 518"/>
                <a:gd name="T56" fmla="*/ 830 w 882"/>
                <a:gd name="T57" fmla="*/ 21 h 518"/>
                <a:gd name="T58" fmla="*/ 806 w 882"/>
                <a:gd name="T59" fmla="*/ 0 h 518"/>
                <a:gd name="T60" fmla="*/ 543 w 882"/>
                <a:gd name="T61" fmla="*/ 40 h 518"/>
                <a:gd name="T62" fmla="*/ 221 w 882"/>
                <a:gd name="T63" fmla="*/ 92 h 518"/>
                <a:gd name="T64" fmla="*/ 73 w 882"/>
                <a:gd name="T65" fmla="*/ 208 h 518"/>
                <a:gd name="T66" fmla="*/ 30 w 882"/>
                <a:gd name="T67" fmla="*/ 208 h 5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82"/>
                <a:gd name="T103" fmla="*/ 0 h 518"/>
                <a:gd name="T104" fmla="*/ 882 w 882"/>
                <a:gd name="T105" fmla="*/ 518 h 5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82" h="518">
                  <a:moveTo>
                    <a:pt x="30" y="380"/>
                  </a:moveTo>
                  <a:lnTo>
                    <a:pt x="0" y="490"/>
                  </a:lnTo>
                  <a:lnTo>
                    <a:pt x="113" y="477"/>
                  </a:lnTo>
                  <a:lnTo>
                    <a:pt x="158" y="427"/>
                  </a:lnTo>
                  <a:lnTo>
                    <a:pt x="313" y="371"/>
                  </a:lnTo>
                  <a:lnTo>
                    <a:pt x="356" y="401"/>
                  </a:lnTo>
                  <a:lnTo>
                    <a:pt x="458" y="380"/>
                  </a:lnTo>
                  <a:lnTo>
                    <a:pt x="458" y="389"/>
                  </a:lnTo>
                  <a:lnTo>
                    <a:pt x="612" y="517"/>
                  </a:lnTo>
                  <a:lnTo>
                    <a:pt x="702" y="478"/>
                  </a:lnTo>
                  <a:lnTo>
                    <a:pt x="752" y="337"/>
                  </a:lnTo>
                  <a:lnTo>
                    <a:pt x="838" y="297"/>
                  </a:lnTo>
                  <a:lnTo>
                    <a:pt x="881" y="191"/>
                  </a:lnTo>
                  <a:lnTo>
                    <a:pt x="879" y="63"/>
                  </a:lnTo>
                  <a:lnTo>
                    <a:pt x="867" y="169"/>
                  </a:lnTo>
                  <a:lnTo>
                    <a:pt x="819" y="259"/>
                  </a:lnTo>
                  <a:lnTo>
                    <a:pt x="800" y="251"/>
                  </a:lnTo>
                  <a:lnTo>
                    <a:pt x="734" y="277"/>
                  </a:lnTo>
                  <a:lnTo>
                    <a:pt x="734" y="247"/>
                  </a:lnTo>
                  <a:lnTo>
                    <a:pt x="800" y="217"/>
                  </a:lnTo>
                  <a:lnTo>
                    <a:pt x="740" y="207"/>
                  </a:lnTo>
                  <a:lnTo>
                    <a:pt x="807" y="179"/>
                  </a:lnTo>
                  <a:lnTo>
                    <a:pt x="835" y="193"/>
                  </a:lnTo>
                  <a:lnTo>
                    <a:pt x="847" y="94"/>
                  </a:lnTo>
                  <a:lnTo>
                    <a:pt x="830" y="71"/>
                  </a:lnTo>
                  <a:lnTo>
                    <a:pt x="749" y="112"/>
                  </a:lnTo>
                  <a:lnTo>
                    <a:pt x="752" y="51"/>
                  </a:lnTo>
                  <a:lnTo>
                    <a:pt x="785" y="68"/>
                  </a:lnTo>
                  <a:lnTo>
                    <a:pt x="830" y="21"/>
                  </a:lnTo>
                  <a:lnTo>
                    <a:pt x="806" y="0"/>
                  </a:lnTo>
                  <a:lnTo>
                    <a:pt x="543" y="79"/>
                  </a:lnTo>
                  <a:lnTo>
                    <a:pt x="221" y="167"/>
                  </a:lnTo>
                  <a:lnTo>
                    <a:pt x="73" y="379"/>
                  </a:lnTo>
                  <a:lnTo>
                    <a:pt x="30" y="380"/>
                  </a:lnTo>
                </a:path>
              </a:pathLst>
            </a:custGeom>
            <a:pattFill prst="wdUpDiag">
              <a:fgClr>
                <a:schemeClr val="tx1"/>
              </a:fgClr>
              <a:bgClr>
                <a:srgbClr val="FFFFFF"/>
              </a:bgClr>
            </a:pattFill>
            <a:ln w="12700" cap="rnd">
              <a:solidFill>
                <a:srgbClr val="000000"/>
              </a:solidFill>
              <a:round/>
              <a:headEnd/>
              <a:tailEnd/>
            </a:ln>
          </p:spPr>
          <p:txBody>
            <a:bodyPr/>
            <a:lstStyle/>
            <a:p>
              <a:endParaRPr lang="en-US"/>
            </a:p>
          </p:txBody>
        </p:sp>
        <p:sp>
          <p:nvSpPr>
            <p:cNvPr id="9258" name="Freeform 41" descr="Wide upward diagonal"/>
            <p:cNvSpPr>
              <a:spLocks/>
            </p:cNvSpPr>
            <p:nvPr/>
          </p:nvSpPr>
          <p:spPr bwMode="auto">
            <a:xfrm>
              <a:off x="4234" y="1797"/>
              <a:ext cx="770" cy="626"/>
            </a:xfrm>
            <a:custGeom>
              <a:avLst/>
              <a:gdLst>
                <a:gd name="T0" fmla="*/ 126 w 770"/>
                <a:gd name="T1" fmla="*/ 240 h 636"/>
                <a:gd name="T2" fmla="*/ 103 w 770"/>
                <a:gd name="T3" fmla="*/ 274 h 636"/>
                <a:gd name="T4" fmla="*/ 72 w 770"/>
                <a:gd name="T5" fmla="*/ 282 h 636"/>
                <a:gd name="T6" fmla="*/ 70 w 770"/>
                <a:gd name="T7" fmla="*/ 307 h 636"/>
                <a:gd name="T8" fmla="*/ 2 w 770"/>
                <a:gd name="T9" fmla="*/ 325 h 636"/>
                <a:gd name="T10" fmla="*/ 0 w 770"/>
                <a:gd name="T11" fmla="*/ 342 h 636"/>
                <a:gd name="T12" fmla="*/ 181 w 770"/>
                <a:gd name="T13" fmla="*/ 321 h 636"/>
                <a:gd name="T14" fmla="*/ 513 w 770"/>
                <a:gd name="T15" fmla="*/ 270 h 636"/>
                <a:gd name="T16" fmla="*/ 769 w 770"/>
                <a:gd name="T17" fmla="*/ 226 h 636"/>
                <a:gd name="T18" fmla="*/ 769 w 770"/>
                <a:gd name="T19" fmla="*/ 193 h 636"/>
                <a:gd name="T20" fmla="*/ 741 w 770"/>
                <a:gd name="T21" fmla="*/ 183 h 636"/>
                <a:gd name="T22" fmla="*/ 718 w 770"/>
                <a:gd name="T23" fmla="*/ 199 h 636"/>
                <a:gd name="T24" fmla="*/ 704 w 770"/>
                <a:gd name="T25" fmla="*/ 153 h 636"/>
                <a:gd name="T26" fmla="*/ 718 w 770"/>
                <a:gd name="T27" fmla="*/ 111 h 636"/>
                <a:gd name="T28" fmla="*/ 622 w 770"/>
                <a:gd name="T29" fmla="*/ 82 h 636"/>
                <a:gd name="T30" fmla="*/ 558 w 770"/>
                <a:gd name="T31" fmla="*/ 89 h 636"/>
                <a:gd name="T32" fmla="*/ 556 w 770"/>
                <a:gd name="T33" fmla="*/ 31 h 636"/>
                <a:gd name="T34" fmla="*/ 488 w 770"/>
                <a:gd name="T35" fmla="*/ 0 h 636"/>
                <a:gd name="T36" fmla="*/ 440 w 770"/>
                <a:gd name="T37" fmla="*/ 27 h 636"/>
                <a:gd name="T38" fmla="*/ 405 w 770"/>
                <a:gd name="T39" fmla="*/ 77 h 636"/>
                <a:gd name="T40" fmla="*/ 345 w 770"/>
                <a:gd name="T41" fmla="*/ 97 h 636"/>
                <a:gd name="T42" fmla="*/ 321 w 770"/>
                <a:gd name="T43" fmla="*/ 195 h 636"/>
                <a:gd name="T44" fmla="*/ 224 w 770"/>
                <a:gd name="T45" fmla="*/ 240 h 636"/>
                <a:gd name="T46" fmla="*/ 147 w 770"/>
                <a:gd name="T47" fmla="*/ 260 h 636"/>
                <a:gd name="T48" fmla="*/ 126 w 770"/>
                <a:gd name="T49" fmla="*/ 240 h 6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70"/>
                <a:gd name="T76" fmla="*/ 0 h 636"/>
                <a:gd name="T77" fmla="*/ 770 w 770"/>
                <a:gd name="T78" fmla="*/ 636 h 6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70" h="636">
                  <a:moveTo>
                    <a:pt x="126" y="445"/>
                  </a:moveTo>
                  <a:lnTo>
                    <a:pt x="103" y="510"/>
                  </a:lnTo>
                  <a:lnTo>
                    <a:pt x="72" y="526"/>
                  </a:lnTo>
                  <a:lnTo>
                    <a:pt x="70" y="569"/>
                  </a:lnTo>
                  <a:lnTo>
                    <a:pt x="2" y="601"/>
                  </a:lnTo>
                  <a:lnTo>
                    <a:pt x="0" y="635"/>
                  </a:lnTo>
                  <a:lnTo>
                    <a:pt x="181" y="593"/>
                  </a:lnTo>
                  <a:lnTo>
                    <a:pt x="513" y="502"/>
                  </a:lnTo>
                  <a:lnTo>
                    <a:pt x="769" y="421"/>
                  </a:lnTo>
                  <a:lnTo>
                    <a:pt x="769" y="355"/>
                  </a:lnTo>
                  <a:lnTo>
                    <a:pt x="741" y="336"/>
                  </a:lnTo>
                  <a:lnTo>
                    <a:pt x="718" y="367"/>
                  </a:lnTo>
                  <a:lnTo>
                    <a:pt x="704" y="282"/>
                  </a:lnTo>
                  <a:lnTo>
                    <a:pt x="718" y="205"/>
                  </a:lnTo>
                  <a:lnTo>
                    <a:pt x="622" y="148"/>
                  </a:lnTo>
                  <a:lnTo>
                    <a:pt x="558" y="164"/>
                  </a:lnTo>
                  <a:lnTo>
                    <a:pt x="556" y="45"/>
                  </a:lnTo>
                  <a:lnTo>
                    <a:pt x="488" y="0"/>
                  </a:lnTo>
                  <a:lnTo>
                    <a:pt x="440" y="27"/>
                  </a:lnTo>
                  <a:lnTo>
                    <a:pt x="405" y="138"/>
                  </a:lnTo>
                  <a:lnTo>
                    <a:pt x="345" y="183"/>
                  </a:lnTo>
                  <a:lnTo>
                    <a:pt x="321" y="358"/>
                  </a:lnTo>
                  <a:lnTo>
                    <a:pt x="224" y="445"/>
                  </a:lnTo>
                  <a:lnTo>
                    <a:pt x="147" y="481"/>
                  </a:lnTo>
                  <a:lnTo>
                    <a:pt x="126" y="445"/>
                  </a:lnTo>
                </a:path>
              </a:pathLst>
            </a:custGeom>
            <a:pattFill prst="wdUpDiag">
              <a:fgClr>
                <a:schemeClr val="accent2"/>
              </a:fgClr>
              <a:bgClr>
                <a:srgbClr val="FFFFFF"/>
              </a:bgClr>
            </a:pattFill>
            <a:ln w="12700" cap="rnd">
              <a:solidFill>
                <a:srgbClr val="000000"/>
              </a:solidFill>
              <a:round/>
              <a:headEnd/>
              <a:tailEnd/>
            </a:ln>
          </p:spPr>
          <p:txBody>
            <a:bodyPr/>
            <a:lstStyle/>
            <a:p>
              <a:endParaRPr lang="en-US"/>
            </a:p>
          </p:txBody>
        </p:sp>
        <p:sp>
          <p:nvSpPr>
            <p:cNvPr id="9259" name="Freeform 42"/>
            <p:cNvSpPr>
              <a:spLocks/>
            </p:cNvSpPr>
            <p:nvPr/>
          </p:nvSpPr>
          <p:spPr bwMode="auto">
            <a:xfrm>
              <a:off x="4292" y="1672"/>
              <a:ext cx="437" cy="600"/>
            </a:xfrm>
            <a:custGeom>
              <a:avLst/>
              <a:gdLst>
                <a:gd name="T0" fmla="*/ 44 w 437"/>
                <a:gd name="T1" fmla="*/ 167 h 610"/>
                <a:gd name="T2" fmla="*/ 12 w 437"/>
                <a:gd name="T3" fmla="*/ 159 h 610"/>
                <a:gd name="T4" fmla="*/ 0 w 437"/>
                <a:gd name="T5" fmla="*/ 210 h 610"/>
                <a:gd name="T6" fmla="*/ 12 w 437"/>
                <a:gd name="T7" fmla="*/ 263 h 610"/>
                <a:gd name="T8" fmla="*/ 75 w 437"/>
                <a:gd name="T9" fmla="*/ 301 h 610"/>
                <a:gd name="T10" fmla="*/ 89 w 437"/>
                <a:gd name="T11" fmla="*/ 320 h 610"/>
                <a:gd name="T12" fmla="*/ 170 w 437"/>
                <a:gd name="T13" fmla="*/ 301 h 610"/>
                <a:gd name="T14" fmla="*/ 265 w 437"/>
                <a:gd name="T15" fmla="*/ 258 h 610"/>
                <a:gd name="T16" fmla="*/ 293 w 437"/>
                <a:gd name="T17" fmla="*/ 164 h 610"/>
                <a:gd name="T18" fmla="*/ 353 w 437"/>
                <a:gd name="T19" fmla="*/ 140 h 610"/>
                <a:gd name="T20" fmla="*/ 388 w 437"/>
                <a:gd name="T21" fmla="*/ 83 h 610"/>
                <a:gd name="T22" fmla="*/ 436 w 437"/>
                <a:gd name="T23" fmla="*/ 69 h 610"/>
                <a:gd name="T24" fmla="*/ 373 w 437"/>
                <a:gd name="T25" fmla="*/ 62 h 610"/>
                <a:gd name="T26" fmla="*/ 262 w 437"/>
                <a:gd name="T27" fmla="*/ 99 h 610"/>
                <a:gd name="T28" fmla="*/ 245 w 437"/>
                <a:gd name="T29" fmla="*/ 63 h 610"/>
                <a:gd name="T30" fmla="*/ 151 w 437"/>
                <a:gd name="T31" fmla="*/ 67 h 610"/>
                <a:gd name="T32" fmla="*/ 128 w 437"/>
                <a:gd name="T33" fmla="*/ 0 h 610"/>
                <a:gd name="T34" fmla="*/ 104 w 437"/>
                <a:gd name="T35" fmla="*/ 30 h 610"/>
                <a:gd name="T36" fmla="*/ 111 w 437"/>
                <a:gd name="T37" fmla="*/ 108 h 610"/>
                <a:gd name="T38" fmla="*/ 69 w 437"/>
                <a:gd name="T39" fmla="*/ 118 h 610"/>
                <a:gd name="T40" fmla="*/ 44 w 437"/>
                <a:gd name="T41" fmla="*/ 167 h 6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7"/>
                <a:gd name="T64" fmla="*/ 0 h 610"/>
                <a:gd name="T65" fmla="*/ 437 w 437"/>
                <a:gd name="T66" fmla="*/ 610 h 6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7" h="610">
                  <a:moveTo>
                    <a:pt x="44" y="317"/>
                  </a:moveTo>
                  <a:lnTo>
                    <a:pt x="12" y="305"/>
                  </a:lnTo>
                  <a:lnTo>
                    <a:pt x="0" y="401"/>
                  </a:lnTo>
                  <a:lnTo>
                    <a:pt x="12" y="502"/>
                  </a:lnTo>
                  <a:lnTo>
                    <a:pt x="75" y="573"/>
                  </a:lnTo>
                  <a:lnTo>
                    <a:pt x="89" y="609"/>
                  </a:lnTo>
                  <a:lnTo>
                    <a:pt x="170" y="573"/>
                  </a:lnTo>
                  <a:lnTo>
                    <a:pt x="265" y="491"/>
                  </a:lnTo>
                  <a:lnTo>
                    <a:pt x="293" y="312"/>
                  </a:lnTo>
                  <a:lnTo>
                    <a:pt x="353" y="264"/>
                  </a:lnTo>
                  <a:lnTo>
                    <a:pt x="388" y="154"/>
                  </a:lnTo>
                  <a:lnTo>
                    <a:pt x="436" y="125"/>
                  </a:lnTo>
                  <a:lnTo>
                    <a:pt x="373" y="112"/>
                  </a:lnTo>
                  <a:lnTo>
                    <a:pt x="262" y="190"/>
                  </a:lnTo>
                  <a:lnTo>
                    <a:pt x="245" y="113"/>
                  </a:lnTo>
                  <a:lnTo>
                    <a:pt x="151" y="121"/>
                  </a:lnTo>
                  <a:lnTo>
                    <a:pt x="128" y="0"/>
                  </a:lnTo>
                  <a:lnTo>
                    <a:pt x="104" y="32"/>
                  </a:lnTo>
                  <a:lnTo>
                    <a:pt x="111" y="204"/>
                  </a:lnTo>
                  <a:lnTo>
                    <a:pt x="69" y="220"/>
                  </a:lnTo>
                  <a:lnTo>
                    <a:pt x="44" y="317"/>
                  </a:lnTo>
                </a:path>
              </a:pathLst>
            </a:custGeom>
            <a:solidFill>
              <a:schemeClr val="bg1"/>
            </a:solidFill>
            <a:ln w="12700" cap="rnd">
              <a:solidFill>
                <a:srgbClr val="000000"/>
              </a:solidFill>
              <a:round/>
              <a:headEnd/>
              <a:tailEnd/>
            </a:ln>
          </p:spPr>
          <p:txBody>
            <a:bodyPr/>
            <a:lstStyle/>
            <a:p>
              <a:endParaRPr lang="en-US"/>
            </a:p>
          </p:txBody>
        </p:sp>
        <p:sp>
          <p:nvSpPr>
            <p:cNvPr id="9260" name="Freeform 43" descr="Wide upward diagonal"/>
            <p:cNvSpPr>
              <a:spLocks/>
            </p:cNvSpPr>
            <p:nvPr/>
          </p:nvSpPr>
          <p:spPr bwMode="auto">
            <a:xfrm>
              <a:off x="4910" y="1682"/>
              <a:ext cx="123" cy="199"/>
            </a:xfrm>
            <a:custGeom>
              <a:avLst/>
              <a:gdLst>
                <a:gd name="T0" fmla="*/ 0 w 123"/>
                <a:gd name="T1" fmla="*/ 11 h 203"/>
                <a:gd name="T2" fmla="*/ 26 w 123"/>
                <a:gd name="T3" fmla="*/ 0 h 203"/>
                <a:gd name="T4" fmla="*/ 80 w 123"/>
                <a:gd name="T5" fmla="*/ 25 h 203"/>
                <a:gd name="T6" fmla="*/ 80 w 123"/>
                <a:gd name="T7" fmla="*/ 43 h 203"/>
                <a:gd name="T8" fmla="*/ 119 w 123"/>
                <a:gd name="T9" fmla="*/ 59 h 203"/>
                <a:gd name="T10" fmla="*/ 122 w 123"/>
                <a:gd name="T11" fmla="*/ 83 h 203"/>
                <a:gd name="T12" fmla="*/ 59 w 123"/>
                <a:gd name="T13" fmla="*/ 94 h 203"/>
                <a:gd name="T14" fmla="*/ 0 w 123"/>
                <a:gd name="T15" fmla="*/ 11 h 203"/>
                <a:gd name="T16" fmla="*/ 0 60000 65536"/>
                <a:gd name="T17" fmla="*/ 0 60000 65536"/>
                <a:gd name="T18" fmla="*/ 0 60000 65536"/>
                <a:gd name="T19" fmla="*/ 0 60000 65536"/>
                <a:gd name="T20" fmla="*/ 0 60000 65536"/>
                <a:gd name="T21" fmla="*/ 0 60000 65536"/>
                <a:gd name="T22" fmla="*/ 0 60000 65536"/>
                <a:gd name="T23" fmla="*/ 0 60000 65536"/>
                <a:gd name="T24" fmla="*/ 0 w 123"/>
                <a:gd name="T25" fmla="*/ 0 h 203"/>
                <a:gd name="T26" fmla="*/ 123 w 123"/>
                <a:gd name="T27" fmla="*/ 203 h 2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3" h="203">
                  <a:moveTo>
                    <a:pt x="0" y="11"/>
                  </a:moveTo>
                  <a:lnTo>
                    <a:pt x="26" y="0"/>
                  </a:lnTo>
                  <a:lnTo>
                    <a:pt x="80" y="43"/>
                  </a:lnTo>
                  <a:lnTo>
                    <a:pt x="80" y="89"/>
                  </a:lnTo>
                  <a:lnTo>
                    <a:pt x="119" y="120"/>
                  </a:lnTo>
                  <a:lnTo>
                    <a:pt x="122" y="180"/>
                  </a:lnTo>
                  <a:lnTo>
                    <a:pt x="59" y="202"/>
                  </a:lnTo>
                  <a:lnTo>
                    <a:pt x="0" y="11"/>
                  </a:lnTo>
                </a:path>
              </a:pathLst>
            </a:custGeom>
            <a:pattFill prst="wdUpDiag">
              <a:fgClr>
                <a:schemeClr val="tx1"/>
              </a:fgClr>
              <a:bgClr>
                <a:srgbClr val="FFFFFF"/>
              </a:bgClr>
            </a:pattFill>
            <a:ln w="12700" cap="rnd">
              <a:solidFill>
                <a:srgbClr val="000000"/>
              </a:solidFill>
              <a:round/>
              <a:headEnd/>
              <a:tailEnd/>
            </a:ln>
          </p:spPr>
          <p:txBody>
            <a:bodyPr/>
            <a:lstStyle/>
            <a:p>
              <a:endParaRPr lang="en-US"/>
            </a:p>
          </p:txBody>
        </p:sp>
        <p:sp>
          <p:nvSpPr>
            <p:cNvPr id="9261" name="Freeform 44" descr="Wide upward diagonal"/>
            <p:cNvSpPr>
              <a:spLocks/>
            </p:cNvSpPr>
            <p:nvPr/>
          </p:nvSpPr>
          <p:spPr bwMode="auto">
            <a:xfrm>
              <a:off x="4385" y="1288"/>
              <a:ext cx="593" cy="510"/>
            </a:xfrm>
            <a:custGeom>
              <a:avLst/>
              <a:gdLst>
                <a:gd name="T0" fmla="*/ 53 w 593"/>
                <a:gd name="T1" fmla="*/ 36 h 518"/>
                <a:gd name="T2" fmla="*/ 0 w 593"/>
                <a:gd name="T3" fmla="*/ 82 h 518"/>
                <a:gd name="T4" fmla="*/ 30 w 593"/>
                <a:gd name="T5" fmla="*/ 215 h 518"/>
                <a:gd name="T6" fmla="*/ 53 w 593"/>
                <a:gd name="T7" fmla="*/ 282 h 518"/>
                <a:gd name="T8" fmla="*/ 154 w 593"/>
                <a:gd name="T9" fmla="*/ 277 h 518"/>
                <a:gd name="T10" fmla="*/ 529 w 593"/>
                <a:gd name="T11" fmla="*/ 224 h 518"/>
                <a:gd name="T12" fmla="*/ 554 w 593"/>
                <a:gd name="T13" fmla="*/ 217 h 518"/>
                <a:gd name="T14" fmla="*/ 592 w 593"/>
                <a:gd name="T15" fmla="*/ 154 h 518"/>
                <a:gd name="T16" fmla="*/ 536 w 593"/>
                <a:gd name="T17" fmla="*/ 119 h 518"/>
                <a:gd name="T18" fmla="*/ 566 w 593"/>
                <a:gd name="T19" fmla="*/ 32 h 518"/>
                <a:gd name="T20" fmla="*/ 522 w 593"/>
                <a:gd name="T21" fmla="*/ 32 h 518"/>
                <a:gd name="T22" fmla="*/ 522 w 593"/>
                <a:gd name="T23" fmla="*/ 15 h 518"/>
                <a:gd name="T24" fmla="*/ 503 w 593"/>
                <a:gd name="T25" fmla="*/ 0 h 518"/>
                <a:gd name="T26" fmla="*/ 71 w 593"/>
                <a:gd name="T27" fmla="*/ 63 h 518"/>
                <a:gd name="T28" fmla="*/ 53 w 593"/>
                <a:gd name="T29" fmla="*/ 36 h 5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3"/>
                <a:gd name="T46" fmla="*/ 0 h 518"/>
                <a:gd name="T47" fmla="*/ 593 w 593"/>
                <a:gd name="T48" fmla="*/ 518 h 5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3" h="518">
                  <a:moveTo>
                    <a:pt x="53" y="75"/>
                  </a:moveTo>
                  <a:lnTo>
                    <a:pt x="0" y="145"/>
                  </a:lnTo>
                  <a:lnTo>
                    <a:pt x="30" y="395"/>
                  </a:lnTo>
                  <a:lnTo>
                    <a:pt x="53" y="517"/>
                  </a:lnTo>
                  <a:lnTo>
                    <a:pt x="154" y="507"/>
                  </a:lnTo>
                  <a:lnTo>
                    <a:pt x="529" y="413"/>
                  </a:lnTo>
                  <a:lnTo>
                    <a:pt x="554" y="397"/>
                  </a:lnTo>
                  <a:lnTo>
                    <a:pt x="592" y="282"/>
                  </a:lnTo>
                  <a:lnTo>
                    <a:pt x="536" y="216"/>
                  </a:lnTo>
                  <a:lnTo>
                    <a:pt x="566" y="67"/>
                  </a:lnTo>
                  <a:lnTo>
                    <a:pt x="522" y="53"/>
                  </a:lnTo>
                  <a:lnTo>
                    <a:pt x="522" y="15"/>
                  </a:lnTo>
                  <a:lnTo>
                    <a:pt x="503" y="0"/>
                  </a:lnTo>
                  <a:lnTo>
                    <a:pt x="71" y="107"/>
                  </a:lnTo>
                  <a:lnTo>
                    <a:pt x="53" y="75"/>
                  </a:lnTo>
                </a:path>
              </a:pathLst>
            </a:custGeom>
            <a:pattFill prst="wdUpDiag">
              <a:fgClr>
                <a:schemeClr val="tx1"/>
              </a:fgClr>
              <a:bgClr>
                <a:schemeClr val="bg1"/>
              </a:bgClr>
            </a:pattFill>
            <a:ln w="12700" cap="rnd">
              <a:solidFill>
                <a:srgbClr val="000000"/>
              </a:solidFill>
              <a:round/>
              <a:headEnd/>
              <a:tailEnd/>
            </a:ln>
          </p:spPr>
          <p:txBody>
            <a:bodyPr/>
            <a:lstStyle/>
            <a:p>
              <a:endParaRPr lang="en-US"/>
            </a:p>
          </p:txBody>
        </p:sp>
        <p:sp>
          <p:nvSpPr>
            <p:cNvPr id="9262" name="Freeform 45"/>
            <p:cNvSpPr>
              <a:spLocks/>
            </p:cNvSpPr>
            <p:nvPr/>
          </p:nvSpPr>
          <p:spPr bwMode="auto">
            <a:xfrm>
              <a:off x="4922" y="1344"/>
              <a:ext cx="157" cy="410"/>
            </a:xfrm>
            <a:custGeom>
              <a:avLst/>
              <a:gdLst>
                <a:gd name="T0" fmla="*/ 26 w 157"/>
                <a:gd name="T1" fmla="*/ 3 h 417"/>
                <a:gd name="T2" fmla="*/ 64 w 157"/>
                <a:gd name="T3" fmla="*/ 0 h 417"/>
                <a:gd name="T4" fmla="*/ 137 w 157"/>
                <a:gd name="T5" fmla="*/ 29 h 417"/>
                <a:gd name="T6" fmla="*/ 128 w 157"/>
                <a:gd name="T7" fmla="*/ 62 h 417"/>
                <a:gd name="T8" fmla="*/ 153 w 157"/>
                <a:gd name="T9" fmla="*/ 78 h 417"/>
                <a:gd name="T10" fmla="*/ 156 w 157"/>
                <a:gd name="T11" fmla="*/ 177 h 417"/>
                <a:gd name="T12" fmla="*/ 129 w 157"/>
                <a:gd name="T13" fmla="*/ 215 h 417"/>
                <a:gd name="T14" fmla="*/ 99 w 157"/>
                <a:gd name="T15" fmla="*/ 201 h 417"/>
                <a:gd name="T16" fmla="*/ 68 w 157"/>
                <a:gd name="T17" fmla="*/ 200 h 417"/>
                <a:gd name="T18" fmla="*/ 14 w 157"/>
                <a:gd name="T19" fmla="*/ 180 h 417"/>
                <a:gd name="T20" fmla="*/ 54 w 157"/>
                <a:gd name="T21" fmla="*/ 118 h 417"/>
                <a:gd name="T22" fmla="*/ 0 w 157"/>
                <a:gd name="T23" fmla="*/ 82 h 417"/>
                <a:gd name="T24" fmla="*/ 26 w 157"/>
                <a:gd name="T25" fmla="*/ 3 h 4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7"/>
                <a:gd name="T40" fmla="*/ 0 h 417"/>
                <a:gd name="T41" fmla="*/ 157 w 157"/>
                <a:gd name="T42" fmla="*/ 417 h 4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7" h="417">
                  <a:moveTo>
                    <a:pt x="26" y="3"/>
                  </a:moveTo>
                  <a:lnTo>
                    <a:pt x="64" y="0"/>
                  </a:lnTo>
                  <a:lnTo>
                    <a:pt x="137" y="64"/>
                  </a:lnTo>
                  <a:lnTo>
                    <a:pt x="128" y="114"/>
                  </a:lnTo>
                  <a:lnTo>
                    <a:pt x="153" y="145"/>
                  </a:lnTo>
                  <a:lnTo>
                    <a:pt x="156" y="339"/>
                  </a:lnTo>
                  <a:lnTo>
                    <a:pt x="129" y="416"/>
                  </a:lnTo>
                  <a:lnTo>
                    <a:pt x="99" y="388"/>
                  </a:lnTo>
                  <a:lnTo>
                    <a:pt x="68" y="386"/>
                  </a:lnTo>
                  <a:lnTo>
                    <a:pt x="14" y="345"/>
                  </a:lnTo>
                  <a:lnTo>
                    <a:pt x="54" y="224"/>
                  </a:lnTo>
                  <a:lnTo>
                    <a:pt x="0" y="158"/>
                  </a:lnTo>
                  <a:lnTo>
                    <a:pt x="26" y="3"/>
                  </a:lnTo>
                </a:path>
              </a:pathLst>
            </a:custGeom>
            <a:solidFill>
              <a:srgbClr val="FFFF00"/>
            </a:solidFill>
            <a:ln w="12700" cap="rnd">
              <a:solidFill>
                <a:srgbClr val="000000"/>
              </a:solidFill>
              <a:round/>
              <a:headEnd/>
              <a:tailEnd/>
            </a:ln>
          </p:spPr>
          <p:txBody>
            <a:bodyPr/>
            <a:lstStyle/>
            <a:p>
              <a:endParaRPr lang="en-US"/>
            </a:p>
          </p:txBody>
        </p:sp>
        <p:sp>
          <p:nvSpPr>
            <p:cNvPr id="9263" name="Freeform 46"/>
            <p:cNvSpPr>
              <a:spLocks/>
            </p:cNvSpPr>
            <p:nvPr/>
          </p:nvSpPr>
          <p:spPr bwMode="auto">
            <a:xfrm>
              <a:off x="4435" y="712"/>
              <a:ext cx="656" cy="697"/>
            </a:xfrm>
            <a:custGeom>
              <a:avLst/>
              <a:gdLst>
                <a:gd name="T0" fmla="*/ 50 w 656"/>
                <a:gd name="T1" fmla="*/ 259 h 708"/>
                <a:gd name="T2" fmla="*/ 112 w 656"/>
                <a:gd name="T3" fmla="*/ 234 h 708"/>
                <a:gd name="T4" fmla="*/ 195 w 656"/>
                <a:gd name="T5" fmla="*/ 229 h 708"/>
                <a:gd name="T6" fmla="*/ 216 w 656"/>
                <a:gd name="T7" fmla="*/ 210 h 708"/>
                <a:gd name="T8" fmla="*/ 246 w 656"/>
                <a:gd name="T9" fmla="*/ 207 h 708"/>
                <a:gd name="T10" fmla="*/ 263 w 656"/>
                <a:gd name="T11" fmla="*/ 186 h 708"/>
                <a:gd name="T12" fmla="*/ 291 w 656"/>
                <a:gd name="T13" fmla="*/ 177 h 708"/>
                <a:gd name="T14" fmla="*/ 277 w 656"/>
                <a:gd name="T15" fmla="*/ 138 h 708"/>
                <a:gd name="T16" fmla="*/ 262 w 656"/>
                <a:gd name="T17" fmla="*/ 128 h 708"/>
                <a:gd name="T18" fmla="*/ 296 w 656"/>
                <a:gd name="T19" fmla="*/ 93 h 708"/>
                <a:gd name="T20" fmla="*/ 319 w 656"/>
                <a:gd name="T21" fmla="*/ 93 h 708"/>
                <a:gd name="T22" fmla="*/ 396 w 656"/>
                <a:gd name="T23" fmla="*/ 32 h 708"/>
                <a:gd name="T24" fmla="*/ 512 w 656"/>
                <a:gd name="T25" fmla="*/ 0 h 708"/>
                <a:gd name="T26" fmla="*/ 526 w 656"/>
                <a:gd name="T27" fmla="*/ 68 h 708"/>
                <a:gd name="T28" fmla="*/ 532 w 656"/>
                <a:gd name="T29" fmla="*/ 65 h 708"/>
                <a:gd name="T30" fmla="*/ 560 w 656"/>
                <a:gd name="T31" fmla="*/ 86 h 708"/>
                <a:gd name="T32" fmla="*/ 561 w 656"/>
                <a:gd name="T33" fmla="*/ 151 h 708"/>
                <a:gd name="T34" fmla="*/ 598 w 656"/>
                <a:gd name="T35" fmla="*/ 205 h 708"/>
                <a:gd name="T36" fmla="*/ 610 w 656"/>
                <a:gd name="T37" fmla="*/ 275 h 708"/>
                <a:gd name="T38" fmla="*/ 615 w 656"/>
                <a:gd name="T39" fmla="*/ 335 h 708"/>
                <a:gd name="T40" fmla="*/ 655 w 656"/>
                <a:gd name="T41" fmla="*/ 353 h 708"/>
                <a:gd name="T42" fmla="*/ 624 w 656"/>
                <a:gd name="T43" fmla="*/ 384 h 708"/>
                <a:gd name="T44" fmla="*/ 548 w 656"/>
                <a:gd name="T45" fmla="*/ 348 h 708"/>
                <a:gd name="T46" fmla="*/ 509 w 656"/>
                <a:gd name="T47" fmla="*/ 351 h 708"/>
                <a:gd name="T48" fmla="*/ 471 w 656"/>
                <a:gd name="T49" fmla="*/ 344 h 708"/>
                <a:gd name="T50" fmla="*/ 472 w 656"/>
                <a:gd name="T51" fmla="*/ 324 h 708"/>
                <a:gd name="T52" fmla="*/ 448 w 656"/>
                <a:gd name="T53" fmla="*/ 317 h 708"/>
                <a:gd name="T54" fmla="*/ 18 w 656"/>
                <a:gd name="T55" fmla="*/ 376 h 708"/>
                <a:gd name="T56" fmla="*/ 0 w 656"/>
                <a:gd name="T57" fmla="*/ 358 h 708"/>
                <a:gd name="T58" fmla="*/ 65 w 656"/>
                <a:gd name="T59" fmla="*/ 289 h 708"/>
                <a:gd name="T60" fmla="*/ 50 w 656"/>
                <a:gd name="T61" fmla="*/ 259 h 70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56"/>
                <a:gd name="T94" fmla="*/ 0 h 708"/>
                <a:gd name="T95" fmla="*/ 656 w 656"/>
                <a:gd name="T96" fmla="*/ 708 h 70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56" h="708">
                  <a:moveTo>
                    <a:pt x="50" y="475"/>
                  </a:moveTo>
                  <a:lnTo>
                    <a:pt x="112" y="431"/>
                  </a:lnTo>
                  <a:lnTo>
                    <a:pt x="195" y="422"/>
                  </a:lnTo>
                  <a:lnTo>
                    <a:pt x="216" y="386"/>
                  </a:lnTo>
                  <a:lnTo>
                    <a:pt x="246" y="380"/>
                  </a:lnTo>
                  <a:lnTo>
                    <a:pt x="263" y="340"/>
                  </a:lnTo>
                  <a:lnTo>
                    <a:pt x="291" y="326"/>
                  </a:lnTo>
                  <a:lnTo>
                    <a:pt x="277" y="251"/>
                  </a:lnTo>
                  <a:lnTo>
                    <a:pt x="262" y="231"/>
                  </a:lnTo>
                  <a:lnTo>
                    <a:pt x="296" y="172"/>
                  </a:lnTo>
                  <a:lnTo>
                    <a:pt x="319" y="172"/>
                  </a:lnTo>
                  <a:lnTo>
                    <a:pt x="396" y="45"/>
                  </a:lnTo>
                  <a:lnTo>
                    <a:pt x="512" y="0"/>
                  </a:lnTo>
                  <a:lnTo>
                    <a:pt x="526" y="119"/>
                  </a:lnTo>
                  <a:lnTo>
                    <a:pt x="532" y="113"/>
                  </a:lnTo>
                  <a:lnTo>
                    <a:pt x="560" y="154"/>
                  </a:lnTo>
                  <a:lnTo>
                    <a:pt x="561" y="277"/>
                  </a:lnTo>
                  <a:lnTo>
                    <a:pt x="598" y="376"/>
                  </a:lnTo>
                  <a:lnTo>
                    <a:pt x="610" y="505"/>
                  </a:lnTo>
                  <a:lnTo>
                    <a:pt x="615" y="616"/>
                  </a:lnTo>
                  <a:lnTo>
                    <a:pt x="655" y="653"/>
                  </a:lnTo>
                  <a:lnTo>
                    <a:pt x="624" y="707"/>
                  </a:lnTo>
                  <a:lnTo>
                    <a:pt x="548" y="643"/>
                  </a:lnTo>
                  <a:lnTo>
                    <a:pt x="509" y="647"/>
                  </a:lnTo>
                  <a:lnTo>
                    <a:pt x="471" y="634"/>
                  </a:lnTo>
                  <a:lnTo>
                    <a:pt x="472" y="596"/>
                  </a:lnTo>
                  <a:lnTo>
                    <a:pt x="448" y="584"/>
                  </a:lnTo>
                  <a:lnTo>
                    <a:pt x="18" y="692"/>
                  </a:lnTo>
                  <a:lnTo>
                    <a:pt x="0" y="659"/>
                  </a:lnTo>
                  <a:lnTo>
                    <a:pt x="65" y="534"/>
                  </a:lnTo>
                  <a:lnTo>
                    <a:pt x="50" y="475"/>
                  </a:lnTo>
                </a:path>
              </a:pathLst>
            </a:custGeom>
            <a:solidFill>
              <a:srgbClr val="FFFF00"/>
            </a:solidFill>
            <a:ln w="12700" cap="rnd">
              <a:solidFill>
                <a:srgbClr val="000000"/>
              </a:solidFill>
              <a:round/>
              <a:headEnd/>
              <a:tailEnd/>
            </a:ln>
          </p:spPr>
          <p:txBody>
            <a:bodyPr/>
            <a:lstStyle/>
            <a:p>
              <a:endParaRPr lang="en-US"/>
            </a:p>
          </p:txBody>
        </p:sp>
        <p:sp>
          <p:nvSpPr>
            <p:cNvPr id="9264" name="Freeform 47"/>
            <p:cNvSpPr>
              <a:spLocks/>
            </p:cNvSpPr>
            <p:nvPr/>
          </p:nvSpPr>
          <p:spPr bwMode="auto">
            <a:xfrm>
              <a:off x="4946" y="675"/>
              <a:ext cx="173" cy="421"/>
            </a:xfrm>
            <a:custGeom>
              <a:avLst/>
              <a:gdLst>
                <a:gd name="T0" fmla="*/ 0 w 173"/>
                <a:gd name="T1" fmla="*/ 30 h 428"/>
                <a:gd name="T2" fmla="*/ 125 w 173"/>
                <a:gd name="T3" fmla="*/ 0 h 428"/>
                <a:gd name="T4" fmla="*/ 172 w 173"/>
                <a:gd name="T5" fmla="*/ 64 h 428"/>
                <a:gd name="T6" fmla="*/ 147 w 173"/>
                <a:gd name="T7" fmla="*/ 79 h 428"/>
                <a:gd name="T8" fmla="*/ 157 w 173"/>
                <a:gd name="T9" fmla="*/ 211 h 428"/>
                <a:gd name="T10" fmla="*/ 84 w 173"/>
                <a:gd name="T11" fmla="*/ 224 h 428"/>
                <a:gd name="T12" fmla="*/ 50 w 173"/>
                <a:gd name="T13" fmla="*/ 169 h 428"/>
                <a:gd name="T14" fmla="*/ 47 w 173"/>
                <a:gd name="T15" fmla="*/ 101 h 428"/>
                <a:gd name="T16" fmla="*/ 15 w 173"/>
                <a:gd name="T17" fmla="*/ 83 h 428"/>
                <a:gd name="T18" fmla="*/ 0 w 173"/>
                <a:gd name="T19" fmla="*/ 30 h 4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3"/>
                <a:gd name="T31" fmla="*/ 0 h 428"/>
                <a:gd name="T32" fmla="*/ 173 w 173"/>
                <a:gd name="T33" fmla="*/ 428 h 4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3" h="428">
                  <a:moveTo>
                    <a:pt x="0" y="44"/>
                  </a:moveTo>
                  <a:lnTo>
                    <a:pt x="125" y="0"/>
                  </a:lnTo>
                  <a:lnTo>
                    <a:pt x="172" y="115"/>
                  </a:lnTo>
                  <a:lnTo>
                    <a:pt x="147" y="145"/>
                  </a:lnTo>
                  <a:lnTo>
                    <a:pt x="157" y="403"/>
                  </a:lnTo>
                  <a:lnTo>
                    <a:pt x="84" y="427"/>
                  </a:lnTo>
                  <a:lnTo>
                    <a:pt x="50" y="319"/>
                  </a:lnTo>
                  <a:lnTo>
                    <a:pt x="47" y="193"/>
                  </a:lnTo>
                  <a:lnTo>
                    <a:pt x="15" y="155"/>
                  </a:lnTo>
                  <a:lnTo>
                    <a:pt x="0" y="44"/>
                  </a:lnTo>
                </a:path>
              </a:pathLst>
            </a:custGeom>
            <a:solidFill>
              <a:schemeClr val="bg1"/>
            </a:solidFill>
            <a:ln w="12700" cap="rnd">
              <a:solidFill>
                <a:srgbClr val="000000"/>
              </a:solidFill>
              <a:round/>
              <a:headEnd/>
              <a:tailEnd/>
            </a:ln>
          </p:spPr>
          <p:txBody>
            <a:bodyPr/>
            <a:lstStyle/>
            <a:p>
              <a:endParaRPr lang="en-US"/>
            </a:p>
          </p:txBody>
        </p:sp>
        <p:sp>
          <p:nvSpPr>
            <p:cNvPr id="9265" name="Freeform 48"/>
            <p:cNvSpPr>
              <a:spLocks/>
            </p:cNvSpPr>
            <p:nvPr/>
          </p:nvSpPr>
          <p:spPr bwMode="auto">
            <a:xfrm>
              <a:off x="5026" y="1001"/>
              <a:ext cx="375" cy="224"/>
            </a:xfrm>
            <a:custGeom>
              <a:avLst/>
              <a:gdLst>
                <a:gd name="T0" fmla="*/ 0 w 375"/>
                <a:gd name="T1" fmla="*/ 51 h 227"/>
                <a:gd name="T2" fmla="*/ 190 w 375"/>
                <a:gd name="T3" fmla="*/ 28 h 227"/>
                <a:gd name="T4" fmla="*/ 213 w 375"/>
                <a:gd name="T5" fmla="*/ 29 h 227"/>
                <a:gd name="T6" fmla="*/ 234 w 375"/>
                <a:gd name="T7" fmla="*/ 0 h 227"/>
                <a:gd name="T8" fmla="*/ 255 w 375"/>
                <a:gd name="T9" fmla="*/ 15 h 227"/>
                <a:gd name="T10" fmla="*/ 232 w 375"/>
                <a:gd name="T11" fmla="*/ 40 h 227"/>
                <a:gd name="T12" fmla="*/ 271 w 375"/>
                <a:gd name="T13" fmla="*/ 37 h 227"/>
                <a:gd name="T14" fmla="*/ 294 w 375"/>
                <a:gd name="T15" fmla="*/ 80 h 227"/>
                <a:gd name="T16" fmla="*/ 320 w 375"/>
                <a:gd name="T17" fmla="*/ 82 h 227"/>
                <a:gd name="T18" fmla="*/ 338 w 375"/>
                <a:gd name="T19" fmla="*/ 78 h 227"/>
                <a:gd name="T20" fmla="*/ 338 w 375"/>
                <a:gd name="T21" fmla="*/ 57 h 227"/>
                <a:gd name="T22" fmla="*/ 307 w 375"/>
                <a:gd name="T23" fmla="*/ 37 h 227"/>
                <a:gd name="T24" fmla="*/ 331 w 375"/>
                <a:gd name="T25" fmla="*/ 37 h 227"/>
                <a:gd name="T26" fmla="*/ 374 w 375"/>
                <a:gd name="T27" fmla="*/ 83 h 227"/>
                <a:gd name="T28" fmla="*/ 332 w 375"/>
                <a:gd name="T29" fmla="*/ 106 h 227"/>
                <a:gd name="T30" fmla="*/ 288 w 375"/>
                <a:gd name="T31" fmla="*/ 95 h 227"/>
                <a:gd name="T32" fmla="*/ 261 w 375"/>
                <a:gd name="T33" fmla="*/ 125 h 227"/>
                <a:gd name="T34" fmla="*/ 203 w 375"/>
                <a:gd name="T35" fmla="*/ 95 h 227"/>
                <a:gd name="T36" fmla="*/ 14 w 375"/>
                <a:gd name="T37" fmla="*/ 135 h 227"/>
                <a:gd name="T38" fmla="*/ 0 w 375"/>
                <a:gd name="T39" fmla="*/ 51 h 2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5"/>
                <a:gd name="T61" fmla="*/ 0 h 227"/>
                <a:gd name="T62" fmla="*/ 375 w 375"/>
                <a:gd name="T63" fmla="*/ 227 h 2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5" h="227">
                  <a:moveTo>
                    <a:pt x="0" y="90"/>
                  </a:moveTo>
                  <a:lnTo>
                    <a:pt x="190" y="28"/>
                  </a:lnTo>
                  <a:lnTo>
                    <a:pt x="213" y="29"/>
                  </a:lnTo>
                  <a:lnTo>
                    <a:pt x="234" y="0"/>
                  </a:lnTo>
                  <a:lnTo>
                    <a:pt x="255" y="15"/>
                  </a:lnTo>
                  <a:lnTo>
                    <a:pt x="232" y="79"/>
                  </a:lnTo>
                  <a:lnTo>
                    <a:pt x="271" y="76"/>
                  </a:lnTo>
                  <a:lnTo>
                    <a:pt x="294" y="126"/>
                  </a:lnTo>
                  <a:lnTo>
                    <a:pt x="320" y="129"/>
                  </a:lnTo>
                  <a:lnTo>
                    <a:pt x="338" y="122"/>
                  </a:lnTo>
                  <a:lnTo>
                    <a:pt x="338" y="96"/>
                  </a:lnTo>
                  <a:lnTo>
                    <a:pt x="307" y="59"/>
                  </a:lnTo>
                  <a:lnTo>
                    <a:pt x="331" y="58"/>
                  </a:lnTo>
                  <a:lnTo>
                    <a:pt x="374" y="132"/>
                  </a:lnTo>
                  <a:lnTo>
                    <a:pt x="332" y="178"/>
                  </a:lnTo>
                  <a:lnTo>
                    <a:pt x="288" y="155"/>
                  </a:lnTo>
                  <a:lnTo>
                    <a:pt x="261" y="210"/>
                  </a:lnTo>
                  <a:lnTo>
                    <a:pt x="203" y="155"/>
                  </a:lnTo>
                  <a:lnTo>
                    <a:pt x="14" y="226"/>
                  </a:lnTo>
                  <a:lnTo>
                    <a:pt x="0" y="90"/>
                  </a:lnTo>
                </a:path>
              </a:pathLst>
            </a:custGeom>
            <a:solidFill>
              <a:srgbClr val="FFFF00"/>
            </a:solidFill>
            <a:ln w="12700" cap="rnd">
              <a:solidFill>
                <a:srgbClr val="000000"/>
              </a:solidFill>
              <a:round/>
              <a:headEnd/>
              <a:tailEnd/>
            </a:ln>
          </p:spPr>
          <p:txBody>
            <a:bodyPr/>
            <a:lstStyle/>
            <a:p>
              <a:endParaRPr lang="en-US"/>
            </a:p>
          </p:txBody>
        </p:sp>
        <p:sp>
          <p:nvSpPr>
            <p:cNvPr id="9266" name="Freeform 49"/>
            <p:cNvSpPr>
              <a:spLocks/>
            </p:cNvSpPr>
            <p:nvPr/>
          </p:nvSpPr>
          <p:spPr bwMode="auto">
            <a:xfrm>
              <a:off x="5043" y="1164"/>
              <a:ext cx="195" cy="198"/>
            </a:xfrm>
            <a:custGeom>
              <a:avLst/>
              <a:gdLst>
                <a:gd name="T0" fmla="*/ 0 w 195"/>
                <a:gd name="T1" fmla="*/ 33 h 201"/>
                <a:gd name="T2" fmla="*/ 149 w 195"/>
                <a:gd name="T3" fmla="*/ 0 h 201"/>
                <a:gd name="T4" fmla="*/ 194 w 195"/>
                <a:gd name="T5" fmla="*/ 52 h 201"/>
                <a:gd name="T6" fmla="*/ 167 w 195"/>
                <a:gd name="T7" fmla="*/ 76 h 201"/>
                <a:gd name="T8" fmla="*/ 120 w 195"/>
                <a:gd name="T9" fmla="*/ 69 h 201"/>
                <a:gd name="T10" fmla="*/ 46 w 195"/>
                <a:gd name="T11" fmla="*/ 111 h 201"/>
                <a:gd name="T12" fmla="*/ 7 w 195"/>
                <a:gd name="T13" fmla="*/ 90 h 201"/>
                <a:gd name="T14" fmla="*/ 0 w 195"/>
                <a:gd name="T15" fmla="*/ 33 h 201"/>
                <a:gd name="T16" fmla="*/ 0 60000 65536"/>
                <a:gd name="T17" fmla="*/ 0 60000 65536"/>
                <a:gd name="T18" fmla="*/ 0 60000 65536"/>
                <a:gd name="T19" fmla="*/ 0 60000 65536"/>
                <a:gd name="T20" fmla="*/ 0 60000 65536"/>
                <a:gd name="T21" fmla="*/ 0 60000 65536"/>
                <a:gd name="T22" fmla="*/ 0 60000 65536"/>
                <a:gd name="T23" fmla="*/ 0 60000 65536"/>
                <a:gd name="T24" fmla="*/ 0 w 195"/>
                <a:gd name="T25" fmla="*/ 0 h 201"/>
                <a:gd name="T26" fmla="*/ 195 w 195"/>
                <a:gd name="T27" fmla="*/ 201 h 2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5" h="201">
                  <a:moveTo>
                    <a:pt x="0" y="50"/>
                  </a:moveTo>
                  <a:lnTo>
                    <a:pt x="149" y="0"/>
                  </a:lnTo>
                  <a:lnTo>
                    <a:pt x="194" y="91"/>
                  </a:lnTo>
                  <a:lnTo>
                    <a:pt x="167" y="131"/>
                  </a:lnTo>
                  <a:lnTo>
                    <a:pt x="120" y="117"/>
                  </a:lnTo>
                  <a:lnTo>
                    <a:pt x="46" y="200"/>
                  </a:lnTo>
                  <a:lnTo>
                    <a:pt x="7" y="158"/>
                  </a:lnTo>
                  <a:lnTo>
                    <a:pt x="0" y="50"/>
                  </a:lnTo>
                </a:path>
              </a:pathLst>
            </a:custGeom>
            <a:solidFill>
              <a:schemeClr val="bg1"/>
            </a:solidFill>
            <a:ln w="12700" cap="rnd">
              <a:solidFill>
                <a:srgbClr val="000000"/>
              </a:solidFill>
              <a:round/>
              <a:headEnd/>
              <a:tailEnd/>
            </a:ln>
          </p:spPr>
          <p:txBody>
            <a:bodyPr/>
            <a:lstStyle/>
            <a:p>
              <a:endParaRPr lang="en-US"/>
            </a:p>
          </p:txBody>
        </p:sp>
        <p:sp>
          <p:nvSpPr>
            <p:cNvPr id="9267" name="Freeform 50"/>
            <p:cNvSpPr>
              <a:spLocks/>
            </p:cNvSpPr>
            <p:nvPr/>
          </p:nvSpPr>
          <p:spPr bwMode="auto">
            <a:xfrm>
              <a:off x="5072" y="1302"/>
              <a:ext cx="192" cy="151"/>
            </a:xfrm>
            <a:custGeom>
              <a:avLst/>
              <a:gdLst>
                <a:gd name="T0" fmla="*/ 0 w 192"/>
                <a:gd name="T1" fmla="*/ 55 h 154"/>
                <a:gd name="T2" fmla="*/ 78 w 192"/>
                <a:gd name="T3" fmla="*/ 25 h 154"/>
                <a:gd name="T4" fmla="*/ 154 w 192"/>
                <a:gd name="T5" fmla="*/ 0 h 154"/>
                <a:gd name="T6" fmla="*/ 168 w 192"/>
                <a:gd name="T7" fmla="*/ 2 h 154"/>
                <a:gd name="T8" fmla="*/ 191 w 192"/>
                <a:gd name="T9" fmla="*/ 3 h 154"/>
                <a:gd name="T10" fmla="*/ 116 w 192"/>
                <a:gd name="T11" fmla="*/ 41 h 154"/>
                <a:gd name="T12" fmla="*/ 22 w 192"/>
                <a:gd name="T13" fmla="*/ 71 h 154"/>
                <a:gd name="T14" fmla="*/ 0 w 192"/>
                <a:gd name="T15" fmla="*/ 55 h 154"/>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154"/>
                <a:gd name="T26" fmla="*/ 192 w 192"/>
                <a:gd name="T27" fmla="*/ 154 h 1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154">
                  <a:moveTo>
                    <a:pt x="0" y="112"/>
                  </a:moveTo>
                  <a:lnTo>
                    <a:pt x="78" y="62"/>
                  </a:lnTo>
                  <a:lnTo>
                    <a:pt x="154" y="0"/>
                  </a:lnTo>
                  <a:lnTo>
                    <a:pt x="168" y="2"/>
                  </a:lnTo>
                  <a:lnTo>
                    <a:pt x="191" y="3"/>
                  </a:lnTo>
                  <a:lnTo>
                    <a:pt x="116" y="84"/>
                  </a:lnTo>
                  <a:lnTo>
                    <a:pt x="22" y="153"/>
                  </a:lnTo>
                  <a:lnTo>
                    <a:pt x="0" y="112"/>
                  </a:lnTo>
                </a:path>
              </a:pathLst>
            </a:custGeom>
            <a:solidFill>
              <a:schemeClr val="bg1"/>
            </a:solidFill>
            <a:ln w="12700" cap="rnd">
              <a:solidFill>
                <a:srgbClr val="000000"/>
              </a:solidFill>
              <a:round/>
              <a:headEnd/>
              <a:tailEnd/>
            </a:ln>
          </p:spPr>
          <p:txBody>
            <a:bodyPr/>
            <a:lstStyle/>
            <a:p>
              <a:endParaRPr lang="en-US"/>
            </a:p>
          </p:txBody>
        </p:sp>
        <p:sp>
          <p:nvSpPr>
            <p:cNvPr id="9268" name="Freeform 51"/>
            <p:cNvSpPr>
              <a:spLocks/>
            </p:cNvSpPr>
            <p:nvPr/>
          </p:nvSpPr>
          <p:spPr bwMode="auto">
            <a:xfrm>
              <a:off x="5071" y="591"/>
              <a:ext cx="204" cy="479"/>
            </a:xfrm>
            <a:custGeom>
              <a:avLst/>
              <a:gdLst>
                <a:gd name="T0" fmla="*/ 43 w 204"/>
                <a:gd name="T1" fmla="*/ 0 h 487"/>
                <a:gd name="T2" fmla="*/ 0 w 204"/>
                <a:gd name="T3" fmla="*/ 46 h 487"/>
                <a:gd name="T4" fmla="*/ 45 w 204"/>
                <a:gd name="T5" fmla="*/ 104 h 487"/>
                <a:gd name="T6" fmla="*/ 18 w 204"/>
                <a:gd name="T7" fmla="*/ 122 h 487"/>
                <a:gd name="T8" fmla="*/ 30 w 204"/>
                <a:gd name="T9" fmla="*/ 255 h 487"/>
                <a:gd name="T10" fmla="*/ 143 w 204"/>
                <a:gd name="T11" fmla="*/ 235 h 487"/>
                <a:gd name="T12" fmla="*/ 172 w 204"/>
                <a:gd name="T13" fmla="*/ 235 h 487"/>
                <a:gd name="T14" fmla="*/ 189 w 204"/>
                <a:gd name="T15" fmla="*/ 220 h 487"/>
                <a:gd name="T16" fmla="*/ 189 w 204"/>
                <a:gd name="T17" fmla="*/ 196 h 487"/>
                <a:gd name="T18" fmla="*/ 203 w 204"/>
                <a:gd name="T19" fmla="*/ 181 h 487"/>
                <a:gd name="T20" fmla="*/ 140 w 204"/>
                <a:gd name="T21" fmla="*/ 159 h 487"/>
                <a:gd name="T22" fmla="*/ 58 w 204"/>
                <a:gd name="T23" fmla="*/ 23 h 487"/>
                <a:gd name="T24" fmla="*/ 43 w 204"/>
                <a:gd name="T25" fmla="*/ 0 h 4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4"/>
                <a:gd name="T40" fmla="*/ 0 h 487"/>
                <a:gd name="T41" fmla="*/ 204 w 204"/>
                <a:gd name="T42" fmla="*/ 487 h 4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4" h="487">
                  <a:moveTo>
                    <a:pt x="43" y="0"/>
                  </a:moveTo>
                  <a:lnTo>
                    <a:pt x="0" y="85"/>
                  </a:lnTo>
                  <a:lnTo>
                    <a:pt x="45" y="198"/>
                  </a:lnTo>
                  <a:lnTo>
                    <a:pt x="18" y="228"/>
                  </a:lnTo>
                  <a:lnTo>
                    <a:pt x="30" y="486"/>
                  </a:lnTo>
                  <a:lnTo>
                    <a:pt x="143" y="447"/>
                  </a:lnTo>
                  <a:lnTo>
                    <a:pt x="172" y="447"/>
                  </a:lnTo>
                  <a:lnTo>
                    <a:pt x="189" y="420"/>
                  </a:lnTo>
                  <a:lnTo>
                    <a:pt x="189" y="373"/>
                  </a:lnTo>
                  <a:lnTo>
                    <a:pt x="203" y="343"/>
                  </a:lnTo>
                  <a:lnTo>
                    <a:pt x="140" y="305"/>
                  </a:lnTo>
                  <a:lnTo>
                    <a:pt x="58" y="23"/>
                  </a:lnTo>
                  <a:lnTo>
                    <a:pt x="43" y="0"/>
                  </a:lnTo>
                </a:path>
              </a:pathLst>
            </a:custGeom>
            <a:solidFill>
              <a:srgbClr val="FFFF00"/>
            </a:solidFill>
            <a:ln w="12700" cap="rnd">
              <a:solidFill>
                <a:srgbClr val="000000"/>
              </a:solidFill>
              <a:round/>
              <a:headEnd/>
              <a:tailEnd/>
            </a:ln>
          </p:spPr>
          <p:txBody>
            <a:bodyPr/>
            <a:lstStyle/>
            <a:p>
              <a:endParaRPr lang="en-US"/>
            </a:p>
          </p:txBody>
        </p:sp>
        <p:sp>
          <p:nvSpPr>
            <p:cNvPr id="9269" name="Freeform 52"/>
            <p:cNvSpPr>
              <a:spLocks/>
            </p:cNvSpPr>
            <p:nvPr/>
          </p:nvSpPr>
          <p:spPr bwMode="auto">
            <a:xfrm>
              <a:off x="5191" y="1151"/>
              <a:ext cx="96" cy="107"/>
            </a:xfrm>
            <a:custGeom>
              <a:avLst/>
              <a:gdLst>
                <a:gd name="T0" fmla="*/ 0 w 96"/>
                <a:gd name="T1" fmla="*/ 18 h 109"/>
                <a:gd name="T2" fmla="*/ 39 w 96"/>
                <a:gd name="T3" fmla="*/ 0 h 109"/>
                <a:gd name="T4" fmla="*/ 95 w 96"/>
                <a:gd name="T5" fmla="*/ 27 h 109"/>
                <a:gd name="T6" fmla="*/ 82 w 96"/>
                <a:gd name="T7" fmla="*/ 30 h 109"/>
                <a:gd name="T8" fmla="*/ 55 w 96"/>
                <a:gd name="T9" fmla="*/ 30 h 109"/>
                <a:gd name="T10" fmla="*/ 43 w 96"/>
                <a:gd name="T11" fmla="*/ 55 h 109"/>
                <a:gd name="T12" fmla="*/ 0 w 96"/>
                <a:gd name="T13" fmla="*/ 18 h 109"/>
                <a:gd name="T14" fmla="*/ 0 60000 65536"/>
                <a:gd name="T15" fmla="*/ 0 60000 65536"/>
                <a:gd name="T16" fmla="*/ 0 60000 65536"/>
                <a:gd name="T17" fmla="*/ 0 60000 65536"/>
                <a:gd name="T18" fmla="*/ 0 60000 65536"/>
                <a:gd name="T19" fmla="*/ 0 60000 65536"/>
                <a:gd name="T20" fmla="*/ 0 60000 65536"/>
                <a:gd name="T21" fmla="*/ 0 w 96"/>
                <a:gd name="T22" fmla="*/ 0 h 109"/>
                <a:gd name="T23" fmla="*/ 96 w 96"/>
                <a:gd name="T24" fmla="*/ 109 h 1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 h="109">
                  <a:moveTo>
                    <a:pt x="0" y="18"/>
                  </a:moveTo>
                  <a:lnTo>
                    <a:pt x="39" y="0"/>
                  </a:lnTo>
                  <a:lnTo>
                    <a:pt x="95" y="56"/>
                  </a:lnTo>
                  <a:lnTo>
                    <a:pt x="82" y="69"/>
                  </a:lnTo>
                  <a:lnTo>
                    <a:pt x="55" y="69"/>
                  </a:lnTo>
                  <a:lnTo>
                    <a:pt x="43" y="108"/>
                  </a:lnTo>
                  <a:lnTo>
                    <a:pt x="0" y="18"/>
                  </a:lnTo>
                </a:path>
              </a:pathLst>
            </a:custGeom>
            <a:solidFill>
              <a:srgbClr val="FFFF00"/>
            </a:solidFill>
            <a:ln w="12700" cap="rnd">
              <a:solidFill>
                <a:srgbClr val="000000"/>
              </a:solidFill>
              <a:round/>
              <a:headEnd/>
              <a:tailEnd/>
            </a:ln>
          </p:spPr>
          <p:txBody>
            <a:bodyPr/>
            <a:lstStyle/>
            <a:p>
              <a:endParaRPr lang="en-US"/>
            </a:p>
          </p:txBody>
        </p:sp>
        <p:sp>
          <p:nvSpPr>
            <p:cNvPr id="9270" name="Freeform 53"/>
            <p:cNvSpPr>
              <a:spLocks/>
            </p:cNvSpPr>
            <p:nvPr/>
          </p:nvSpPr>
          <p:spPr bwMode="auto">
            <a:xfrm>
              <a:off x="4982" y="1949"/>
              <a:ext cx="55" cy="120"/>
            </a:xfrm>
            <a:custGeom>
              <a:avLst/>
              <a:gdLst>
                <a:gd name="T0" fmla="*/ 0 w 55"/>
                <a:gd name="T1" fmla="*/ 9 h 122"/>
                <a:gd name="T2" fmla="*/ 54 w 55"/>
                <a:gd name="T3" fmla="*/ 0 h 122"/>
                <a:gd name="T4" fmla="*/ 22 w 55"/>
                <a:gd name="T5" fmla="*/ 67 h 122"/>
                <a:gd name="T6" fmla="*/ 1 w 55"/>
                <a:gd name="T7" fmla="*/ 65 h 122"/>
                <a:gd name="T8" fmla="*/ 0 w 55"/>
                <a:gd name="T9" fmla="*/ 9 h 122"/>
                <a:gd name="T10" fmla="*/ 0 60000 65536"/>
                <a:gd name="T11" fmla="*/ 0 60000 65536"/>
                <a:gd name="T12" fmla="*/ 0 60000 65536"/>
                <a:gd name="T13" fmla="*/ 0 60000 65536"/>
                <a:gd name="T14" fmla="*/ 0 60000 65536"/>
                <a:gd name="T15" fmla="*/ 0 w 55"/>
                <a:gd name="T16" fmla="*/ 0 h 122"/>
                <a:gd name="T17" fmla="*/ 55 w 55"/>
                <a:gd name="T18" fmla="*/ 122 h 122"/>
              </a:gdLst>
              <a:ahLst/>
              <a:cxnLst>
                <a:cxn ang="T10">
                  <a:pos x="T0" y="T1"/>
                </a:cxn>
                <a:cxn ang="T11">
                  <a:pos x="T2" y="T3"/>
                </a:cxn>
                <a:cxn ang="T12">
                  <a:pos x="T4" y="T5"/>
                </a:cxn>
                <a:cxn ang="T13">
                  <a:pos x="T6" y="T7"/>
                </a:cxn>
                <a:cxn ang="T14">
                  <a:pos x="T8" y="T9"/>
                </a:cxn>
              </a:cxnLst>
              <a:rect l="T15" t="T16" r="T17" b="T18"/>
              <a:pathLst>
                <a:path w="55" h="122">
                  <a:moveTo>
                    <a:pt x="0" y="9"/>
                  </a:moveTo>
                  <a:lnTo>
                    <a:pt x="54" y="0"/>
                  </a:lnTo>
                  <a:lnTo>
                    <a:pt x="22" y="121"/>
                  </a:lnTo>
                  <a:lnTo>
                    <a:pt x="1" y="118"/>
                  </a:lnTo>
                  <a:lnTo>
                    <a:pt x="0" y="9"/>
                  </a:lnTo>
                </a:path>
              </a:pathLst>
            </a:custGeom>
            <a:solidFill>
              <a:srgbClr val="CECECE"/>
            </a:solidFill>
            <a:ln w="12700" cap="rnd">
              <a:solidFill>
                <a:srgbClr val="000000"/>
              </a:solidFill>
              <a:round/>
              <a:headEnd/>
              <a:tailEnd/>
            </a:ln>
          </p:spPr>
          <p:txBody>
            <a:bodyPr/>
            <a:lstStyle/>
            <a:p>
              <a:endParaRPr lang="en-US"/>
            </a:p>
          </p:txBody>
        </p:sp>
        <p:sp>
          <p:nvSpPr>
            <p:cNvPr id="9271" name="Rectangle 54"/>
            <p:cNvSpPr>
              <a:spLocks noChangeArrowheads="1"/>
            </p:cNvSpPr>
            <p:nvPr/>
          </p:nvSpPr>
          <p:spPr bwMode="auto">
            <a:xfrm>
              <a:off x="725" y="551"/>
              <a:ext cx="289" cy="218"/>
            </a:xfrm>
            <a:prstGeom prst="rect">
              <a:avLst/>
            </a:prstGeom>
            <a:solidFill>
              <a:schemeClr val="bg1"/>
            </a:solidFill>
            <a:ln w="9525">
              <a:noFill/>
              <a:miter lim="800000"/>
              <a:headEnd/>
              <a:tailEnd/>
            </a:ln>
          </p:spPr>
          <p:txBody>
            <a:bodyPr wrap="none" lIns="92075" tIns="46038" rIns="92075" bIns="46038">
              <a:spAutoFit/>
            </a:bodyPr>
            <a:lstStyle/>
            <a:p>
              <a:r>
                <a:rPr lang="en-US" sz="900" b="1">
                  <a:solidFill>
                    <a:srgbClr val="000000"/>
                  </a:solidFill>
                  <a:latin typeface="Times New Roman" pitchFamily="18" charset="0"/>
                  <a:cs typeface="Arial" charset="0"/>
                </a:rPr>
                <a:t>WA</a:t>
              </a:r>
            </a:p>
          </p:txBody>
        </p:sp>
        <p:sp>
          <p:nvSpPr>
            <p:cNvPr id="9272" name="Rectangle 55"/>
            <p:cNvSpPr>
              <a:spLocks noChangeArrowheads="1"/>
            </p:cNvSpPr>
            <p:nvPr/>
          </p:nvSpPr>
          <p:spPr bwMode="auto">
            <a:xfrm>
              <a:off x="526" y="1091"/>
              <a:ext cx="269" cy="218"/>
            </a:xfrm>
            <a:prstGeom prst="rect">
              <a:avLst/>
            </a:prstGeom>
            <a:solidFill>
              <a:srgbClr val="FFFF00"/>
            </a:solidFill>
            <a:ln w="9525">
              <a:noFill/>
              <a:miter lim="800000"/>
              <a:headEnd/>
              <a:tailEnd/>
            </a:ln>
          </p:spPr>
          <p:txBody>
            <a:bodyPr wrap="none" lIns="92075" tIns="46038" rIns="92075" bIns="46038">
              <a:spAutoFit/>
            </a:bodyPr>
            <a:lstStyle/>
            <a:p>
              <a:r>
                <a:rPr lang="en-US" sz="900" b="1">
                  <a:solidFill>
                    <a:srgbClr val="000000"/>
                  </a:solidFill>
                  <a:latin typeface="Times New Roman" pitchFamily="18" charset="0"/>
                  <a:cs typeface="Arial" charset="0"/>
                </a:rPr>
                <a:t>OR</a:t>
              </a:r>
            </a:p>
          </p:txBody>
        </p:sp>
        <p:sp>
          <p:nvSpPr>
            <p:cNvPr id="9273" name="Rectangle 56"/>
            <p:cNvSpPr>
              <a:spLocks noChangeArrowheads="1"/>
            </p:cNvSpPr>
            <p:nvPr/>
          </p:nvSpPr>
          <p:spPr bwMode="auto">
            <a:xfrm>
              <a:off x="1095" y="1192"/>
              <a:ext cx="237" cy="219"/>
            </a:xfrm>
            <a:prstGeom prst="rect">
              <a:avLst/>
            </a:prstGeom>
            <a:solidFill>
              <a:schemeClr val="bg1"/>
            </a:solidFill>
            <a:ln w="9525">
              <a:noFill/>
              <a:miter lim="800000"/>
              <a:headEnd/>
              <a:tailEnd/>
            </a:ln>
          </p:spPr>
          <p:txBody>
            <a:bodyPr lIns="92075" tIns="46038" rIns="92075" bIns="46038">
              <a:spAutoFit/>
            </a:bodyPr>
            <a:lstStyle/>
            <a:p>
              <a:r>
                <a:rPr lang="en-US" sz="900" b="1">
                  <a:solidFill>
                    <a:srgbClr val="000000"/>
                  </a:solidFill>
                  <a:latin typeface="Times New Roman" pitchFamily="18" charset="0"/>
                  <a:cs typeface="Arial" charset="0"/>
                </a:rPr>
                <a:t>ID</a:t>
              </a:r>
            </a:p>
          </p:txBody>
        </p:sp>
        <p:sp>
          <p:nvSpPr>
            <p:cNvPr id="9274" name="Rectangle 57"/>
            <p:cNvSpPr>
              <a:spLocks noChangeArrowheads="1"/>
            </p:cNvSpPr>
            <p:nvPr/>
          </p:nvSpPr>
          <p:spPr bwMode="auto">
            <a:xfrm>
              <a:off x="1518" y="636"/>
              <a:ext cx="281" cy="218"/>
            </a:xfrm>
            <a:prstGeom prst="rect">
              <a:avLst/>
            </a:prstGeom>
            <a:solidFill>
              <a:schemeClr val="bg1"/>
            </a:solidFill>
            <a:ln w="9525">
              <a:noFill/>
              <a:miter lim="800000"/>
              <a:headEnd/>
              <a:tailEnd/>
            </a:ln>
          </p:spPr>
          <p:txBody>
            <a:bodyPr lIns="92075" tIns="46038" rIns="92075" bIns="46038">
              <a:spAutoFit/>
            </a:bodyPr>
            <a:lstStyle/>
            <a:p>
              <a:r>
                <a:rPr lang="en-US" sz="900" b="1">
                  <a:solidFill>
                    <a:srgbClr val="000000"/>
                  </a:solidFill>
                  <a:latin typeface="Times New Roman" pitchFamily="18" charset="0"/>
                  <a:cs typeface="Arial" charset="0"/>
                </a:rPr>
                <a:t>MT</a:t>
              </a:r>
            </a:p>
          </p:txBody>
        </p:sp>
        <p:sp>
          <p:nvSpPr>
            <p:cNvPr id="9275" name="Rectangle 58"/>
            <p:cNvSpPr>
              <a:spLocks noChangeArrowheads="1"/>
            </p:cNvSpPr>
            <p:nvPr/>
          </p:nvSpPr>
          <p:spPr bwMode="auto">
            <a:xfrm>
              <a:off x="1624" y="1368"/>
              <a:ext cx="289" cy="219"/>
            </a:xfrm>
            <a:prstGeom prst="rect">
              <a:avLst/>
            </a:prstGeom>
            <a:solidFill>
              <a:schemeClr val="bg1"/>
            </a:solidFill>
            <a:ln w="9525">
              <a:noFill/>
              <a:miter lim="800000"/>
              <a:headEnd/>
              <a:tailEnd/>
            </a:ln>
          </p:spPr>
          <p:txBody>
            <a:bodyPr lIns="92075" tIns="46038" rIns="92075" bIns="46038">
              <a:spAutoFit/>
            </a:bodyPr>
            <a:lstStyle/>
            <a:p>
              <a:r>
                <a:rPr lang="en-US" sz="900" b="1">
                  <a:solidFill>
                    <a:srgbClr val="000000"/>
                  </a:solidFill>
                  <a:latin typeface="Times New Roman" pitchFamily="18" charset="0"/>
                  <a:cs typeface="Arial" charset="0"/>
                </a:rPr>
                <a:t>WY</a:t>
              </a:r>
            </a:p>
          </p:txBody>
        </p:sp>
        <p:sp>
          <p:nvSpPr>
            <p:cNvPr id="9276" name="Rectangle 59"/>
            <p:cNvSpPr>
              <a:spLocks noChangeArrowheads="1"/>
            </p:cNvSpPr>
            <p:nvPr/>
          </p:nvSpPr>
          <p:spPr bwMode="auto">
            <a:xfrm>
              <a:off x="1288" y="2059"/>
              <a:ext cx="263" cy="218"/>
            </a:xfrm>
            <a:prstGeom prst="rect">
              <a:avLst/>
            </a:prstGeom>
            <a:solidFill>
              <a:srgbClr val="FFFF00"/>
            </a:solidFill>
            <a:ln w="9525">
              <a:noFill/>
              <a:miter lim="800000"/>
              <a:headEnd/>
              <a:tailEnd/>
            </a:ln>
          </p:spPr>
          <p:txBody>
            <a:bodyPr lIns="92075" tIns="46038" rIns="92075" bIns="46038">
              <a:spAutoFit/>
            </a:bodyPr>
            <a:lstStyle/>
            <a:p>
              <a:r>
                <a:rPr lang="en-US" sz="900" b="1">
                  <a:solidFill>
                    <a:srgbClr val="000000"/>
                  </a:solidFill>
                  <a:latin typeface="Times New Roman" pitchFamily="18" charset="0"/>
                  <a:cs typeface="Arial" charset="0"/>
                </a:rPr>
                <a:t>UT</a:t>
              </a:r>
            </a:p>
          </p:txBody>
        </p:sp>
        <p:sp>
          <p:nvSpPr>
            <p:cNvPr id="9277" name="Rectangle 60"/>
            <p:cNvSpPr>
              <a:spLocks noChangeArrowheads="1"/>
            </p:cNvSpPr>
            <p:nvPr/>
          </p:nvSpPr>
          <p:spPr bwMode="auto">
            <a:xfrm>
              <a:off x="1828" y="2066"/>
              <a:ext cx="269" cy="219"/>
            </a:xfrm>
            <a:prstGeom prst="rect">
              <a:avLst/>
            </a:prstGeom>
            <a:solidFill>
              <a:schemeClr val="bg1"/>
            </a:solidFill>
            <a:ln w="9525">
              <a:noFill/>
              <a:miter lim="800000"/>
              <a:headEnd/>
              <a:tailEnd/>
            </a:ln>
          </p:spPr>
          <p:txBody>
            <a:bodyPr wrap="none" lIns="92075" tIns="46038" rIns="92075" bIns="46038">
              <a:spAutoFit/>
            </a:bodyPr>
            <a:lstStyle/>
            <a:p>
              <a:r>
                <a:rPr lang="en-US" sz="900" b="1">
                  <a:solidFill>
                    <a:srgbClr val="000000"/>
                  </a:solidFill>
                  <a:latin typeface="Times New Roman" pitchFamily="18" charset="0"/>
                  <a:cs typeface="Arial" charset="0"/>
                </a:rPr>
                <a:t>CO</a:t>
              </a:r>
            </a:p>
          </p:txBody>
        </p:sp>
        <p:sp>
          <p:nvSpPr>
            <p:cNvPr id="9278" name="Rectangle 61"/>
            <p:cNvSpPr>
              <a:spLocks noChangeArrowheads="1"/>
            </p:cNvSpPr>
            <p:nvPr/>
          </p:nvSpPr>
          <p:spPr bwMode="auto">
            <a:xfrm>
              <a:off x="818" y="2104"/>
              <a:ext cx="265" cy="219"/>
            </a:xfrm>
            <a:prstGeom prst="rect">
              <a:avLst/>
            </a:prstGeom>
            <a:solidFill>
              <a:srgbClr val="FFFF00"/>
            </a:solidFill>
            <a:ln w="9525">
              <a:noFill/>
              <a:miter lim="800000"/>
              <a:headEnd/>
              <a:tailEnd/>
            </a:ln>
          </p:spPr>
          <p:txBody>
            <a:bodyPr wrap="none" lIns="92075" tIns="46038" rIns="92075" bIns="46038">
              <a:spAutoFit/>
            </a:bodyPr>
            <a:lstStyle/>
            <a:p>
              <a:r>
                <a:rPr lang="en-US" sz="900" b="1">
                  <a:solidFill>
                    <a:srgbClr val="000000"/>
                  </a:solidFill>
                  <a:latin typeface="Times New Roman" pitchFamily="18" charset="0"/>
                  <a:cs typeface="Arial" charset="0"/>
                </a:rPr>
                <a:t>NV</a:t>
              </a:r>
            </a:p>
          </p:txBody>
        </p:sp>
        <p:sp>
          <p:nvSpPr>
            <p:cNvPr id="9279" name="Rectangle 62"/>
            <p:cNvSpPr>
              <a:spLocks noChangeArrowheads="1"/>
            </p:cNvSpPr>
            <p:nvPr/>
          </p:nvSpPr>
          <p:spPr bwMode="auto">
            <a:xfrm>
              <a:off x="373" y="2217"/>
              <a:ext cx="264" cy="218"/>
            </a:xfrm>
            <a:prstGeom prst="rect">
              <a:avLst/>
            </a:prstGeom>
            <a:solidFill>
              <a:schemeClr val="bg1"/>
            </a:solidFill>
            <a:ln w="9525">
              <a:noFill/>
              <a:miter lim="800000"/>
              <a:headEnd/>
              <a:tailEnd/>
            </a:ln>
          </p:spPr>
          <p:txBody>
            <a:bodyPr wrap="none" lIns="92075" tIns="46038" rIns="92075" bIns="46038">
              <a:spAutoFit/>
            </a:bodyPr>
            <a:lstStyle/>
            <a:p>
              <a:r>
                <a:rPr lang="en-US" sz="900" b="1">
                  <a:solidFill>
                    <a:srgbClr val="000000"/>
                  </a:solidFill>
                  <a:latin typeface="Times New Roman" pitchFamily="18" charset="0"/>
                  <a:cs typeface="Arial" charset="0"/>
                </a:rPr>
                <a:t>CA</a:t>
              </a:r>
            </a:p>
          </p:txBody>
        </p:sp>
        <p:sp>
          <p:nvSpPr>
            <p:cNvPr id="9280" name="Rectangle 63" descr="Wide upward diagonal"/>
            <p:cNvSpPr>
              <a:spLocks noChangeArrowheads="1"/>
            </p:cNvSpPr>
            <p:nvPr/>
          </p:nvSpPr>
          <p:spPr bwMode="auto">
            <a:xfrm>
              <a:off x="1167" y="2795"/>
              <a:ext cx="260" cy="218"/>
            </a:xfrm>
            <a:prstGeom prst="rect">
              <a:avLst/>
            </a:prstGeom>
            <a:pattFill prst="wdUpDiag">
              <a:fgClr>
                <a:schemeClr val="accent2"/>
              </a:fgClr>
              <a:bgClr>
                <a:srgbClr val="FFFFFF"/>
              </a:bgClr>
            </a:pattFill>
            <a:ln w="9525">
              <a:noFill/>
              <a:miter lim="800000"/>
              <a:headEnd/>
              <a:tailEnd/>
            </a:ln>
          </p:spPr>
          <p:txBody>
            <a:bodyPr wrap="none" lIns="92075" tIns="46038" rIns="92075" bIns="46038">
              <a:spAutoFit/>
            </a:bodyPr>
            <a:lstStyle/>
            <a:p>
              <a:r>
                <a:rPr lang="en-US" sz="900" b="1">
                  <a:solidFill>
                    <a:srgbClr val="000000"/>
                  </a:solidFill>
                  <a:latin typeface="Times New Roman" pitchFamily="18" charset="0"/>
                  <a:cs typeface="Arial" charset="0"/>
                </a:rPr>
                <a:t>AZ</a:t>
              </a:r>
            </a:p>
          </p:txBody>
        </p:sp>
        <p:sp>
          <p:nvSpPr>
            <p:cNvPr id="9281" name="Rectangle 64"/>
            <p:cNvSpPr>
              <a:spLocks noChangeArrowheads="1"/>
            </p:cNvSpPr>
            <p:nvPr/>
          </p:nvSpPr>
          <p:spPr bwMode="auto">
            <a:xfrm>
              <a:off x="1748" y="2939"/>
              <a:ext cx="284" cy="218"/>
            </a:xfrm>
            <a:prstGeom prst="rect">
              <a:avLst/>
            </a:prstGeom>
            <a:solidFill>
              <a:srgbClr val="FFFF00"/>
            </a:solidFill>
            <a:ln w="9525">
              <a:noFill/>
              <a:miter lim="800000"/>
              <a:headEnd/>
              <a:tailEnd/>
            </a:ln>
          </p:spPr>
          <p:txBody>
            <a:bodyPr wrap="none" lIns="92075" tIns="46038" rIns="92075" bIns="46038">
              <a:spAutoFit/>
            </a:bodyPr>
            <a:lstStyle/>
            <a:p>
              <a:r>
                <a:rPr lang="en-US" sz="900" b="1">
                  <a:solidFill>
                    <a:srgbClr val="000000"/>
                  </a:solidFill>
                  <a:latin typeface="Times New Roman" pitchFamily="18" charset="0"/>
                  <a:cs typeface="Arial" charset="0"/>
                </a:rPr>
                <a:t>NM</a:t>
              </a:r>
            </a:p>
          </p:txBody>
        </p:sp>
        <p:sp>
          <p:nvSpPr>
            <p:cNvPr id="9282" name="Rectangle 65"/>
            <p:cNvSpPr>
              <a:spLocks noChangeArrowheads="1"/>
            </p:cNvSpPr>
            <p:nvPr/>
          </p:nvSpPr>
          <p:spPr bwMode="auto">
            <a:xfrm>
              <a:off x="2370" y="689"/>
              <a:ext cx="265" cy="218"/>
            </a:xfrm>
            <a:prstGeom prst="rect">
              <a:avLst/>
            </a:prstGeom>
            <a:solidFill>
              <a:srgbClr val="FFFF00"/>
            </a:solidFill>
            <a:ln w="9525">
              <a:noFill/>
              <a:miter lim="800000"/>
              <a:headEnd/>
              <a:tailEnd/>
            </a:ln>
          </p:spPr>
          <p:txBody>
            <a:bodyPr wrap="none" lIns="92075" tIns="46038" rIns="92075" bIns="46038">
              <a:spAutoFit/>
            </a:bodyPr>
            <a:lstStyle/>
            <a:p>
              <a:r>
                <a:rPr lang="en-US" sz="900" b="1">
                  <a:solidFill>
                    <a:srgbClr val="000000"/>
                  </a:solidFill>
                  <a:latin typeface="Times New Roman" pitchFamily="18" charset="0"/>
                  <a:cs typeface="Arial" charset="0"/>
                </a:rPr>
                <a:t>ND</a:t>
              </a:r>
            </a:p>
          </p:txBody>
        </p:sp>
        <p:sp>
          <p:nvSpPr>
            <p:cNvPr id="9283" name="Rectangle 66"/>
            <p:cNvSpPr>
              <a:spLocks noChangeArrowheads="1"/>
            </p:cNvSpPr>
            <p:nvPr/>
          </p:nvSpPr>
          <p:spPr bwMode="auto">
            <a:xfrm>
              <a:off x="2179" y="1355"/>
              <a:ext cx="250" cy="218"/>
            </a:xfrm>
            <a:prstGeom prst="rect">
              <a:avLst/>
            </a:prstGeom>
            <a:solidFill>
              <a:schemeClr val="bg1"/>
            </a:solidFill>
            <a:ln w="9525">
              <a:noFill/>
              <a:miter lim="800000"/>
              <a:headEnd/>
              <a:tailEnd/>
            </a:ln>
          </p:spPr>
          <p:txBody>
            <a:bodyPr wrap="none" lIns="92075" tIns="46038" rIns="92075" bIns="46038">
              <a:spAutoFit/>
            </a:bodyPr>
            <a:lstStyle/>
            <a:p>
              <a:r>
                <a:rPr lang="en-US" sz="900" b="1">
                  <a:solidFill>
                    <a:srgbClr val="000000"/>
                  </a:solidFill>
                  <a:latin typeface="Times New Roman" pitchFamily="18" charset="0"/>
                  <a:cs typeface="Arial" charset="0"/>
                </a:rPr>
                <a:t>SD</a:t>
              </a:r>
            </a:p>
          </p:txBody>
        </p:sp>
        <p:sp>
          <p:nvSpPr>
            <p:cNvPr id="9284" name="Rectangle 67"/>
            <p:cNvSpPr>
              <a:spLocks noChangeArrowheads="1"/>
            </p:cNvSpPr>
            <p:nvPr/>
          </p:nvSpPr>
          <p:spPr bwMode="auto">
            <a:xfrm>
              <a:off x="2917" y="812"/>
              <a:ext cx="284" cy="218"/>
            </a:xfrm>
            <a:prstGeom prst="rect">
              <a:avLst/>
            </a:prstGeom>
            <a:solidFill>
              <a:srgbClr val="FFFF00"/>
            </a:solidFill>
            <a:ln w="9525">
              <a:noFill/>
              <a:miter lim="800000"/>
              <a:headEnd/>
              <a:tailEnd/>
            </a:ln>
          </p:spPr>
          <p:txBody>
            <a:bodyPr wrap="none" lIns="92075" tIns="46038" rIns="92075" bIns="46038">
              <a:spAutoFit/>
            </a:bodyPr>
            <a:lstStyle/>
            <a:p>
              <a:r>
                <a:rPr lang="en-US" sz="900" b="1">
                  <a:solidFill>
                    <a:srgbClr val="000000"/>
                  </a:solidFill>
                  <a:latin typeface="Times New Roman" pitchFamily="18" charset="0"/>
                  <a:cs typeface="Arial" charset="0"/>
                </a:rPr>
                <a:t>MN</a:t>
              </a:r>
            </a:p>
          </p:txBody>
        </p:sp>
        <p:sp>
          <p:nvSpPr>
            <p:cNvPr id="9285" name="Rectangle 68"/>
            <p:cNvSpPr>
              <a:spLocks noChangeArrowheads="1"/>
            </p:cNvSpPr>
            <p:nvPr/>
          </p:nvSpPr>
          <p:spPr bwMode="auto">
            <a:xfrm>
              <a:off x="3060" y="1591"/>
              <a:ext cx="236" cy="219"/>
            </a:xfrm>
            <a:prstGeom prst="rect">
              <a:avLst/>
            </a:prstGeom>
            <a:solidFill>
              <a:srgbClr val="FFFF00"/>
            </a:solidFill>
            <a:ln w="9525">
              <a:noFill/>
              <a:miter lim="800000"/>
              <a:headEnd/>
              <a:tailEnd/>
            </a:ln>
          </p:spPr>
          <p:txBody>
            <a:bodyPr wrap="none" lIns="92075" tIns="46038" rIns="92075" bIns="46038">
              <a:spAutoFit/>
            </a:bodyPr>
            <a:lstStyle/>
            <a:p>
              <a:r>
                <a:rPr lang="en-US" sz="900" b="1">
                  <a:solidFill>
                    <a:srgbClr val="000000"/>
                  </a:solidFill>
                  <a:latin typeface="Times New Roman" pitchFamily="18" charset="0"/>
                  <a:cs typeface="Arial" charset="0"/>
                </a:rPr>
                <a:t>IA</a:t>
              </a:r>
            </a:p>
          </p:txBody>
        </p:sp>
        <p:sp>
          <p:nvSpPr>
            <p:cNvPr id="9286" name="Rectangle 69"/>
            <p:cNvSpPr>
              <a:spLocks noChangeArrowheads="1"/>
            </p:cNvSpPr>
            <p:nvPr/>
          </p:nvSpPr>
          <p:spPr bwMode="auto">
            <a:xfrm>
              <a:off x="3358" y="1098"/>
              <a:ext cx="260" cy="219"/>
            </a:xfrm>
            <a:prstGeom prst="rect">
              <a:avLst/>
            </a:prstGeom>
            <a:solidFill>
              <a:srgbClr val="FFFF00"/>
            </a:solidFill>
            <a:ln w="9525">
              <a:noFill/>
              <a:miter lim="800000"/>
              <a:headEnd/>
              <a:tailEnd/>
            </a:ln>
          </p:spPr>
          <p:txBody>
            <a:bodyPr wrap="none" lIns="92075" tIns="46038" rIns="92075" bIns="46038">
              <a:spAutoFit/>
            </a:bodyPr>
            <a:lstStyle/>
            <a:p>
              <a:r>
                <a:rPr lang="en-US" sz="900" b="1">
                  <a:solidFill>
                    <a:srgbClr val="000000"/>
                  </a:solidFill>
                  <a:latin typeface="Times New Roman" pitchFamily="18" charset="0"/>
                  <a:cs typeface="Arial" charset="0"/>
                </a:rPr>
                <a:t>WI</a:t>
              </a:r>
            </a:p>
          </p:txBody>
        </p:sp>
        <p:sp>
          <p:nvSpPr>
            <p:cNvPr id="9287" name="Rectangle 70"/>
            <p:cNvSpPr>
              <a:spLocks noChangeArrowheads="1"/>
            </p:cNvSpPr>
            <p:nvPr/>
          </p:nvSpPr>
          <p:spPr bwMode="auto">
            <a:xfrm>
              <a:off x="2480" y="3280"/>
              <a:ext cx="260" cy="219"/>
            </a:xfrm>
            <a:prstGeom prst="rect">
              <a:avLst/>
            </a:prstGeom>
            <a:solidFill>
              <a:schemeClr val="bg1"/>
            </a:solidFill>
            <a:ln w="9525">
              <a:noFill/>
              <a:miter lim="800000"/>
              <a:headEnd/>
              <a:tailEnd/>
            </a:ln>
          </p:spPr>
          <p:txBody>
            <a:bodyPr wrap="none" lIns="92075" tIns="46038" rIns="92075" bIns="46038">
              <a:spAutoFit/>
            </a:bodyPr>
            <a:lstStyle/>
            <a:p>
              <a:r>
                <a:rPr lang="en-US" sz="900" b="1">
                  <a:solidFill>
                    <a:srgbClr val="000000"/>
                  </a:solidFill>
                  <a:latin typeface="Times New Roman" pitchFamily="18" charset="0"/>
                  <a:cs typeface="Arial" charset="0"/>
                </a:rPr>
                <a:t>TX</a:t>
              </a:r>
            </a:p>
          </p:txBody>
        </p:sp>
        <p:sp>
          <p:nvSpPr>
            <p:cNvPr id="9288" name="Rectangle 71"/>
            <p:cNvSpPr>
              <a:spLocks noChangeArrowheads="1"/>
            </p:cNvSpPr>
            <p:nvPr/>
          </p:nvSpPr>
          <p:spPr bwMode="auto">
            <a:xfrm>
              <a:off x="2586" y="2637"/>
              <a:ext cx="274" cy="218"/>
            </a:xfrm>
            <a:prstGeom prst="rect">
              <a:avLst/>
            </a:prstGeom>
            <a:solidFill>
              <a:schemeClr val="bg1"/>
            </a:solidFill>
            <a:ln w="9525">
              <a:noFill/>
              <a:miter lim="800000"/>
              <a:headEnd/>
              <a:tailEnd/>
            </a:ln>
          </p:spPr>
          <p:txBody>
            <a:bodyPr wrap="none" lIns="92075" tIns="46038" rIns="92075" bIns="46038">
              <a:spAutoFit/>
            </a:bodyPr>
            <a:lstStyle/>
            <a:p>
              <a:r>
                <a:rPr lang="en-US" sz="900" b="1">
                  <a:solidFill>
                    <a:srgbClr val="000000"/>
                  </a:solidFill>
                  <a:latin typeface="Times New Roman" pitchFamily="18" charset="0"/>
                  <a:cs typeface="Arial" charset="0"/>
                </a:rPr>
                <a:t>OK</a:t>
              </a:r>
            </a:p>
          </p:txBody>
        </p:sp>
        <p:sp>
          <p:nvSpPr>
            <p:cNvPr id="9289" name="Rectangle 72"/>
            <p:cNvSpPr>
              <a:spLocks noChangeArrowheads="1"/>
            </p:cNvSpPr>
            <p:nvPr/>
          </p:nvSpPr>
          <p:spPr bwMode="auto">
            <a:xfrm>
              <a:off x="2556" y="2238"/>
              <a:ext cx="255" cy="218"/>
            </a:xfrm>
            <a:prstGeom prst="rect">
              <a:avLst/>
            </a:prstGeom>
            <a:solidFill>
              <a:srgbClr val="FFFF00"/>
            </a:solidFill>
            <a:ln w="9525">
              <a:noFill/>
              <a:miter lim="800000"/>
              <a:headEnd/>
              <a:tailEnd/>
            </a:ln>
          </p:spPr>
          <p:txBody>
            <a:bodyPr lIns="92075" tIns="46038" rIns="92075" bIns="46038">
              <a:spAutoFit/>
            </a:bodyPr>
            <a:lstStyle/>
            <a:p>
              <a:r>
                <a:rPr lang="en-US" sz="900" b="1">
                  <a:solidFill>
                    <a:srgbClr val="000000"/>
                  </a:solidFill>
                  <a:latin typeface="Times New Roman" pitchFamily="18" charset="0"/>
                  <a:cs typeface="Arial" charset="0"/>
                </a:rPr>
                <a:t>KS</a:t>
              </a:r>
            </a:p>
          </p:txBody>
        </p:sp>
        <p:sp>
          <p:nvSpPr>
            <p:cNvPr id="9290" name="Rectangle 73" descr="Wide upward diagonal"/>
            <p:cNvSpPr>
              <a:spLocks noChangeArrowheads="1"/>
            </p:cNvSpPr>
            <p:nvPr/>
          </p:nvSpPr>
          <p:spPr bwMode="auto">
            <a:xfrm>
              <a:off x="2470" y="1730"/>
              <a:ext cx="260" cy="218"/>
            </a:xfrm>
            <a:prstGeom prst="rect">
              <a:avLst/>
            </a:prstGeom>
            <a:pattFill prst="wdUpDiag">
              <a:fgClr>
                <a:schemeClr val="accent2"/>
              </a:fgClr>
              <a:bgClr>
                <a:srgbClr val="FFFFFF"/>
              </a:bgClr>
            </a:pattFill>
            <a:ln w="9525">
              <a:noFill/>
              <a:miter lim="800000"/>
              <a:headEnd/>
              <a:tailEnd/>
            </a:ln>
          </p:spPr>
          <p:txBody>
            <a:bodyPr lIns="92075" tIns="46038" rIns="92075" bIns="46038">
              <a:spAutoFit/>
            </a:bodyPr>
            <a:lstStyle/>
            <a:p>
              <a:r>
                <a:rPr lang="en-US" sz="900" b="1">
                  <a:solidFill>
                    <a:srgbClr val="000000"/>
                  </a:solidFill>
                  <a:latin typeface="Times New Roman" pitchFamily="18" charset="0"/>
                  <a:cs typeface="Arial" charset="0"/>
                </a:rPr>
                <a:t>NE</a:t>
              </a:r>
            </a:p>
          </p:txBody>
        </p:sp>
        <p:sp>
          <p:nvSpPr>
            <p:cNvPr id="9291" name="Rectangle 74"/>
            <p:cNvSpPr>
              <a:spLocks noChangeArrowheads="1"/>
            </p:cNvSpPr>
            <p:nvPr/>
          </p:nvSpPr>
          <p:spPr bwMode="auto">
            <a:xfrm>
              <a:off x="3134" y="2179"/>
              <a:ext cx="290" cy="218"/>
            </a:xfrm>
            <a:prstGeom prst="rect">
              <a:avLst/>
            </a:prstGeom>
            <a:solidFill>
              <a:srgbClr val="FFFF00"/>
            </a:solidFill>
            <a:ln w="9525">
              <a:noFill/>
              <a:miter lim="800000"/>
              <a:headEnd/>
              <a:tailEnd/>
            </a:ln>
          </p:spPr>
          <p:txBody>
            <a:bodyPr lIns="92075" tIns="46038" rIns="92075" bIns="46038">
              <a:spAutoFit/>
            </a:bodyPr>
            <a:lstStyle/>
            <a:p>
              <a:r>
                <a:rPr lang="en-US" sz="900" b="1">
                  <a:solidFill>
                    <a:srgbClr val="000000"/>
                  </a:solidFill>
                  <a:latin typeface="Times New Roman" pitchFamily="18" charset="0"/>
                  <a:cs typeface="Arial" charset="0"/>
                </a:rPr>
                <a:t>MO</a:t>
              </a:r>
            </a:p>
          </p:txBody>
        </p:sp>
        <p:sp>
          <p:nvSpPr>
            <p:cNvPr id="9292" name="Rectangle 75"/>
            <p:cNvSpPr>
              <a:spLocks noChangeArrowheads="1"/>
            </p:cNvSpPr>
            <p:nvPr/>
          </p:nvSpPr>
          <p:spPr bwMode="auto">
            <a:xfrm>
              <a:off x="3475" y="1869"/>
              <a:ext cx="233" cy="219"/>
            </a:xfrm>
            <a:prstGeom prst="rect">
              <a:avLst/>
            </a:prstGeom>
            <a:solidFill>
              <a:srgbClr val="FFFF00"/>
            </a:solidFill>
            <a:ln w="9525">
              <a:noFill/>
              <a:miter lim="800000"/>
              <a:headEnd/>
              <a:tailEnd/>
            </a:ln>
          </p:spPr>
          <p:txBody>
            <a:bodyPr lIns="92075" tIns="46038" rIns="92075" bIns="46038">
              <a:spAutoFit/>
            </a:bodyPr>
            <a:lstStyle/>
            <a:p>
              <a:r>
                <a:rPr lang="en-US" sz="900" b="1">
                  <a:solidFill>
                    <a:srgbClr val="000000"/>
                  </a:solidFill>
                  <a:latin typeface="Times New Roman" pitchFamily="18" charset="0"/>
                  <a:cs typeface="Arial" charset="0"/>
                </a:rPr>
                <a:t>IL</a:t>
              </a:r>
            </a:p>
          </p:txBody>
        </p:sp>
        <p:sp>
          <p:nvSpPr>
            <p:cNvPr id="9293" name="Rectangle 76" descr="Wide upward diagonal"/>
            <p:cNvSpPr>
              <a:spLocks noChangeArrowheads="1"/>
            </p:cNvSpPr>
            <p:nvPr/>
          </p:nvSpPr>
          <p:spPr bwMode="auto">
            <a:xfrm>
              <a:off x="3898" y="2264"/>
              <a:ext cx="271" cy="218"/>
            </a:xfrm>
            <a:prstGeom prst="rect">
              <a:avLst/>
            </a:prstGeom>
            <a:pattFill prst="wdUpDiag">
              <a:fgClr>
                <a:schemeClr val="accent2"/>
              </a:fgClr>
              <a:bgClr>
                <a:srgbClr val="FFFFFF"/>
              </a:bgClr>
            </a:pattFill>
            <a:ln w="9525">
              <a:noFill/>
              <a:miter lim="800000"/>
              <a:headEnd/>
              <a:tailEnd/>
            </a:ln>
          </p:spPr>
          <p:txBody>
            <a:bodyPr lIns="92075" tIns="46038" rIns="92075" bIns="46038">
              <a:spAutoFit/>
            </a:bodyPr>
            <a:lstStyle/>
            <a:p>
              <a:r>
                <a:rPr lang="en-US" sz="900" b="1">
                  <a:solidFill>
                    <a:srgbClr val="000000"/>
                  </a:solidFill>
                  <a:latin typeface="Times New Roman" pitchFamily="18" charset="0"/>
                  <a:cs typeface="Arial" charset="0"/>
                </a:rPr>
                <a:t>KY</a:t>
              </a:r>
            </a:p>
          </p:txBody>
        </p:sp>
        <p:sp>
          <p:nvSpPr>
            <p:cNvPr id="9294" name="Rectangle 77"/>
            <p:cNvSpPr>
              <a:spLocks noChangeArrowheads="1"/>
            </p:cNvSpPr>
            <p:nvPr/>
          </p:nvSpPr>
          <p:spPr bwMode="auto">
            <a:xfrm>
              <a:off x="3840" y="1232"/>
              <a:ext cx="255" cy="218"/>
            </a:xfrm>
            <a:prstGeom prst="rect">
              <a:avLst/>
            </a:prstGeom>
            <a:solidFill>
              <a:srgbClr val="FFFF00"/>
            </a:solidFill>
            <a:ln w="9525">
              <a:noFill/>
              <a:miter lim="800000"/>
              <a:headEnd/>
              <a:tailEnd/>
            </a:ln>
          </p:spPr>
          <p:txBody>
            <a:bodyPr wrap="none" lIns="92075" tIns="46038" rIns="92075" bIns="46038">
              <a:spAutoFit/>
            </a:bodyPr>
            <a:lstStyle/>
            <a:p>
              <a:r>
                <a:rPr lang="en-US" sz="900" b="1">
                  <a:solidFill>
                    <a:srgbClr val="000000"/>
                  </a:solidFill>
                  <a:latin typeface="Times New Roman" pitchFamily="18" charset="0"/>
                  <a:cs typeface="Arial" charset="0"/>
                </a:rPr>
                <a:t>MI</a:t>
              </a:r>
            </a:p>
          </p:txBody>
        </p:sp>
        <p:sp>
          <p:nvSpPr>
            <p:cNvPr id="9295" name="Rectangle 78"/>
            <p:cNvSpPr>
              <a:spLocks noChangeArrowheads="1"/>
            </p:cNvSpPr>
            <p:nvPr/>
          </p:nvSpPr>
          <p:spPr bwMode="auto">
            <a:xfrm>
              <a:off x="3209" y="2704"/>
              <a:ext cx="260" cy="218"/>
            </a:xfrm>
            <a:prstGeom prst="rect">
              <a:avLst/>
            </a:prstGeom>
            <a:solidFill>
              <a:schemeClr val="bg1"/>
            </a:solidFill>
            <a:ln w="9525">
              <a:noFill/>
              <a:miter lim="800000"/>
              <a:headEnd/>
              <a:tailEnd/>
            </a:ln>
          </p:spPr>
          <p:txBody>
            <a:bodyPr wrap="none" lIns="92075" tIns="46038" rIns="92075" bIns="46038">
              <a:spAutoFit/>
            </a:bodyPr>
            <a:lstStyle/>
            <a:p>
              <a:r>
                <a:rPr lang="en-US" sz="900">
                  <a:solidFill>
                    <a:srgbClr val="000000"/>
                  </a:solidFill>
                  <a:latin typeface="Times New Roman" pitchFamily="18" charset="0"/>
                  <a:cs typeface="Arial" charset="0"/>
                </a:rPr>
                <a:t>AR</a:t>
              </a:r>
            </a:p>
          </p:txBody>
        </p:sp>
        <p:sp>
          <p:nvSpPr>
            <p:cNvPr id="9296" name="Rectangle 79"/>
            <p:cNvSpPr>
              <a:spLocks noChangeArrowheads="1"/>
            </p:cNvSpPr>
            <p:nvPr/>
          </p:nvSpPr>
          <p:spPr bwMode="auto">
            <a:xfrm>
              <a:off x="3501" y="2963"/>
              <a:ext cx="270" cy="219"/>
            </a:xfrm>
            <a:prstGeom prst="rect">
              <a:avLst/>
            </a:prstGeom>
            <a:solidFill>
              <a:schemeClr val="bg1"/>
            </a:solidFill>
            <a:ln w="9525">
              <a:noFill/>
              <a:miter lim="800000"/>
              <a:headEnd/>
              <a:tailEnd/>
            </a:ln>
          </p:spPr>
          <p:txBody>
            <a:bodyPr wrap="none" lIns="92075" tIns="46038" rIns="92075" bIns="46038">
              <a:spAutoFit/>
            </a:bodyPr>
            <a:lstStyle/>
            <a:p>
              <a:r>
                <a:rPr lang="en-US" sz="900" b="1">
                  <a:solidFill>
                    <a:srgbClr val="000000"/>
                  </a:solidFill>
                  <a:latin typeface="Times New Roman" pitchFamily="18" charset="0"/>
                  <a:cs typeface="Arial" charset="0"/>
                </a:rPr>
                <a:t>MS</a:t>
              </a:r>
            </a:p>
          </p:txBody>
        </p:sp>
        <p:sp>
          <p:nvSpPr>
            <p:cNvPr id="9297" name="Rectangle 80"/>
            <p:cNvSpPr>
              <a:spLocks noChangeArrowheads="1"/>
            </p:cNvSpPr>
            <p:nvPr/>
          </p:nvSpPr>
          <p:spPr bwMode="auto">
            <a:xfrm>
              <a:off x="3840" y="3090"/>
              <a:ext cx="259" cy="219"/>
            </a:xfrm>
            <a:prstGeom prst="rect">
              <a:avLst/>
            </a:prstGeom>
            <a:solidFill>
              <a:srgbClr val="FFFF00"/>
            </a:solidFill>
            <a:ln w="9525">
              <a:noFill/>
              <a:miter lim="800000"/>
              <a:headEnd/>
              <a:tailEnd/>
            </a:ln>
          </p:spPr>
          <p:txBody>
            <a:bodyPr wrap="none" lIns="92075" tIns="46038" rIns="92075" bIns="46038">
              <a:spAutoFit/>
            </a:bodyPr>
            <a:lstStyle/>
            <a:p>
              <a:r>
                <a:rPr lang="en-US" sz="900" b="1">
                  <a:solidFill>
                    <a:srgbClr val="000000"/>
                  </a:solidFill>
                  <a:latin typeface="Times New Roman" pitchFamily="18" charset="0"/>
                  <a:cs typeface="Arial" charset="0"/>
                </a:rPr>
                <a:t>AL</a:t>
              </a:r>
            </a:p>
          </p:txBody>
        </p:sp>
        <p:sp>
          <p:nvSpPr>
            <p:cNvPr id="9298" name="Rectangle 81"/>
            <p:cNvSpPr>
              <a:spLocks noChangeArrowheads="1"/>
            </p:cNvSpPr>
            <p:nvPr/>
          </p:nvSpPr>
          <p:spPr bwMode="auto">
            <a:xfrm>
              <a:off x="4201" y="2977"/>
              <a:ext cx="269" cy="218"/>
            </a:xfrm>
            <a:prstGeom prst="rect">
              <a:avLst/>
            </a:prstGeom>
            <a:solidFill>
              <a:srgbClr val="FFFF00"/>
            </a:solidFill>
            <a:ln w="9525">
              <a:noFill/>
              <a:miter lim="800000"/>
              <a:headEnd/>
              <a:tailEnd/>
            </a:ln>
          </p:spPr>
          <p:txBody>
            <a:bodyPr wrap="none" lIns="92075" tIns="46038" rIns="92075" bIns="46038">
              <a:spAutoFit/>
            </a:bodyPr>
            <a:lstStyle/>
            <a:p>
              <a:r>
                <a:rPr lang="en-US" sz="900" b="1">
                  <a:solidFill>
                    <a:srgbClr val="000000"/>
                  </a:solidFill>
                  <a:latin typeface="Times New Roman" pitchFamily="18" charset="0"/>
                  <a:cs typeface="Arial" charset="0"/>
                </a:rPr>
                <a:t>GA</a:t>
              </a:r>
            </a:p>
          </p:txBody>
        </p:sp>
        <p:sp>
          <p:nvSpPr>
            <p:cNvPr id="9299" name="Rectangle 82"/>
            <p:cNvSpPr>
              <a:spLocks noChangeArrowheads="1"/>
            </p:cNvSpPr>
            <p:nvPr/>
          </p:nvSpPr>
          <p:spPr bwMode="auto">
            <a:xfrm>
              <a:off x="4487" y="1475"/>
              <a:ext cx="255" cy="218"/>
            </a:xfrm>
            <a:prstGeom prst="rect">
              <a:avLst/>
            </a:prstGeom>
            <a:noFill/>
            <a:ln w="9525">
              <a:noFill/>
              <a:miter lim="800000"/>
              <a:headEnd/>
              <a:tailEnd/>
            </a:ln>
          </p:spPr>
          <p:txBody>
            <a:bodyPr wrap="none" lIns="92075" tIns="46038" rIns="92075" bIns="46038">
              <a:spAutoFit/>
            </a:bodyPr>
            <a:lstStyle/>
            <a:p>
              <a:r>
                <a:rPr lang="en-US" sz="900" b="1">
                  <a:solidFill>
                    <a:srgbClr val="000000"/>
                  </a:solidFill>
                  <a:latin typeface="Times New Roman" pitchFamily="18" charset="0"/>
                  <a:cs typeface="Arial" charset="0"/>
                </a:rPr>
                <a:t>PA</a:t>
              </a:r>
            </a:p>
          </p:txBody>
        </p:sp>
        <p:sp>
          <p:nvSpPr>
            <p:cNvPr id="9300" name="Rectangle 83"/>
            <p:cNvSpPr>
              <a:spLocks noChangeArrowheads="1"/>
            </p:cNvSpPr>
            <p:nvPr/>
          </p:nvSpPr>
          <p:spPr bwMode="auto">
            <a:xfrm>
              <a:off x="3225" y="3270"/>
              <a:ext cx="260" cy="218"/>
            </a:xfrm>
            <a:prstGeom prst="rect">
              <a:avLst/>
            </a:prstGeom>
            <a:solidFill>
              <a:srgbClr val="FFFF00"/>
            </a:solidFill>
            <a:ln w="9525">
              <a:noFill/>
              <a:miter lim="800000"/>
              <a:headEnd/>
              <a:tailEnd/>
            </a:ln>
          </p:spPr>
          <p:txBody>
            <a:bodyPr wrap="none" lIns="92075" tIns="46038" rIns="92075" bIns="46038">
              <a:spAutoFit/>
            </a:bodyPr>
            <a:lstStyle/>
            <a:p>
              <a:r>
                <a:rPr lang="en-US" sz="900" b="1">
                  <a:solidFill>
                    <a:srgbClr val="000000"/>
                  </a:solidFill>
                  <a:latin typeface="Times New Roman" pitchFamily="18" charset="0"/>
                  <a:cs typeface="Arial" charset="0"/>
                </a:rPr>
                <a:t>LA</a:t>
              </a:r>
            </a:p>
          </p:txBody>
        </p:sp>
        <p:sp>
          <p:nvSpPr>
            <p:cNvPr id="9301" name="Rectangle 84" descr="Wide upward diagonal"/>
            <p:cNvSpPr>
              <a:spLocks noChangeArrowheads="1"/>
            </p:cNvSpPr>
            <p:nvPr/>
          </p:nvSpPr>
          <p:spPr bwMode="auto">
            <a:xfrm>
              <a:off x="4541" y="3623"/>
              <a:ext cx="238" cy="205"/>
            </a:xfrm>
            <a:prstGeom prst="rect">
              <a:avLst/>
            </a:prstGeom>
            <a:pattFill prst="wdUpDiag">
              <a:fgClr>
                <a:schemeClr val="accent2"/>
              </a:fgClr>
              <a:bgClr>
                <a:srgbClr val="FFFFFF"/>
              </a:bgClr>
            </a:pattFill>
            <a:ln w="9525">
              <a:noFill/>
              <a:miter lim="800000"/>
              <a:headEnd/>
              <a:tailEnd/>
            </a:ln>
          </p:spPr>
          <p:txBody>
            <a:bodyPr wrap="none" lIns="92075" tIns="46038" rIns="92075" bIns="46038">
              <a:spAutoFit/>
            </a:bodyPr>
            <a:lstStyle/>
            <a:p>
              <a:r>
                <a:rPr lang="en-US" sz="800" b="1">
                  <a:solidFill>
                    <a:srgbClr val="000000"/>
                  </a:solidFill>
                  <a:latin typeface="Times New Roman" pitchFamily="18" charset="0"/>
                  <a:cs typeface="Arial" charset="0"/>
                </a:rPr>
                <a:t>FL</a:t>
              </a:r>
            </a:p>
          </p:txBody>
        </p:sp>
        <p:sp>
          <p:nvSpPr>
            <p:cNvPr id="9302" name="Rectangle 85" descr="Wide upward diagonal"/>
            <p:cNvSpPr>
              <a:spLocks noChangeArrowheads="1"/>
            </p:cNvSpPr>
            <p:nvPr/>
          </p:nvSpPr>
          <p:spPr bwMode="auto">
            <a:xfrm>
              <a:off x="4454" y="2704"/>
              <a:ext cx="251" cy="218"/>
            </a:xfrm>
            <a:prstGeom prst="rect">
              <a:avLst/>
            </a:prstGeom>
            <a:pattFill prst="wdUpDiag">
              <a:fgClr>
                <a:schemeClr val="accent2"/>
              </a:fgClr>
              <a:bgClr>
                <a:srgbClr val="FFFFFF"/>
              </a:bgClr>
            </a:pattFill>
            <a:ln w="9525">
              <a:noFill/>
              <a:miter lim="800000"/>
              <a:headEnd/>
              <a:tailEnd/>
            </a:ln>
          </p:spPr>
          <p:txBody>
            <a:bodyPr wrap="none" lIns="92075" tIns="46038" rIns="92075" bIns="46038">
              <a:spAutoFit/>
            </a:bodyPr>
            <a:lstStyle/>
            <a:p>
              <a:r>
                <a:rPr lang="en-US" sz="900" b="1">
                  <a:solidFill>
                    <a:srgbClr val="000000"/>
                  </a:solidFill>
                  <a:latin typeface="Times New Roman" pitchFamily="18" charset="0"/>
                  <a:cs typeface="Arial" charset="0"/>
                </a:rPr>
                <a:t>SC</a:t>
              </a:r>
            </a:p>
          </p:txBody>
        </p:sp>
        <p:sp>
          <p:nvSpPr>
            <p:cNvPr id="9303" name="Rectangle 86" descr="Wide upward diagonal"/>
            <p:cNvSpPr>
              <a:spLocks noChangeArrowheads="1"/>
            </p:cNvSpPr>
            <p:nvPr/>
          </p:nvSpPr>
          <p:spPr bwMode="auto">
            <a:xfrm>
              <a:off x="4626" y="2045"/>
              <a:ext cx="265" cy="219"/>
            </a:xfrm>
            <a:prstGeom prst="rect">
              <a:avLst/>
            </a:prstGeom>
            <a:pattFill prst="wdUpDiag">
              <a:fgClr>
                <a:schemeClr val="accent2"/>
              </a:fgClr>
              <a:bgClr>
                <a:srgbClr val="FFFFFF"/>
              </a:bgClr>
            </a:pattFill>
            <a:ln w="9525">
              <a:noFill/>
              <a:miter lim="800000"/>
              <a:headEnd/>
              <a:tailEnd/>
            </a:ln>
          </p:spPr>
          <p:txBody>
            <a:bodyPr wrap="none" lIns="92075" tIns="46038" rIns="92075" bIns="46038">
              <a:spAutoFit/>
            </a:bodyPr>
            <a:lstStyle/>
            <a:p>
              <a:r>
                <a:rPr lang="en-US" sz="900" b="1">
                  <a:solidFill>
                    <a:srgbClr val="000000"/>
                  </a:solidFill>
                  <a:latin typeface="Times New Roman" pitchFamily="18" charset="0"/>
                  <a:cs typeface="Arial" charset="0"/>
                </a:rPr>
                <a:t>VA</a:t>
              </a:r>
            </a:p>
          </p:txBody>
        </p:sp>
        <p:sp>
          <p:nvSpPr>
            <p:cNvPr id="9304" name="Rectangle 87"/>
            <p:cNvSpPr>
              <a:spLocks noChangeArrowheads="1"/>
            </p:cNvSpPr>
            <p:nvPr/>
          </p:nvSpPr>
          <p:spPr bwMode="auto">
            <a:xfrm>
              <a:off x="4293" y="1994"/>
              <a:ext cx="278" cy="204"/>
            </a:xfrm>
            <a:prstGeom prst="rect">
              <a:avLst/>
            </a:prstGeom>
            <a:solidFill>
              <a:schemeClr val="bg1"/>
            </a:solidFill>
            <a:ln w="9525">
              <a:noFill/>
              <a:miter lim="800000"/>
              <a:headEnd/>
              <a:tailEnd/>
            </a:ln>
          </p:spPr>
          <p:txBody>
            <a:bodyPr lIns="92075" tIns="46038" rIns="92075" bIns="46038">
              <a:spAutoFit/>
            </a:bodyPr>
            <a:lstStyle/>
            <a:p>
              <a:r>
                <a:rPr lang="en-US" sz="800" b="1">
                  <a:solidFill>
                    <a:srgbClr val="000000"/>
                  </a:solidFill>
                  <a:latin typeface="Times New Roman" pitchFamily="18" charset="0"/>
                  <a:cs typeface="Arial" charset="0"/>
                </a:rPr>
                <a:t>WV</a:t>
              </a:r>
            </a:p>
          </p:txBody>
        </p:sp>
        <p:sp>
          <p:nvSpPr>
            <p:cNvPr id="9305" name="Rectangle 88"/>
            <p:cNvSpPr>
              <a:spLocks noChangeArrowheads="1"/>
            </p:cNvSpPr>
            <p:nvPr/>
          </p:nvSpPr>
          <p:spPr bwMode="auto">
            <a:xfrm>
              <a:off x="4724" y="1085"/>
              <a:ext cx="265" cy="218"/>
            </a:xfrm>
            <a:prstGeom prst="rect">
              <a:avLst/>
            </a:prstGeom>
            <a:solidFill>
              <a:srgbClr val="FFFF00"/>
            </a:solidFill>
            <a:ln w="9525">
              <a:noFill/>
              <a:miter lim="800000"/>
              <a:headEnd/>
              <a:tailEnd/>
            </a:ln>
          </p:spPr>
          <p:txBody>
            <a:bodyPr wrap="none" lIns="92075" tIns="46038" rIns="92075" bIns="46038">
              <a:spAutoFit/>
            </a:bodyPr>
            <a:lstStyle/>
            <a:p>
              <a:r>
                <a:rPr lang="en-US" sz="900" b="1">
                  <a:solidFill>
                    <a:srgbClr val="000000"/>
                  </a:solidFill>
                  <a:latin typeface="Times New Roman" pitchFamily="18" charset="0"/>
                  <a:cs typeface="Arial" charset="0"/>
                </a:rPr>
                <a:t>NY</a:t>
              </a:r>
            </a:p>
          </p:txBody>
        </p:sp>
        <p:sp>
          <p:nvSpPr>
            <p:cNvPr id="9306" name="Rectangle 89"/>
            <p:cNvSpPr>
              <a:spLocks noChangeArrowheads="1"/>
            </p:cNvSpPr>
            <p:nvPr/>
          </p:nvSpPr>
          <p:spPr bwMode="auto">
            <a:xfrm>
              <a:off x="5176" y="469"/>
              <a:ext cx="280" cy="218"/>
            </a:xfrm>
            <a:prstGeom prst="rect">
              <a:avLst/>
            </a:prstGeom>
            <a:solidFill>
              <a:srgbClr val="FFFF00"/>
            </a:solidFill>
            <a:ln w="9525">
              <a:noFill/>
              <a:miter lim="800000"/>
              <a:headEnd/>
              <a:tailEnd/>
            </a:ln>
          </p:spPr>
          <p:txBody>
            <a:bodyPr wrap="none" lIns="92075" tIns="46038" rIns="92075" bIns="46038">
              <a:spAutoFit/>
            </a:bodyPr>
            <a:lstStyle/>
            <a:p>
              <a:r>
                <a:rPr lang="en-US" sz="900" b="1">
                  <a:solidFill>
                    <a:srgbClr val="000000"/>
                  </a:solidFill>
                  <a:latin typeface="Times New Roman" pitchFamily="18" charset="0"/>
                  <a:cs typeface="Arial" charset="0"/>
                </a:rPr>
                <a:t>ME</a:t>
              </a:r>
            </a:p>
          </p:txBody>
        </p:sp>
        <p:sp>
          <p:nvSpPr>
            <p:cNvPr id="9307" name="Rectangle 90"/>
            <p:cNvSpPr>
              <a:spLocks noChangeArrowheads="1"/>
            </p:cNvSpPr>
            <p:nvPr/>
          </p:nvSpPr>
          <p:spPr bwMode="auto">
            <a:xfrm>
              <a:off x="5241" y="1250"/>
              <a:ext cx="236" cy="219"/>
            </a:xfrm>
            <a:prstGeom prst="rect">
              <a:avLst/>
            </a:prstGeom>
            <a:solidFill>
              <a:schemeClr val="bg1"/>
            </a:solidFill>
            <a:ln w="9525">
              <a:noFill/>
              <a:miter lim="800000"/>
              <a:headEnd/>
              <a:tailEnd/>
            </a:ln>
          </p:spPr>
          <p:txBody>
            <a:bodyPr wrap="none" lIns="92075" tIns="46038" rIns="92075" bIns="46038">
              <a:spAutoFit/>
            </a:bodyPr>
            <a:lstStyle/>
            <a:p>
              <a:r>
                <a:rPr lang="en-US" sz="900" b="1">
                  <a:solidFill>
                    <a:srgbClr val="000000"/>
                  </a:solidFill>
                  <a:latin typeface="Times New Roman" pitchFamily="18" charset="0"/>
                  <a:cs typeface="Arial" charset="0"/>
                </a:rPr>
                <a:t>RI</a:t>
              </a:r>
            </a:p>
          </p:txBody>
        </p:sp>
        <p:sp>
          <p:nvSpPr>
            <p:cNvPr id="9308" name="Rectangle 91"/>
            <p:cNvSpPr>
              <a:spLocks noChangeArrowheads="1"/>
            </p:cNvSpPr>
            <p:nvPr/>
          </p:nvSpPr>
          <p:spPr bwMode="auto">
            <a:xfrm>
              <a:off x="5085" y="1974"/>
              <a:ext cx="297" cy="349"/>
            </a:xfrm>
            <a:prstGeom prst="rect">
              <a:avLst/>
            </a:prstGeom>
            <a:solidFill>
              <a:schemeClr val="bg1"/>
            </a:solidFill>
            <a:ln w="9525">
              <a:noFill/>
              <a:miter lim="800000"/>
              <a:headEnd/>
              <a:tailEnd/>
            </a:ln>
          </p:spPr>
          <p:txBody>
            <a:bodyPr lIns="92075" tIns="46038" rIns="92075" bIns="46038">
              <a:spAutoFit/>
            </a:bodyPr>
            <a:lstStyle/>
            <a:p>
              <a:r>
                <a:rPr lang="en-US" sz="900" b="1">
                  <a:solidFill>
                    <a:srgbClr val="000000"/>
                  </a:solidFill>
                  <a:latin typeface="Times New Roman" pitchFamily="18" charset="0"/>
                  <a:cs typeface="Arial" charset="0"/>
                </a:rPr>
                <a:t>DE</a:t>
              </a:r>
            </a:p>
            <a:p>
              <a:r>
                <a:rPr lang="en-US" sz="900" b="1">
                  <a:solidFill>
                    <a:srgbClr val="000000"/>
                  </a:solidFill>
                  <a:latin typeface="Times New Roman" pitchFamily="18" charset="0"/>
                  <a:cs typeface="Arial" charset="0"/>
                </a:rPr>
                <a:t>MD</a:t>
              </a:r>
            </a:p>
          </p:txBody>
        </p:sp>
        <p:sp>
          <p:nvSpPr>
            <p:cNvPr id="9309" name="Line 92"/>
            <p:cNvSpPr>
              <a:spLocks noChangeShapeType="1"/>
            </p:cNvSpPr>
            <p:nvPr/>
          </p:nvSpPr>
          <p:spPr bwMode="auto">
            <a:xfrm>
              <a:off x="5057" y="1941"/>
              <a:ext cx="94" cy="147"/>
            </a:xfrm>
            <a:prstGeom prst="line">
              <a:avLst/>
            </a:prstGeom>
            <a:noFill/>
            <a:ln w="12700">
              <a:solidFill>
                <a:schemeClr val="tx1"/>
              </a:solidFill>
              <a:round/>
              <a:headEnd type="none" w="sm" len="sm"/>
              <a:tailEnd type="none" w="sm" len="sm"/>
            </a:ln>
          </p:spPr>
          <p:txBody>
            <a:bodyPr/>
            <a:lstStyle/>
            <a:p>
              <a:endParaRPr lang="en-US"/>
            </a:p>
          </p:txBody>
        </p:sp>
        <p:sp>
          <p:nvSpPr>
            <p:cNvPr id="9310" name="Line 93"/>
            <p:cNvSpPr>
              <a:spLocks noChangeShapeType="1"/>
            </p:cNvSpPr>
            <p:nvPr/>
          </p:nvSpPr>
          <p:spPr bwMode="auto">
            <a:xfrm>
              <a:off x="5046" y="1845"/>
              <a:ext cx="111" cy="162"/>
            </a:xfrm>
            <a:prstGeom prst="line">
              <a:avLst/>
            </a:prstGeom>
            <a:noFill/>
            <a:ln w="12700">
              <a:solidFill>
                <a:schemeClr val="tx1"/>
              </a:solidFill>
              <a:round/>
              <a:headEnd type="none" w="sm" len="sm"/>
              <a:tailEnd type="none" w="sm" len="sm"/>
            </a:ln>
          </p:spPr>
          <p:txBody>
            <a:bodyPr/>
            <a:lstStyle/>
            <a:p>
              <a:endParaRPr lang="en-US"/>
            </a:p>
          </p:txBody>
        </p:sp>
        <p:sp>
          <p:nvSpPr>
            <p:cNvPr id="9311" name="Rectangle 94"/>
            <p:cNvSpPr>
              <a:spLocks noChangeArrowheads="1"/>
            </p:cNvSpPr>
            <p:nvPr/>
          </p:nvSpPr>
          <p:spPr bwMode="auto">
            <a:xfrm>
              <a:off x="4581" y="2382"/>
              <a:ext cx="264" cy="218"/>
            </a:xfrm>
            <a:prstGeom prst="rect">
              <a:avLst/>
            </a:prstGeom>
            <a:solidFill>
              <a:schemeClr val="bg1"/>
            </a:solidFill>
            <a:ln w="9525">
              <a:noFill/>
              <a:miter lim="800000"/>
              <a:headEnd/>
              <a:tailEnd/>
            </a:ln>
          </p:spPr>
          <p:txBody>
            <a:bodyPr wrap="none" lIns="92075" tIns="46038" rIns="92075" bIns="46038">
              <a:spAutoFit/>
            </a:bodyPr>
            <a:lstStyle/>
            <a:p>
              <a:r>
                <a:rPr lang="en-US" sz="900" b="1">
                  <a:solidFill>
                    <a:srgbClr val="000000"/>
                  </a:solidFill>
                  <a:latin typeface="Times New Roman" pitchFamily="18" charset="0"/>
                  <a:cs typeface="Arial" charset="0"/>
                </a:rPr>
                <a:t>NC</a:t>
              </a:r>
            </a:p>
          </p:txBody>
        </p:sp>
        <p:sp>
          <p:nvSpPr>
            <p:cNvPr id="9312" name="Rectangle 95" descr="Wide upward diagonal"/>
            <p:cNvSpPr>
              <a:spLocks noChangeArrowheads="1"/>
            </p:cNvSpPr>
            <p:nvPr/>
          </p:nvSpPr>
          <p:spPr bwMode="auto">
            <a:xfrm>
              <a:off x="4086" y="1634"/>
              <a:ext cx="275" cy="218"/>
            </a:xfrm>
            <a:prstGeom prst="rect">
              <a:avLst/>
            </a:prstGeom>
            <a:pattFill prst="wdUpDiag">
              <a:fgClr>
                <a:schemeClr val="accent2"/>
              </a:fgClr>
              <a:bgClr>
                <a:srgbClr val="FFFFFF"/>
              </a:bgClr>
            </a:pattFill>
            <a:ln w="9525">
              <a:noFill/>
              <a:miter lim="800000"/>
              <a:headEnd/>
              <a:tailEnd/>
            </a:ln>
          </p:spPr>
          <p:txBody>
            <a:bodyPr lIns="92075" tIns="46038" rIns="92075" bIns="46038">
              <a:spAutoFit/>
            </a:bodyPr>
            <a:lstStyle/>
            <a:p>
              <a:r>
                <a:rPr lang="en-US" sz="900" b="1">
                  <a:solidFill>
                    <a:srgbClr val="000000"/>
                  </a:solidFill>
                  <a:latin typeface="Times New Roman" pitchFamily="18" charset="0"/>
                  <a:cs typeface="Arial" charset="0"/>
                </a:rPr>
                <a:t>OH</a:t>
              </a:r>
            </a:p>
          </p:txBody>
        </p:sp>
        <p:sp>
          <p:nvSpPr>
            <p:cNvPr id="9313" name="Rectangle 96"/>
            <p:cNvSpPr>
              <a:spLocks noChangeArrowheads="1"/>
            </p:cNvSpPr>
            <p:nvPr/>
          </p:nvSpPr>
          <p:spPr bwMode="auto">
            <a:xfrm>
              <a:off x="3766" y="1746"/>
              <a:ext cx="236" cy="219"/>
            </a:xfrm>
            <a:prstGeom prst="rect">
              <a:avLst/>
            </a:prstGeom>
            <a:solidFill>
              <a:srgbClr val="FFFF00"/>
            </a:solidFill>
            <a:ln w="9525">
              <a:noFill/>
              <a:miter lim="800000"/>
              <a:headEnd/>
              <a:tailEnd/>
            </a:ln>
          </p:spPr>
          <p:txBody>
            <a:bodyPr lIns="92075" tIns="46038" rIns="92075" bIns="46038">
              <a:spAutoFit/>
            </a:bodyPr>
            <a:lstStyle/>
            <a:p>
              <a:r>
                <a:rPr lang="en-US" sz="900" b="1">
                  <a:solidFill>
                    <a:srgbClr val="000000"/>
                  </a:solidFill>
                  <a:latin typeface="Times New Roman" pitchFamily="18" charset="0"/>
                  <a:cs typeface="Arial" charset="0"/>
                </a:rPr>
                <a:t>IN</a:t>
              </a:r>
            </a:p>
          </p:txBody>
        </p:sp>
        <p:sp>
          <p:nvSpPr>
            <p:cNvPr id="9314" name="Line 97"/>
            <p:cNvSpPr>
              <a:spLocks noChangeShapeType="1"/>
            </p:cNvSpPr>
            <p:nvPr/>
          </p:nvSpPr>
          <p:spPr bwMode="auto">
            <a:xfrm>
              <a:off x="5257" y="1225"/>
              <a:ext cx="75" cy="53"/>
            </a:xfrm>
            <a:prstGeom prst="line">
              <a:avLst/>
            </a:prstGeom>
            <a:noFill/>
            <a:ln w="12700">
              <a:solidFill>
                <a:schemeClr val="tx1"/>
              </a:solidFill>
              <a:round/>
              <a:headEnd type="none" w="sm" len="sm"/>
              <a:tailEnd type="none" w="sm" len="sm"/>
            </a:ln>
          </p:spPr>
          <p:txBody>
            <a:bodyPr/>
            <a:lstStyle/>
            <a:p>
              <a:endParaRPr lang="en-US"/>
            </a:p>
          </p:txBody>
        </p:sp>
        <p:sp>
          <p:nvSpPr>
            <p:cNvPr id="9315" name="Rectangle 98" descr="Wide upward diagonal"/>
            <p:cNvSpPr>
              <a:spLocks noChangeArrowheads="1"/>
            </p:cNvSpPr>
            <p:nvPr/>
          </p:nvSpPr>
          <p:spPr bwMode="auto">
            <a:xfrm>
              <a:off x="3847" y="2503"/>
              <a:ext cx="264" cy="219"/>
            </a:xfrm>
            <a:prstGeom prst="rect">
              <a:avLst/>
            </a:prstGeom>
            <a:pattFill prst="wdUpDiag">
              <a:fgClr>
                <a:schemeClr val="accent2"/>
              </a:fgClr>
              <a:bgClr>
                <a:srgbClr val="FFFFFF"/>
              </a:bgClr>
            </a:pattFill>
            <a:ln w="9525">
              <a:noFill/>
              <a:miter lim="800000"/>
              <a:headEnd/>
              <a:tailEnd/>
            </a:ln>
          </p:spPr>
          <p:txBody>
            <a:bodyPr lIns="92075" tIns="46038" rIns="92075" bIns="46038">
              <a:spAutoFit/>
            </a:bodyPr>
            <a:lstStyle/>
            <a:p>
              <a:r>
                <a:rPr lang="en-US" sz="900" b="1">
                  <a:solidFill>
                    <a:srgbClr val="000000"/>
                  </a:solidFill>
                  <a:latin typeface="Times New Roman" pitchFamily="18" charset="0"/>
                  <a:cs typeface="Arial" charset="0"/>
                </a:rPr>
                <a:t>TN</a:t>
              </a:r>
            </a:p>
          </p:txBody>
        </p:sp>
        <p:sp>
          <p:nvSpPr>
            <p:cNvPr id="9316" name="Line 99"/>
            <p:cNvSpPr>
              <a:spLocks noChangeShapeType="1"/>
            </p:cNvSpPr>
            <p:nvPr/>
          </p:nvSpPr>
          <p:spPr bwMode="auto">
            <a:xfrm flipV="1">
              <a:off x="4757" y="1690"/>
              <a:ext cx="192" cy="44"/>
            </a:xfrm>
            <a:prstGeom prst="line">
              <a:avLst/>
            </a:prstGeom>
            <a:noFill/>
            <a:ln w="12700">
              <a:solidFill>
                <a:schemeClr val="tx1"/>
              </a:solidFill>
              <a:round/>
              <a:headEnd type="none" w="sm" len="sm"/>
              <a:tailEnd type="none" w="sm" len="sm"/>
            </a:ln>
          </p:spPr>
          <p:txBody>
            <a:bodyPr/>
            <a:lstStyle/>
            <a:p>
              <a:endParaRPr lang="en-US"/>
            </a:p>
          </p:txBody>
        </p:sp>
        <p:sp>
          <p:nvSpPr>
            <p:cNvPr id="9317" name="Rectangle 100"/>
            <p:cNvSpPr>
              <a:spLocks noChangeArrowheads="1"/>
            </p:cNvSpPr>
            <p:nvPr/>
          </p:nvSpPr>
          <p:spPr bwMode="auto">
            <a:xfrm>
              <a:off x="4746" y="529"/>
              <a:ext cx="260" cy="219"/>
            </a:xfrm>
            <a:prstGeom prst="rect">
              <a:avLst/>
            </a:prstGeom>
            <a:solidFill>
              <a:schemeClr val="bg1"/>
            </a:solidFill>
            <a:ln w="9525">
              <a:noFill/>
              <a:miter lim="800000"/>
              <a:headEnd/>
              <a:tailEnd/>
            </a:ln>
          </p:spPr>
          <p:txBody>
            <a:bodyPr wrap="none" lIns="92075" tIns="46038" rIns="92075" bIns="46038">
              <a:spAutoFit/>
            </a:bodyPr>
            <a:lstStyle/>
            <a:p>
              <a:r>
                <a:rPr lang="en-US" sz="900" b="1">
                  <a:solidFill>
                    <a:srgbClr val="000000"/>
                  </a:solidFill>
                  <a:latin typeface="Times New Roman" pitchFamily="18" charset="0"/>
                  <a:cs typeface="Arial" charset="0"/>
                </a:rPr>
                <a:t>VT</a:t>
              </a:r>
            </a:p>
          </p:txBody>
        </p:sp>
        <p:sp>
          <p:nvSpPr>
            <p:cNvPr id="9318" name="Line 101"/>
            <p:cNvSpPr>
              <a:spLocks noChangeShapeType="1"/>
            </p:cNvSpPr>
            <p:nvPr/>
          </p:nvSpPr>
          <p:spPr bwMode="auto">
            <a:xfrm>
              <a:off x="4902" y="648"/>
              <a:ext cx="75" cy="55"/>
            </a:xfrm>
            <a:prstGeom prst="line">
              <a:avLst/>
            </a:prstGeom>
            <a:noFill/>
            <a:ln w="12700">
              <a:solidFill>
                <a:schemeClr val="tx1"/>
              </a:solidFill>
              <a:round/>
              <a:headEnd type="none" w="sm" len="sm"/>
              <a:tailEnd type="none" w="sm" len="sm"/>
            </a:ln>
          </p:spPr>
          <p:txBody>
            <a:bodyPr/>
            <a:lstStyle/>
            <a:p>
              <a:endParaRPr lang="en-US"/>
            </a:p>
          </p:txBody>
        </p:sp>
        <p:sp>
          <p:nvSpPr>
            <p:cNvPr id="9319" name="Rectangle 102"/>
            <p:cNvSpPr>
              <a:spLocks noChangeArrowheads="1"/>
            </p:cNvSpPr>
            <p:nvPr/>
          </p:nvSpPr>
          <p:spPr bwMode="auto">
            <a:xfrm>
              <a:off x="5294" y="954"/>
              <a:ext cx="270" cy="219"/>
            </a:xfrm>
            <a:prstGeom prst="rect">
              <a:avLst/>
            </a:prstGeom>
            <a:solidFill>
              <a:schemeClr val="bg1"/>
            </a:solidFill>
            <a:ln w="9525">
              <a:noFill/>
              <a:miter lim="800000"/>
              <a:headEnd/>
              <a:tailEnd/>
            </a:ln>
          </p:spPr>
          <p:txBody>
            <a:bodyPr wrap="none" lIns="92075" tIns="46038" rIns="92075" bIns="46038">
              <a:spAutoFit/>
            </a:bodyPr>
            <a:lstStyle/>
            <a:p>
              <a:r>
                <a:rPr lang="en-US" sz="900" b="1">
                  <a:solidFill>
                    <a:srgbClr val="000000"/>
                  </a:solidFill>
                  <a:latin typeface="Times New Roman" pitchFamily="18" charset="0"/>
                  <a:cs typeface="Arial" charset="0"/>
                </a:rPr>
                <a:t>NH</a:t>
              </a:r>
            </a:p>
          </p:txBody>
        </p:sp>
        <p:sp>
          <p:nvSpPr>
            <p:cNvPr id="9320" name="Line 103"/>
            <p:cNvSpPr>
              <a:spLocks noChangeShapeType="1"/>
            </p:cNvSpPr>
            <p:nvPr/>
          </p:nvSpPr>
          <p:spPr bwMode="auto">
            <a:xfrm>
              <a:off x="5264" y="972"/>
              <a:ext cx="75" cy="52"/>
            </a:xfrm>
            <a:prstGeom prst="line">
              <a:avLst/>
            </a:prstGeom>
            <a:noFill/>
            <a:ln w="12700">
              <a:solidFill>
                <a:schemeClr val="tx1"/>
              </a:solidFill>
              <a:round/>
              <a:headEnd type="none" w="sm" len="sm"/>
              <a:tailEnd type="none" w="sm" len="sm"/>
            </a:ln>
          </p:spPr>
          <p:txBody>
            <a:bodyPr/>
            <a:lstStyle/>
            <a:p>
              <a:endParaRPr lang="en-US"/>
            </a:p>
          </p:txBody>
        </p:sp>
        <p:sp>
          <p:nvSpPr>
            <p:cNvPr id="9321" name="Rectangle 104"/>
            <p:cNvSpPr>
              <a:spLocks noChangeArrowheads="1"/>
            </p:cNvSpPr>
            <p:nvPr/>
          </p:nvSpPr>
          <p:spPr bwMode="auto">
            <a:xfrm>
              <a:off x="5393" y="1147"/>
              <a:ext cx="284" cy="218"/>
            </a:xfrm>
            <a:prstGeom prst="rect">
              <a:avLst/>
            </a:prstGeom>
            <a:solidFill>
              <a:schemeClr val="bg1"/>
            </a:solidFill>
            <a:ln w="9525">
              <a:noFill/>
              <a:miter lim="800000"/>
              <a:headEnd/>
              <a:tailEnd/>
            </a:ln>
          </p:spPr>
          <p:txBody>
            <a:bodyPr wrap="none" lIns="92075" tIns="46038" rIns="92075" bIns="46038">
              <a:spAutoFit/>
            </a:bodyPr>
            <a:lstStyle/>
            <a:p>
              <a:r>
                <a:rPr lang="en-US" sz="900" b="1">
                  <a:solidFill>
                    <a:srgbClr val="000000"/>
                  </a:solidFill>
                  <a:latin typeface="Times New Roman" pitchFamily="18" charset="0"/>
                  <a:cs typeface="Arial" charset="0"/>
                </a:rPr>
                <a:t>MA</a:t>
              </a:r>
            </a:p>
          </p:txBody>
        </p:sp>
        <p:sp>
          <p:nvSpPr>
            <p:cNvPr id="9322" name="Line 105"/>
            <p:cNvSpPr>
              <a:spLocks noChangeShapeType="1"/>
            </p:cNvSpPr>
            <p:nvPr/>
          </p:nvSpPr>
          <p:spPr bwMode="auto">
            <a:xfrm>
              <a:off x="5358" y="1172"/>
              <a:ext cx="75" cy="55"/>
            </a:xfrm>
            <a:prstGeom prst="line">
              <a:avLst/>
            </a:prstGeom>
            <a:noFill/>
            <a:ln w="12700">
              <a:solidFill>
                <a:schemeClr val="tx1"/>
              </a:solidFill>
              <a:round/>
              <a:headEnd type="none" w="sm" len="sm"/>
              <a:tailEnd type="none" w="sm" len="sm"/>
            </a:ln>
          </p:spPr>
          <p:txBody>
            <a:bodyPr/>
            <a:lstStyle/>
            <a:p>
              <a:endParaRPr lang="en-US"/>
            </a:p>
          </p:txBody>
        </p:sp>
        <p:sp>
          <p:nvSpPr>
            <p:cNvPr id="9323" name="Line 106"/>
            <p:cNvSpPr>
              <a:spLocks noChangeShapeType="1"/>
            </p:cNvSpPr>
            <p:nvPr/>
          </p:nvSpPr>
          <p:spPr bwMode="auto">
            <a:xfrm>
              <a:off x="5078" y="1611"/>
              <a:ext cx="112" cy="160"/>
            </a:xfrm>
            <a:prstGeom prst="line">
              <a:avLst/>
            </a:prstGeom>
            <a:noFill/>
            <a:ln w="12700">
              <a:solidFill>
                <a:schemeClr val="tx1"/>
              </a:solidFill>
              <a:round/>
              <a:headEnd type="none" w="sm" len="sm"/>
              <a:tailEnd type="none" w="sm" len="sm"/>
            </a:ln>
          </p:spPr>
          <p:txBody>
            <a:bodyPr/>
            <a:lstStyle/>
            <a:p>
              <a:endParaRPr lang="en-US"/>
            </a:p>
          </p:txBody>
        </p:sp>
        <p:sp>
          <p:nvSpPr>
            <p:cNvPr id="9324" name="Rectangle 107"/>
            <p:cNvSpPr>
              <a:spLocks noChangeArrowheads="1"/>
            </p:cNvSpPr>
            <p:nvPr/>
          </p:nvSpPr>
          <p:spPr bwMode="auto">
            <a:xfrm>
              <a:off x="5077" y="1695"/>
              <a:ext cx="245" cy="218"/>
            </a:xfrm>
            <a:prstGeom prst="rect">
              <a:avLst/>
            </a:prstGeom>
            <a:solidFill>
              <a:schemeClr val="bg1"/>
            </a:solidFill>
            <a:ln w="9525">
              <a:noFill/>
              <a:miter lim="800000"/>
              <a:headEnd/>
              <a:tailEnd/>
            </a:ln>
          </p:spPr>
          <p:txBody>
            <a:bodyPr wrap="none" lIns="92075" tIns="46038" rIns="92075" bIns="46038">
              <a:spAutoFit/>
            </a:bodyPr>
            <a:lstStyle/>
            <a:p>
              <a:r>
                <a:rPr lang="en-US" sz="900" b="1">
                  <a:solidFill>
                    <a:srgbClr val="000000"/>
                  </a:solidFill>
                  <a:latin typeface="Times New Roman" pitchFamily="18" charset="0"/>
                  <a:cs typeface="Arial" charset="0"/>
                </a:rPr>
                <a:t>NJ</a:t>
              </a:r>
            </a:p>
          </p:txBody>
        </p:sp>
        <p:sp>
          <p:nvSpPr>
            <p:cNvPr id="9325" name="Rectangle 108"/>
            <p:cNvSpPr>
              <a:spLocks noChangeArrowheads="1"/>
            </p:cNvSpPr>
            <p:nvPr/>
          </p:nvSpPr>
          <p:spPr bwMode="auto">
            <a:xfrm>
              <a:off x="5182" y="1408"/>
              <a:ext cx="298" cy="218"/>
            </a:xfrm>
            <a:prstGeom prst="rect">
              <a:avLst/>
            </a:prstGeom>
            <a:solidFill>
              <a:schemeClr val="bg1"/>
            </a:solidFill>
            <a:ln w="9525">
              <a:noFill/>
              <a:miter lim="800000"/>
              <a:headEnd/>
              <a:tailEnd/>
            </a:ln>
          </p:spPr>
          <p:txBody>
            <a:bodyPr lIns="92075" tIns="46038" rIns="92075" bIns="46038">
              <a:spAutoFit/>
            </a:bodyPr>
            <a:lstStyle/>
            <a:p>
              <a:r>
                <a:rPr lang="en-US" sz="900" b="1">
                  <a:solidFill>
                    <a:srgbClr val="000000"/>
                  </a:solidFill>
                  <a:latin typeface="Times New Roman" pitchFamily="18" charset="0"/>
                  <a:cs typeface="Arial" charset="0"/>
                </a:rPr>
                <a:t>CT</a:t>
              </a:r>
            </a:p>
          </p:txBody>
        </p:sp>
        <p:sp>
          <p:nvSpPr>
            <p:cNvPr id="9326" name="Line 109"/>
            <p:cNvSpPr>
              <a:spLocks noChangeShapeType="1"/>
            </p:cNvSpPr>
            <p:nvPr/>
          </p:nvSpPr>
          <p:spPr bwMode="auto">
            <a:xfrm>
              <a:off x="5145" y="1279"/>
              <a:ext cx="110" cy="161"/>
            </a:xfrm>
            <a:prstGeom prst="line">
              <a:avLst/>
            </a:prstGeom>
            <a:noFill/>
            <a:ln w="12700">
              <a:solidFill>
                <a:schemeClr val="tx1"/>
              </a:solidFill>
              <a:round/>
              <a:headEnd type="none" w="sm" len="sm"/>
              <a:tailEnd type="none" w="sm" len="sm"/>
            </a:ln>
          </p:spPr>
          <p:txBody>
            <a:bodyPr/>
            <a:lstStyle/>
            <a:p>
              <a:endParaRPr lang="en-US"/>
            </a:p>
          </p:txBody>
        </p:sp>
        <p:grpSp>
          <p:nvGrpSpPr>
            <p:cNvPr id="9327" name="Group 110"/>
            <p:cNvGrpSpPr>
              <a:grpSpLocks/>
            </p:cNvGrpSpPr>
            <p:nvPr/>
          </p:nvGrpSpPr>
          <p:grpSpPr bwMode="auto">
            <a:xfrm>
              <a:off x="1124" y="3485"/>
              <a:ext cx="952" cy="700"/>
              <a:chOff x="1124" y="3485"/>
              <a:chExt cx="690" cy="567"/>
            </a:xfrm>
          </p:grpSpPr>
          <p:grpSp>
            <p:nvGrpSpPr>
              <p:cNvPr id="9330" name="Group 111"/>
              <p:cNvGrpSpPr>
                <a:grpSpLocks/>
              </p:cNvGrpSpPr>
              <p:nvPr/>
            </p:nvGrpSpPr>
            <p:grpSpPr bwMode="auto">
              <a:xfrm>
                <a:off x="1124" y="3485"/>
                <a:ext cx="690" cy="567"/>
                <a:chOff x="1124" y="3485"/>
                <a:chExt cx="690" cy="567"/>
              </a:xfrm>
            </p:grpSpPr>
            <p:sp>
              <p:nvSpPr>
                <p:cNvPr id="9332" name="Freeform 112"/>
                <p:cNvSpPr>
                  <a:spLocks/>
                </p:cNvSpPr>
                <p:nvPr/>
              </p:nvSpPr>
              <p:spPr bwMode="auto">
                <a:xfrm>
                  <a:off x="1124" y="3556"/>
                  <a:ext cx="53" cy="83"/>
                </a:xfrm>
                <a:custGeom>
                  <a:avLst/>
                  <a:gdLst>
                    <a:gd name="T0" fmla="*/ 0 w 53"/>
                    <a:gd name="T1" fmla="*/ 82 h 83"/>
                    <a:gd name="T2" fmla="*/ 0 w 53"/>
                    <a:gd name="T3" fmla="*/ 58 h 83"/>
                    <a:gd name="T4" fmla="*/ 30 w 53"/>
                    <a:gd name="T5" fmla="*/ 0 h 83"/>
                    <a:gd name="T6" fmla="*/ 52 w 53"/>
                    <a:gd name="T7" fmla="*/ 17 h 83"/>
                    <a:gd name="T8" fmla="*/ 27 w 53"/>
                    <a:gd name="T9" fmla="*/ 82 h 83"/>
                    <a:gd name="T10" fmla="*/ 0 w 53"/>
                    <a:gd name="T11" fmla="*/ 82 h 83"/>
                    <a:gd name="T12" fmla="*/ 0 60000 65536"/>
                    <a:gd name="T13" fmla="*/ 0 60000 65536"/>
                    <a:gd name="T14" fmla="*/ 0 60000 65536"/>
                    <a:gd name="T15" fmla="*/ 0 60000 65536"/>
                    <a:gd name="T16" fmla="*/ 0 60000 65536"/>
                    <a:gd name="T17" fmla="*/ 0 60000 65536"/>
                    <a:gd name="T18" fmla="*/ 0 w 53"/>
                    <a:gd name="T19" fmla="*/ 0 h 83"/>
                    <a:gd name="T20" fmla="*/ 53 w 53"/>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53" h="83">
                      <a:moveTo>
                        <a:pt x="0" y="82"/>
                      </a:moveTo>
                      <a:lnTo>
                        <a:pt x="0" y="58"/>
                      </a:lnTo>
                      <a:lnTo>
                        <a:pt x="30" y="0"/>
                      </a:lnTo>
                      <a:lnTo>
                        <a:pt x="52" y="17"/>
                      </a:lnTo>
                      <a:lnTo>
                        <a:pt x="27" y="82"/>
                      </a:lnTo>
                      <a:lnTo>
                        <a:pt x="0" y="82"/>
                      </a:lnTo>
                    </a:path>
                  </a:pathLst>
                </a:custGeom>
                <a:solidFill>
                  <a:schemeClr val="bg1"/>
                </a:solidFill>
                <a:ln w="12700" cap="rnd">
                  <a:solidFill>
                    <a:srgbClr val="000000"/>
                  </a:solidFill>
                  <a:round/>
                  <a:headEnd/>
                  <a:tailEnd/>
                </a:ln>
              </p:spPr>
              <p:txBody>
                <a:bodyPr/>
                <a:lstStyle/>
                <a:p>
                  <a:endParaRPr lang="en-US"/>
                </a:p>
              </p:txBody>
            </p:sp>
            <p:sp>
              <p:nvSpPr>
                <p:cNvPr id="9333" name="Freeform 113"/>
                <p:cNvSpPr>
                  <a:spLocks/>
                </p:cNvSpPr>
                <p:nvPr/>
              </p:nvSpPr>
              <p:spPr bwMode="auto">
                <a:xfrm>
                  <a:off x="1199" y="3485"/>
                  <a:ext cx="101" cy="105"/>
                </a:xfrm>
                <a:custGeom>
                  <a:avLst/>
                  <a:gdLst>
                    <a:gd name="T0" fmla="*/ 22 w 101"/>
                    <a:gd name="T1" fmla="*/ 12 h 105"/>
                    <a:gd name="T2" fmla="*/ 0 w 101"/>
                    <a:gd name="T3" fmla="*/ 61 h 105"/>
                    <a:gd name="T4" fmla="*/ 38 w 101"/>
                    <a:gd name="T5" fmla="*/ 95 h 105"/>
                    <a:gd name="T6" fmla="*/ 83 w 101"/>
                    <a:gd name="T7" fmla="*/ 104 h 105"/>
                    <a:gd name="T8" fmla="*/ 100 w 101"/>
                    <a:gd name="T9" fmla="*/ 63 h 105"/>
                    <a:gd name="T10" fmla="*/ 89 w 101"/>
                    <a:gd name="T11" fmla="*/ 0 h 105"/>
                    <a:gd name="T12" fmla="*/ 22 w 101"/>
                    <a:gd name="T13" fmla="*/ 12 h 105"/>
                    <a:gd name="T14" fmla="*/ 0 60000 65536"/>
                    <a:gd name="T15" fmla="*/ 0 60000 65536"/>
                    <a:gd name="T16" fmla="*/ 0 60000 65536"/>
                    <a:gd name="T17" fmla="*/ 0 60000 65536"/>
                    <a:gd name="T18" fmla="*/ 0 60000 65536"/>
                    <a:gd name="T19" fmla="*/ 0 60000 65536"/>
                    <a:gd name="T20" fmla="*/ 0 60000 65536"/>
                    <a:gd name="T21" fmla="*/ 0 w 101"/>
                    <a:gd name="T22" fmla="*/ 0 h 105"/>
                    <a:gd name="T23" fmla="*/ 101 w 101"/>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 h="105">
                      <a:moveTo>
                        <a:pt x="22" y="12"/>
                      </a:moveTo>
                      <a:lnTo>
                        <a:pt x="0" y="61"/>
                      </a:lnTo>
                      <a:lnTo>
                        <a:pt x="38" y="95"/>
                      </a:lnTo>
                      <a:lnTo>
                        <a:pt x="83" y="104"/>
                      </a:lnTo>
                      <a:lnTo>
                        <a:pt x="100" y="63"/>
                      </a:lnTo>
                      <a:lnTo>
                        <a:pt x="89" y="0"/>
                      </a:lnTo>
                      <a:lnTo>
                        <a:pt x="22" y="12"/>
                      </a:lnTo>
                    </a:path>
                  </a:pathLst>
                </a:custGeom>
                <a:solidFill>
                  <a:schemeClr val="bg1"/>
                </a:solidFill>
                <a:ln w="12700" cap="rnd">
                  <a:solidFill>
                    <a:srgbClr val="000000"/>
                  </a:solidFill>
                  <a:round/>
                  <a:headEnd/>
                  <a:tailEnd/>
                </a:ln>
              </p:spPr>
              <p:txBody>
                <a:bodyPr/>
                <a:lstStyle/>
                <a:p>
                  <a:endParaRPr lang="en-US"/>
                </a:p>
              </p:txBody>
            </p:sp>
            <p:sp>
              <p:nvSpPr>
                <p:cNvPr id="9334" name="Freeform 114"/>
                <p:cNvSpPr>
                  <a:spLocks/>
                </p:cNvSpPr>
                <p:nvPr/>
              </p:nvSpPr>
              <p:spPr bwMode="auto">
                <a:xfrm>
                  <a:off x="1293" y="3556"/>
                  <a:ext cx="147" cy="118"/>
                </a:xfrm>
                <a:custGeom>
                  <a:avLst/>
                  <a:gdLst>
                    <a:gd name="T0" fmla="*/ 0 w 147"/>
                    <a:gd name="T1" fmla="*/ 41 h 118"/>
                    <a:gd name="T2" fmla="*/ 100 w 147"/>
                    <a:gd name="T3" fmla="*/ 0 h 118"/>
                    <a:gd name="T4" fmla="*/ 119 w 147"/>
                    <a:gd name="T5" fmla="*/ 50 h 118"/>
                    <a:gd name="T6" fmla="*/ 138 w 147"/>
                    <a:gd name="T7" fmla="*/ 62 h 118"/>
                    <a:gd name="T8" fmla="*/ 146 w 147"/>
                    <a:gd name="T9" fmla="*/ 103 h 118"/>
                    <a:gd name="T10" fmla="*/ 96 w 147"/>
                    <a:gd name="T11" fmla="*/ 110 h 118"/>
                    <a:gd name="T12" fmla="*/ 60 w 147"/>
                    <a:gd name="T13" fmla="*/ 117 h 118"/>
                    <a:gd name="T14" fmla="*/ 0 w 147"/>
                    <a:gd name="T15" fmla="*/ 41 h 118"/>
                    <a:gd name="T16" fmla="*/ 0 60000 65536"/>
                    <a:gd name="T17" fmla="*/ 0 60000 65536"/>
                    <a:gd name="T18" fmla="*/ 0 60000 65536"/>
                    <a:gd name="T19" fmla="*/ 0 60000 65536"/>
                    <a:gd name="T20" fmla="*/ 0 60000 65536"/>
                    <a:gd name="T21" fmla="*/ 0 60000 65536"/>
                    <a:gd name="T22" fmla="*/ 0 60000 65536"/>
                    <a:gd name="T23" fmla="*/ 0 60000 65536"/>
                    <a:gd name="T24" fmla="*/ 0 w 147"/>
                    <a:gd name="T25" fmla="*/ 0 h 118"/>
                    <a:gd name="T26" fmla="*/ 147 w 147"/>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7" h="118">
                      <a:moveTo>
                        <a:pt x="0" y="41"/>
                      </a:moveTo>
                      <a:lnTo>
                        <a:pt x="100" y="0"/>
                      </a:lnTo>
                      <a:lnTo>
                        <a:pt x="119" y="50"/>
                      </a:lnTo>
                      <a:lnTo>
                        <a:pt x="138" y="62"/>
                      </a:lnTo>
                      <a:lnTo>
                        <a:pt x="146" y="103"/>
                      </a:lnTo>
                      <a:lnTo>
                        <a:pt x="96" y="110"/>
                      </a:lnTo>
                      <a:lnTo>
                        <a:pt x="60" y="117"/>
                      </a:lnTo>
                      <a:lnTo>
                        <a:pt x="0" y="41"/>
                      </a:lnTo>
                    </a:path>
                  </a:pathLst>
                </a:custGeom>
                <a:solidFill>
                  <a:schemeClr val="bg1"/>
                </a:solidFill>
                <a:ln w="12700" cap="rnd">
                  <a:solidFill>
                    <a:srgbClr val="000000"/>
                  </a:solidFill>
                  <a:round/>
                  <a:headEnd/>
                  <a:tailEnd/>
                </a:ln>
              </p:spPr>
              <p:txBody>
                <a:bodyPr/>
                <a:lstStyle/>
                <a:p>
                  <a:endParaRPr lang="en-US"/>
                </a:p>
              </p:txBody>
            </p:sp>
            <p:sp>
              <p:nvSpPr>
                <p:cNvPr id="9335" name="Freeform 115"/>
                <p:cNvSpPr>
                  <a:spLocks/>
                </p:cNvSpPr>
                <p:nvPr/>
              </p:nvSpPr>
              <p:spPr bwMode="auto">
                <a:xfrm>
                  <a:off x="1444" y="3645"/>
                  <a:ext cx="119" cy="63"/>
                </a:xfrm>
                <a:custGeom>
                  <a:avLst/>
                  <a:gdLst>
                    <a:gd name="T0" fmla="*/ 18 w 119"/>
                    <a:gd name="T1" fmla="*/ 2 h 63"/>
                    <a:gd name="T2" fmla="*/ 0 w 119"/>
                    <a:gd name="T3" fmla="*/ 58 h 63"/>
                    <a:gd name="T4" fmla="*/ 32 w 119"/>
                    <a:gd name="T5" fmla="*/ 62 h 63"/>
                    <a:gd name="T6" fmla="*/ 51 w 119"/>
                    <a:gd name="T7" fmla="*/ 49 h 63"/>
                    <a:gd name="T8" fmla="*/ 86 w 119"/>
                    <a:gd name="T9" fmla="*/ 50 h 63"/>
                    <a:gd name="T10" fmla="*/ 118 w 119"/>
                    <a:gd name="T11" fmla="*/ 26 h 63"/>
                    <a:gd name="T12" fmla="*/ 97 w 119"/>
                    <a:gd name="T13" fmla="*/ 17 h 63"/>
                    <a:gd name="T14" fmla="*/ 82 w 119"/>
                    <a:gd name="T15" fmla="*/ 0 h 63"/>
                    <a:gd name="T16" fmla="*/ 18 w 119"/>
                    <a:gd name="T17" fmla="*/ 2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9"/>
                    <a:gd name="T28" fmla="*/ 0 h 63"/>
                    <a:gd name="T29" fmla="*/ 119 w 119"/>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9" h="63">
                      <a:moveTo>
                        <a:pt x="18" y="2"/>
                      </a:moveTo>
                      <a:lnTo>
                        <a:pt x="0" y="58"/>
                      </a:lnTo>
                      <a:lnTo>
                        <a:pt x="32" y="62"/>
                      </a:lnTo>
                      <a:lnTo>
                        <a:pt x="51" y="49"/>
                      </a:lnTo>
                      <a:lnTo>
                        <a:pt x="86" y="50"/>
                      </a:lnTo>
                      <a:lnTo>
                        <a:pt x="118" y="26"/>
                      </a:lnTo>
                      <a:lnTo>
                        <a:pt x="97" y="17"/>
                      </a:lnTo>
                      <a:lnTo>
                        <a:pt x="82" y="0"/>
                      </a:lnTo>
                      <a:lnTo>
                        <a:pt x="18" y="2"/>
                      </a:lnTo>
                    </a:path>
                  </a:pathLst>
                </a:custGeom>
                <a:solidFill>
                  <a:schemeClr val="bg1"/>
                </a:solidFill>
                <a:ln w="12700" cap="rnd">
                  <a:solidFill>
                    <a:srgbClr val="000000"/>
                  </a:solidFill>
                  <a:round/>
                  <a:headEnd/>
                  <a:tailEnd/>
                </a:ln>
              </p:spPr>
              <p:txBody>
                <a:bodyPr/>
                <a:lstStyle/>
                <a:p>
                  <a:endParaRPr lang="en-US"/>
                </a:p>
              </p:txBody>
            </p:sp>
            <p:sp>
              <p:nvSpPr>
                <p:cNvPr id="9336" name="Freeform 116"/>
                <p:cNvSpPr>
                  <a:spLocks/>
                </p:cNvSpPr>
                <p:nvPr/>
              </p:nvSpPr>
              <p:spPr bwMode="auto">
                <a:xfrm>
                  <a:off x="1479" y="3732"/>
                  <a:ext cx="48" cy="45"/>
                </a:xfrm>
                <a:custGeom>
                  <a:avLst/>
                  <a:gdLst>
                    <a:gd name="T0" fmla="*/ 41 w 48"/>
                    <a:gd name="T1" fmla="*/ 0 h 45"/>
                    <a:gd name="T2" fmla="*/ 0 w 48"/>
                    <a:gd name="T3" fmla="*/ 3 h 45"/>
                    <a:gd name="T4" fmla="*/ 8 w 48"/>
                    <a:gd name="T5" fmla="*/ 44 h 45"/>
                    <a:gd name="T6" fmla="*/ 47 w 48"/>
                    <a:gd name="T7" fmla="*/ 34 h 45"/>
                    <a:gd name="T8" fmla="*/ 41 w 48"/>
                    <a:gd name="T9" fmla="*/ 0 h 45"/>
                    <a:gd name="T10" fmla="*/ 0 60000 65536"/>
                    <a:gd name="T11" fmla="*/ 0 60000 65536"/>
                    <a:gd name="T12" fmla="*/ 0 60000 65536"/>
                    <a:gd name="T13" fmla="*/ 0 60000 65536"/>
                    <a:gd name="T14" fmla="*/ 0 60000 65536"/>
                    <a:gd name="T15" fmla="*/ 0 w 48"/>
                    <a:gd name="T16" fmla="*/ 0 h 45"/>
                    <a:gd name="T17" fmla="*/ 48 w 48"/>
                    <a:gd name="T18" fmla="*/ 45 h 45"/>
                  </a:gdLst>
                  <a:ahLst/>
                  <a:cxnLst>
                    <a:cxn ang="T10">
                      <a:pos x="T0" y="T1"/>
                    </a:cxn>
                    <a:cxn ang="T11">
                      <a:pos x="T2" y="T3"/>
                    </a:cxn>
                    <a:cxn ang="T12">
                      <a:pos x="T4" y="T5"/>
                    </a:cxn>
                    <a:cxn ang="T13">
                      <a:pos x="T6" y="T7"/>
                    </a:cxn>
                    <a:cxn ang="T14">
                      <a:pos x="T8" y="T9"/>
                    </a:cxn>
                  </a:cxnLst>
                  <a:rect l="T15" t="T16" r="T17" b="T18"/>
                  <a:pathLst>
                    <a:path w="48" h="45">
                      <a:moveTo>
                        <a:pt x="41" y="0"/>
                      </a:moveTo>
                      <a:lnTo>
                        <a:pt x="0" y="3"/>
                      </a:lnTo>
                      <a:lnTo>
                        <a:pt x="8" y="44"/>
                      </a:lnTo>
                      <a:lnTo>
                        <a:pt x="47" y="34"/>
                      </a:lnTo>
                      <a:lnTo>
                        <a:pt x="41" y="0"/>
                      </a:lnTo>
                    </a:path>
                  </a:pathLst>
                </a:custGeom>
                <a:solidFill>
                  <a:schemeClr val="bg1"/>
                </a:solidFill>
                <a:ln w="12700" cap="rnd">
                  <a:solidFill>
                    <a:srgbClr val="000000"/>
                  </a:solidFill>
                  <a:round/>
                  <a:headEnd/>
                  <a:tailEnd/>
                </a:ln>
              </p:spPr>
              <p:txBody>
                <a:bodyPr/>
                <a:lstStyle/>
                <a:p>
                  <a:endParaRPr lang="en-US"/>
                </a:p>
              </p:txBody>
            </p:sp>
            <p:sp>
              <p:nvSpPr>
                <p:cNvPr id="9337" name="Freeform 117"/>
                <p:cNvSpPr>
                  <a:spLocks/>
                </p:cNvSpPr>
                <p:nvPr/>
              </p:nvSpPr>
              <p:spPr bwMode="auto">
                <a:xfrm>
                  <a:off x="1531" y="3780"/>
                  <a:ext cx="34" cy="45"/>
                </a:xfrm>
                <a:custGeom>
                  <a:avLst/>
                  <a:gdLst>
                    <a:gd name="T0" fmla="*/ 0 w 34"/>
                    <a:gd name="T1" fmla="*/ 16 h 45"/>
                    <a:gd name="T2" fmla="*/ 33 w 34"/>
                    <a:gd name="T3" fmla="*/ 0 h 45"/>
                    <a:gd name="T4" fmla="*/ 33 w 34"/>
                    <a:gd name="T5" fmla="*/ 39 h 45"/>
                    <a:gd name="T6" fmla="*/ 12 w 34"/>
                    <a:gd name="T7" fmla="*/ 44 h 45"/>
                    <a:gd name="T8" fmla="*/ 0 w 34"/>
                    <a:gd name="T9" fmla="*/ 16 h 45"/>
                    <a:gd name="T10" fmla="*/ 0 60000 65536"/>
                    <a:gd name="T11" fmla="*/ 0 60000 65536"/>
                    <a:gd name="T12" fmla="*/ 0 60000 65536"/>
                    <a:gd name="T13" fmla="*/ 0 60000 65536"/>
                    <a:gd name="T14" fmla="*/ 0 60000 65536"/>
                    <a:gd name="T15" fmla="*/ 0 w 34"/>
                    <a:gd name="T16" fmla="*/ 0 h 45"/>
                    <a:gd name="T17" fmla="*/ 34 w 34"/>
                    <a:gd name="T18" fmla="*/ 45 h 45"/>
                  </a:gdLst>
                  <a:ahLst/>
                  <a:cxnLst>
                    <a:cxn ang="T10">
                      <a:pos x="T0" y="T1"/>
                    </a:cxn>
                    <a:cxn ang="T11">
                      <a:pos x="T2" y="T3"/>
                    </a:cxn>
                    <a:cxn ang="T12">
                      <a:pos x="T4" y="T5"/>
                    </a:cxn>
                    <a:cxn ang="T13">
                      <a:pos x="T6" y="T7"/>
                    </a:cxn>
                    <a:cxn ang="T14">
                      <a:pos x="T8" y="T9"/>
                    </a:cxn>
                  </a:cxnLst>
                  <a:rect l="T15" t="T16" r="T17" b="T18"/>
                  <a:pathLst>
                    <a:path w="34" h="45">
                      <a:moveTo>
                        <a:pt x="0" y="16"/>
                      </a:moveTo>
                      <a:lnTo>
                        <a:pt x="33" y="0"/>
                      </a:lnTo>
                      <a:lnTo>
                        <a:pt x="33" y="39"/>
                      </a:lnTo>
                      <a:lnTo>
                        <a:pt x="12" y="44"/>
                      </a:lnTo>
                      <a:lnTo>
                        <a:pt x="0" y="16"/>
                      </a:lnTo>
                    </a:path>
                  </a:pathLst>
                </a:custGeom>
                <a:solidFill>
                  <a:schemeClr val="bg1"/>
                </a:solidFill>
                <a:ln w="12700" cap="rnd">
                  <a:solidFill>
                    <a:srgbClr val="000000"/>
                  </a:solidFill>
                  <a:round/>
                  <a:headEnd/>
                  <a:tailEnd/>
                </a:ln>
              </p:spPr>
              <p:txBody>
                <a:bodyPr/>
                <a:lstStyle/>
                <a:p>
                  <a:endParaRPr lang="en-US"/>
                </a:p>
              </p:txBody>
            </p:sp>
            <p:sp>
              <p:nvSpPr>
                <p:cNvPr id="9338" name="Freeform 118"/>
                <p:cNvSpPr>
                  <a:spLocks/>
                </p:cNvSpPr>
                <p:nvPr/>
              </p:nvSpPr>
              <p:spPr bwMode="auto">
                <a:xfrm>
                  <a:off x="1614" y="3801"/>
                  <a:ext cx="200" cy="251"/>
                </a:xfrm>
                <a:custGeom>
                  <a:avLst/>
                  <a:gdLst>
                    <a:gd name="T0" fmla="*/ 33 w 200"/>
                    <a:gd name="T1" fmla="*/ 0 h 251"/>
                    <a:gd name="T2" fmla="*/ 0 w 200"/>
                    <a:gd name="T3" fmla="*/ 96 h 251"/>
                    <a:gd name="T4" fmla="*/ 24 w 200"/>
                    <a:gd name="T5" fmla="*/ 142 h 251"/>
                    <a:gd name="T6" fmla="*/ 24 w 200"/>
                    <a:gd name="T7" fmla="*/ 228 h 251"/>
                    <a:gd name="T8" fmla="*/ 72 w 200"/>
                    <a:gd name="T9" fmla="*/ 250 h 251"/>
                    <a:gd name="T10" fmla="*/ 93 w 200"/>
                    <a:gd name="T11" fmla="*/ 201 h 251"/>
                    <a:gd name="T12" fmla="*/ 154 w 200"/>
                    <a:gd name="T13" fmla="*/ 189 h 251"/>
                    <a:gd name="T14" fmla="*/ 199 w 200"/>
                    <a:gd name="T15" fmla="*/ 135 h 251"/>
                    <a:gd name="T16" fmla="*/ 151 w 200"/>
                    <a:gd name="T17" fmla="*/ 50 h 251"/>
                    <a:gd name="T18" fmla="*/ 33 w 200"/>
                    <a:gd name="T19" fmla="*/ 0 h 2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
                    <a:gd name="T31" fmla="*/ 0 h 251"/>
                    <a:gd name="T32" fmla="*/ 200 w 200"/>
                    <a:gd name="T33" fmla="*/ 251 h 2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 h="251">
                      <a:moveTo>
                        <a:pt x="33" y="0"/>
                      </a:moveTo>
                      <a:lnTo>
                        <a:pt x="0" y="96"/>
                      </a:lnTo>
                      <a:lnTo>
                        <a:pt x="24" y="142"/>
                      </a:lnTo>
                      <a:lnTo>
                        <a:pt x="24" y="228"/>
                      </a:lnTo>
                      <a:lnTo>
                        <a:pt x="72" y="250"/>
                      </a:lnTo>
                      <a:lnTo>
                        <a:pt x="93" y="201"/>
                      </a:lnTo>
                      <a:lnTo>
                        <a:pt x="154" y="189"/>
                      </a:lnTo>
                      <a:lnTo>
                        <a:pt x="199" y="135"/>
                      </a:lnTo>
                      <a:lnTo>
                        <a:pt x="151" y="50"/>
                      </a:lnTo>
                      <a:lnTo>
                        <a:pt x="33" y="0"/>
                      </a:lnTo>
                    </a:path>
                  </a:pathLst>
                </a:custGeom>
                <a:solidFill>
                  <a:schemeClr val="bg1"/>
                </a:solidFill>
                <a:ln w="12700" cap="rnd">
                  <a:solidFill>
                    <a:srgbClr val="000000"/>
                  </a:solidFill>
                  <a:round/>
                  <a:headEnd/>
                  <a:tailEnd/>
                </a:ln>
              </p:spPr>
              <p:txBody>
                <a:bodyPr/>
                <a:lstStyle/>
                <a:p>
                  <a:endParaRPr lang="en-US"/>
                </a:p>
              </p:txBody>
            </p:sp>
          </p:grpSp>
          <p:sp>
            <p:nvSpPr>
              <p:cNvPr id="9331" name="Freeform 119"/>
              <p:cNvSpPr>
                <a:spLocks/>
              </p:cNvSpPr>
              <p:nvPr/>
            </p:nvSpPr>
            <p:spPr bwMode="auto">
              <a:xfrm>
                <a:off x="1544" y="3683"/>
                <a:ext cx="111" cy="99"/>
              </a:xfrm>
              <a:custGeom>
                <a:avLst/>
                <a:gdLst>
                  <a:gd name="T0" fmla="*/ 23 w 111"/>
                  <a:gd name="T1" fmla="*/ 0 h 99"/>
                  <a:gd name="T2" fmla="*/ 0 w 111"/>
                  <a:gd name="T3" fmla="*/ 30 h 99"/>
                  <a:gd name="T4" fmla="*/ 10 w 111"/>
                  <a:gd name="T5" fmla="*/ 52 h 99"/>
                  <a:gd name="T6" fmla="*/ 30 w 111"/>
                  <a:gd name="T7" fmla="*/ 60 h 99"/>
                  <a:gd name="T8" fmla="*/ 52 w 111"/>
                  <a:gd name="T9" fmla="*/ 98 h 99"/>
                  <a:gd name="T10" fmla="*/ 109 w 111"/>
                  <a:gd name="T11" fmla="*/ 83 h 99"/>
                  <a:gd name="T12" fmla="*/ 110 w 111"/>
                  <a:gd name="T13" fmla="*/ 42 h 99"/>
                  <a:gd name="T14" fmla="*/ 68 w 111"/>
                  <a:gd name="T15" fmla="*/ 8 h 99"/>
                  <a:gd name="T16" fmla="*/ 23 w 111"/>
                  <a:gd name="T17" fmla="*/ 0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99"/>
                  <a:gd name="T29" fmla="*/ 111 w 111"/>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99">
                    <a:moveTo>
                      <a:pt x="23" y="0"/>
                    </a:moveTo>
                    <a:lnTo>
                      <a:pt x="0" y="30"/>
                    </a:lnTo>
                    <a:lnTo>
                      <a:pt x="10" y="52"/>
                    </a:lnTo>
                    <a:lnTo>
                      <a:pt x="30" y="60"/>
                    </a:lnTo>
                    <a:lnTo>
                      <a:pt x="52" y="98"/>
                    </a:lnTo>
                    <a:lnTo>
                      <a:pt x="109" y="83"/>
                    </a:lnTo>
                    <a:lnTo>
                      <a:pt x="110" y="42"/>
                    </a:lnTo>
                    <a:lnTo>
                      <a:pt x="68" y="8"/>
                    </a:lnTo>
                    <a:lnTo>
                      <a:pt x="23" y="0"/>
                    </a:lnTo>
                  </a:path>
                </a:pathLst>
              </a:custGeom>
              <a:solidFill>
                <a:schemeClr val="bg1"/>
              </a:solidFill>
              <a:ln w="12700" cap="rnd">
                <a:solidFill>
                  <a:srgbClr val="000000"/>
                </a:solidFill>
                <a:round/>
                <a:headEnd/>
                <a:tailEnd/>
              </a:ln>
            </p:spPr>
            <p:txBody>
              <a:bodyPr/>
              <a:lstStyle/>
              <a:p>
                <a:endParaRPr lang="en-US"/>
              </a:p>
            </p:txBody>
          </p:sp>
        </p:grpSp>
        <p:sp>
          <p:nvSpPr>
            <p:cNvPr id="9328" name="Freeform 120"/>
            <p:cNvSpPr>
              <a:spLocks/>
            </p:cNvSpPr>
            <p:nvPr/>
          </p:nvSpPr>
          <p:spPr bwMode="auto">
            <a:xfrm>
              <a:off x="120" y="3036"/>
              <a:ext cx="1013" cy="1054"/>
            </a:xfrm>
            <a:custGeom>
              <a:avLst/>
              <a:gdLst>
                <a:gd name="T0" fmla="*/ 161 w 1013"/>
                <a:gd name="T1" fmla="*/ 157 h 1054"/>
                <a:gd name="T2" fmla="*/ 365 w 1013"/>
                <a:gd name="T3" fmla="*/ 0 h 1054"/>
                <a:gd name="T4" fmla="*/ 462 w 1013"/>
                <a:gd name="T5" fmla="*/ 27 h 1054"/>
                <a:gd name="T6" fmla="*/ 509 w 1013"/>
                <a:gd name="T7" fmla="*/ 77 h 1054"/>
                <a:gd name="T8" fmla="*/ 700 w 1013"/>
                <a:gd name="T9" fmla="*/ 97 h 1054"/>
                <a:gd name="T10" fmla="*/ 705 w 1013"/>
                <a:gd name="T11" fmla="*/ 618 h 1054"/>
                <a:gd name="T12" fmla="*/ 768 w 1013"/>
                <a:gd name="T13" fmla="*/ 633 h 1054"/>
                <a:gd name="T14" fmla="*/ 797 w 1013"/>
                <a:gd name="T15" fmla="*/ 696 h 1054"/>
                <a:gd name="T16" fmla="*/ 841 w 1013"/>
                <a:gd name="T17" fmla="*/ 674 h 1054"/>
                <a:gd name="T18" fmla="*/ 933 w 1013"/>
                <a:gd name="T19" fmla="*/ 815 h 1054"/>
                <a:gd name="T20" fmla="*/ 1012 w 1013"/>
                <a:gd name="T21" fmla="*/ 881 h 1054"/>
                <a:gd name="T22" fmla="*/ 1009 w 1013"/>
                <a:gd name="T23" fmla="*/ 937 h 1054"/>
                <a:gd name="T24" fmla="*/ 909 w 1013"/>
                <a:gd name="T25" fmla="*/ 945 h 1054"/>
                <a:gd name="T26" fmla="*/ 865 w 1013"/>
                <a:gd name="T27" fmla="*/ 772 h 1054"/>
                <a:gd name="T28" fmla="*/ 550 w 1013"/>
                <a:gd name="T29" fmla="*/ 601 h 1054"/>
                <a:gd name="T30" fmla="*/ 559 w 1013"/>
                <a:gd name="T31" fmla="*/ 655 h 1054"/>
                <a:gd name="T32" fmla="*/ 487 w 1013"/>
                <a:gd name="T33" fmla="*/ 724 h 1054"/>
                <a:gd name="T34" fmla="*/ 476 w 1013"/>
                <a:gd name="T35" fmla="*/ 699 h 1054"/>
                <a:gd name="T36" fmla="*/ 456 w 1013"/>
                <a:gd name="T37" fmla="*/ 699 h 1054"/>
                <a:gd name="T38" fmla="*/ 400 w 1013"/>
                <a:gd name="T39" fmla="*/ 843 h 1054"/>
                <a:gd name="T40" fmla="*/ 224 w 1013"/>
                <a:gd name="T41" fmla="*/ 986 h 1054"/>
                <a:gd name="T42" fmla="*/ 50 w 1013"/>
                <a:gd name="T43" fmla="*/ 1053 h 1054"/>
                <a:gd name="T44" fmla="*/ 0 w 1013"/>
                <a:gd name="T45" fmla="*/ 1044 h 1054"/>
                <a:gd name="T46" fmla="*/ 200 w 1013"/>
                <a:gd name="T47" fmla="*/ 922 h 1054"/>
                <a:gd name="T48" fmla="*/ 224 w 1013"/>
                <a:gd name="T49" fmla="*/ 922 h 1054"/>
                <a:gd name="T50" fmla="*/ 297 w 1013"/>
                <a:gd name="T51" fmla="*/ 828 h 1054"/>
                <a:gd name="T52" fmla="*/ 329 w 1013"/>
                <a:gd name="T53" fmla="*/ 825 h 1054"/>
                <a:gd name="T54" fmla="*/ 379 w 1013"/>
                <a:gd name="T55" fmla="*/ 753 h 1054"/>
                <a:gd name="T56" fmla="*/ 362 w 1013"/>
                <a:gd name="T57" fmla="*/ 722 h 1054"/>
                <a:gd name="T58" fmla="*/ 255 w 1013"/>
                <a:gd name="T59" fmla="*/ 737 h 1054"/>
                <a:gd name="T60" fmla="*/ 182 w 1013"/>
                <a:gd name="T61" fmla="*/ 558 h 1054"/>
                <a:gd name="T62" fmla="*/ 224 w 1013"/>
                <a:gd name="T63" fmla="*/ 477 h 1054"/>
                <a:gd name="T64" fmla="*/ 290 w 1013"/>
                <a:gd name="T65" fmla="*/ 448 h 1054"/>
                <a:gd name="T66" fmla="*/ 267 w 1013"/>
                <a:gd name="T67" fmla="*/ 376 h 1054"/>
                <a:gd name="T68" fmla="*/ 197 w 1013"/>
                <a:gd name="T69" fmla="*/ 411 h 1054"/>
                <a:gd name="T70" fmla="*/ 144 w 1013"/>
                <a:gd name="T71" fmla="*/ 306 h 1054"/>
                <a:gd name="T72" fmla="*/ 202 w 1013"/>
                <a:gd name="T73" fmla="*/ 282 h 1054"/>
                <a:gd name="T74" fmla="*/ 255 w 1013"/>
                <a:gd name="T75" fmla="*/ 310 h 1054"/>
                <a:gd name="T76" fmla="*/ 279 w 1013"/>
                <a:gd name="T77" fmla="*/ 294 h 1054"/>
                <a:gd name="T78" fmla="*/ 235 w 1013"/>
                <a:gd name="T79" fmla="*/ 207 h 1054"/>
                <a:gd name="T80" fmla="*/ 158 w 1013"/>
                <a:gd name="T81" fmla="*/ 200 h 1054"/>
                <a:gd name="T82" fmla="*/ 161 w 1013"/>
                <a:gd name="T83" fmla="*/ 157 h 10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13"/>
                <a:gd name="T127" fmla="*/ 0 h 1054"/>
                <a:gd name="T128" fmla="*/ 1013 w 1013"/>
                <a:gd name="T129" fmla="*/ 1054 h 10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13" h="1054">
                  <a:moveTo>
                    <a:pt x="161" y="157"/>
                  </a:moveTo>
                  <a:lnTo>
                    <a:pt x="365" y="0"/>
                  </a:lnTo>
                  <a:lnTo>
                    <a:pt x="462" y="27"/>
                  </a:lnTo>
                  <a:lnTo>
                    <a:pt x="509" y="77"/>
                  </a:lnTo>
                  <a:lnTo>
                    <a:pt x="700" y="97"/>
                  </a:lnTo>
                  <a:lnTo>
                    <a:pt x="705" y="618"/>
                  </a:lnTo>
                  <a:lnTo>
                    <a:pt x="768" y="633"/>
                  </a:lnTo>
                  <a:lnTo>
                    <a:pt x="797" y="696"/>
                  </a:lnTo>
                  <a:lnTo>
                    <a:pt x="841" y="674"/>
                  </a:lnTo>
                  <a:lnTo>
                    <a:pt x="933" y="815"/>
                  </a:lnTo>
                  <a:lnTo>
                    <a:pt x="1012" y="881"/>
                  </a:lnTo>
                  <a:lnTo>
                    <a:pt x="1009" y="937"/>
                  </a:lnTo>
                  <a:lnTo>
                    <a:pt x="909" y="945"/>
                  </a:lnTo>
                  <a:lnTo>
                    <a:pt x="865" y="772"/>
                  </a:lnTo>
                  <a:lnTo>
                    <a:pt x="550" y="601"/>
                  </a:lnTo>
                  <a:lnTo>
                    <a:pt x="559" y="655"/>
                  </a:lnTo>
                  <a:lnTo>
                    <a:pt x="487" y="724"/>
                  </a:lnTo>
                  <a:lnTo>
                    <a:pt x="476" y="699"/>
                  </a:lnTo>
                  <a:lnTo>
                    <a:pt x="456" y="699"/>
                  </a:lnTo>
                  <a:lnTo>
                    <a:pt x="400" y="843"/>
                  </a:lnTo>
                  <a:lnTo>
                    <a:pt x="224" y="986"/>
                  </a:lnTo>
                  <a:lnTo>
                    <a:pt x="50" y="1053"/>
                  </a:lnTo>
                  <a:lnTo>
                    <a:pt x="0" y="1044"/>
                  </a:lnTo>
                  <a:lnTo>
                    <a:pt x="200" y="922"/>
                  </a:lnTo>
                  <a:lnTo>
                    <a:pt x="224" y="922"/>
                  </a:lnTo>
                  <a:lnTo>
                    <a:pt x="297" y="828"/>
                  </a:lnTo>
                  <a:lnTo>
                    <a:pt x="329" y="825"/>
                  </a:lnTo>
                  <a:lnTo>
                    <a:pt x="379" y="753"/>
                  </a:lnTo>
                  <a:lnTo>
                    <a:pt x="362" y="722"/>
                  </a:lnTo>
                  <a:lnTo>
                    <a:pt x="255" y="737"/>
                  </a:lnTo>
                  <a:lnTo>
                    <a:pt x="182" y="558"/>
                  </a:lnTo>
                  <a:lnTo>
                    <a:pt x="224" y="477"/>
                  </a:lnTo>
                  <a:lnTo>
                    <a:pt x="290" y="448"/>
                  </a:lnTo>
                  <a:lnTo>
                    <a:pt x="267" y="376"/>
                  </a:lnTo>
                  <a:lnTo>
                    <a:pt x="197" y="411"/>
                  </a:lnTo>
                  <a:lnTo>
                    <a:pt x="144" y="306"/>
                  </a:lnTo>
                  <a:lnTo>
                    <a:pt x="202" y="282"/>
                  </a:lnTo>
                  <a:lnTo>
                    <a:pt x="255" y="310"/>
                  </a:lnTo>
                  <a:lnTo>
                    <a:pt x="279" y="294"/>
                  </a:lnTo>
                  <a:lnTo>
                    <a:pt x="235" y="207"/>
                  </a:lnTo>
                  <a:lnTo>
                    <a:pt x="158" y="200"/>
                  </a:lnTo>
                  <a:lnTo>
                    <a:pt x="161" y="157"/>
                  </a:lnTo>
                </a:path>
              </a:pathLst>
            </a:custGeom>
            <a:solidFill>
              <a:schemeClr val="bg1"/>
            </a:solidFill>
            <a:ln w="12700" cap="rnd">
              <a:solidFill>
                <a:srgbClr val="000000"/>
              </a:solidFill>
              <a:round/>
              <a:headEnd/>
              <a:tailEnd/>
            </a:ln>
          </p:spPr>
          <p:txBody>
            <a:bodyPr/>
            <a:lstStyle/>
            <a:p>
              <a:endParaRPr lang="en-US"/>
            </a:p>
          </p:txBody>
        </p:sp>
        <p:sp>
          <p:nvSpPr>
            <p:cNvPr id="9329" name="Rectangle 121"/>
            <p:cNvSpPr>
              <a:spLocks noChangeArrowheads="1"/>
            </p:cNvSpPr>
            <p:nvPr/>
          </p:nvSpPr>
          <p:spPr bwMode="auto">
            <a:xfrm>
              <a:off x="469" y="3177"/>
              <a:ext cx="279" cy="234"/>
            </a:xfrm>
            <a:prstGeom prst="rect">
              <a:avLst/>
            </a:prstGeom>
            <a:solidFill>
              <a:schemeClr val="bg1"/>
            </a:solidFill>
            <a:ln w="9525">
              <a:noFill/>
              <a:miter lim="800000"/>
              <a:headEnd/>
              <a:tailEnd/>
            </a:ln>
          </p:spPr>
          <p:txBody>
            <a:bodyPr wrap="none" lIns="92075" tIns="46038" rIns="92075" bIns="46038">
              <a:spAutoFit/>
            </a:bodyPr>
            <a:lstStyle/>
            <a:p>
              <a:r>
                <a:rPr lang="en-US" sz="1000">
                  <a:solidFill>
                    <a:srgbClr val="000000"/>
                  </a:solidFill>
                  <a:latin typeface="Times New Roman" pitchFamily="18" charset="0"/>
                  <a:cs typeface="Arial" charset="0"/>
                </a:rPr>
                <a:t>AK</a:t>
              </a:r>
            </a:p>
          </p:txBody>
        </p:sp>
      </p:grpSp>
      <p:sp>
        <p:nvSpPr>
          <p:cNvPr id="9219" name="TextBox 122"/>
          <p:cNvSpPr txBox="1">
            <a:spLocks noChangeArrowheads="1"/>
          </p:cNvSpPr>
          <p:nvPr/>
        </p:nvSpPr>
        <p:spPr bwMode="auto">
          <a:xfrm>
            <a:off x="1447800" y="0"/>
            <a:ext cx="7924800" cy="1631950"/>
          </a:xfrm>
          <a:prstGeom prst="rect">
            <a:avLst/>
          </a:prstGeom>
          <a:noFill/>
          <a:ln w="9525">
            <a:noFill/>
            <a:miter lim="800000"/>
            <a:headEnd/>
            <a:tailEnd/>
          </a:ln>
        </p:spPr>
        <p:txBody>
          <a:bodyPr>
            <a:spAutoFit/>
          </a:bodyPr>
          <a:lstStyle/>
          <a:p>
            <a:r>
              <a:rPr lang="en-US" sz="3600"/>
              <a:t>PII Sweeping Across U.S.!</a:t>
            </a:r>
          </a:p>
          <a:p>
            <a:r>
              <a:rPr lang="en-US" sz="2800"/>
              <a:t>New Install Acceptance </a:t>
            </a:r>
          </a:p>
          <a:p>
            <a:endParaRPr lang="en-US" sz="3600"/>
          </a:p>
        </p:txBody>
      </p:sp>
      <p:sp>
        <p:nvSpPr>
          <p:cNvPr id="123" name="Footer Placeholder 3"/>
          <p:cNvSpPr>
            <a:spLocks noGrp="1"/>
          </p:cNvSpPr>
          <p:nvPr>
            <p:ph type="ftr" sz="quarter" idx="10"/>
          </p:nvPr>
        </p:nvSpPr>
        <p:spPr>
          <a:xfrm>
            <a:off x="1828800" y="6381750"/>
            <a:ext cx="2895600" cy="476250"/>
          </a:xfrm>
          <a:noFill/>
        </p:spPr>
        <p:txBody>
          <a:bodyPr/>
          <a:lstStyle/>
          <a:p>
            <a:r>
              <a:rPr lang="en-GB" dirty="0" err="1" smtClean="0"/>
              <a:t>www.concretepipe.org</a:t>
            </a:r>
            <a:endParaRPr lang="en-GB" dirty="0" smtClean="0"/>
          </a:p>
          <a:p>
            <a:endParaRPr lang="de-DE" dirty="0" smtClean="0"/>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1"/>
          <p:cNvSpPr>
            <a:spLocks noGrp="1"/>
          </p:cNvSpPr>
          <p:nvPr>
            <p:ph type="title" idx="4294967295"/>
          </p:nvPr>
        </p:nvSpPr>
        <p:spPr>
          <a:xfrm>
            <a:off x="1447800" y="0"/>
            <a:ext cx="7315200" cy="1143000"/>
          </a:xfrm>
        </p:spPr>
        <p:txBody>
          <a:bodyPr/>
          <a:lstStyle/>
          <a:p>
            <a:r>
              <a:rPr lang="en-US" smtClean="0"/>
              <a:t>Evaluation Tools</a:t>
            </a:r>
          </a:p>
        </p:txBody>
      </p:sp>
      <p:pic>
        <p:nvPicPr>
          <p:cNvPr id="46084" name="Picture 3"/>
          <p:cNvPicPr>
            <a:picLocks noChangeAspect="1" noChangeArrowheads="1"/>
          </p:cNvPicPr>
          <p:nvPr/>
        </p:nvPicPr>
        <p:blipFill>
          <a:blip r:embed="rId3" cstate="print"/>
          <a:srcRect/>
          <a:stretch>
            <a:fillRect/>
          </a:stretch>
        </p:blipFill>
        <p:spPr bwMode="auto">
          <a:xfrm rot="1131818">
            <a:off x="5816600" y="2084388"/>
            <a:ext cx="2951163" cy="3798887"/>
          </a:xfrm>
          <a:prstGeom prst="rect">
            <a:avLst/>
          </a:prstGeom>
          <a:noFill/>
          <a:ln w="9525">
            <a:solidFill>
              <a:schemeClr val="tx1"/>
            </a:solidFill>
            <a:miter lim="800000"/>
            <a:headEnd/>
            <a:tailEnd/>
          </a:ln>
        </p:spPr>
      </p:pic>
      <p:pic>
        <p:nvPicPr>
          <p:cNvPr id="46085" name="Picture 5" descr="pipe_culvert_inspection-2.jpg"/>
          <p:cNvPicPr>
            <a:picLocks noChangeAspect="1"/>
          </p:cNvPicPr>
          <p:nvPr/>
        </p:nvPicPr>
        <p:blipFill>
          <a:blip r:embed="rId4" cstate="print"/>
          <a:srcRect/>
          <a:stretch>
            <a:fillRect/>
          </a:stretch>
        </p:blipFill>
        <p:spPr bwMode="auto">
          <a:xfrm>
            <a:off x="3352800" y="1295400"/>
            <a:ext cx="3400425" cy="4273550"/>
          </a:xfrm>
          <a:prstGeom prst="rect">
            <a:avLst/>
          </a:prstGeom>
          <a:noFill/>
          <a:ln w="9525">
            <a:noFill/>
            <a:miter lim="800000"/>
            <a:headEnd/>
            <a:tailEnd/>
          </a:ln>
        </p:spPr>
      </p:pic>
      <p:pic>
        <p:nvPicPr>
          <p:cNvPr id="46086" name="Picture 6" descr="pipe_culvert_inspection-1.jpg"/>
          <p:cNvPicPr>
            <a:picLocks noChangeAspect="1"/>
          </p:cNvPicPr>
          <p:nvPr/>
        </p:nvPicPr>
        <p:blipFill>
          <a:blip r:embed="rId5" cstate="print"/>
          <a:srcRect/>
          <a:stretch>
            <a:fillRect/>
          </a:stretch>
        </p:blipFill>
        <p:spPr bwMode="auto">
          <a:xfrm rot="-1290819">
            <a:off x="777875" y="1872364"/>
            <a:ext cx="3679825" cy="4624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noFill/>
        </p:spPr>
        <p:txBody>
          <a:bodyPr/>
          <a:lstStyle/>
          <a:p>
            <a:r>
              <a:rPr lang="en-US" dirty="0" err="1" smtClean="0"/>
              <a:t>www.concretepipe.org</a:t>
            </a:r>
            <a:endParaRPr lang="en-US" dirty="0" smtClean="0"/>
          </a:p>
        </p:txBody>
      </p:sp>
      <p:sp>
        <p:nvSpPr>
          <p:cNvPr id="47107" name="Title 1"/>
          <p:cNvSpPr>
            <a:spLocks noGrp="1"/>
          </p:cNvSpPr>
          <p:nvPr>
            <p:ph type="title" idx="4294967295"/>
          </p:nvPr>
        </p:nvSpPr>
        <p:spPr>
          <a:xfrm>
            <a:off x="1828800" y="1295400"/>
            <a:ext cx="7315200" cy="1143000"/>
          </a:xfrm>
        </p:spPr>
        <p:txBody>
          <a:bodyPr/>
          <a:lstStyle/>
          <a:p>
            <a:r>
              <a:rPr lang="en-US" smtClean="0"/>
              <a:t>“Post Installation Evaluation and Repair Guidelines of Installed RCP”</a:t>
            </a:r>
            <a:br>
              <a:rPr lang="en-US" smtClean="0"/>
            </a:br>
            <a:endParaRPr lang="en-US" smtClean="0"/>
          </a:p>
        </p:txBody>
      </p:sp>
      <p:sp>
        <p:nvSpPr>
          <p:cNvPr id="47108" name="Content Placeholder 2"/>
          <p:cNvSpPr>
            <a:spLocks noGrp="1"/>
          </p:cNvSpPr>
          <p:nvPr>
            <p:ph idx="4294967295"/>
          </p:nvPr>
        </p:nvSpPr>
        <p:spPr>
          <a:xfrm>
            <a:off x="1828800" y="2362200"/>
            <a:ext cx="7315200" cy="3611563"/>
          </a:xfrm>
        </p:spPr>
        <p:txBody>
          <a:bodyPr/>
          <a:lstStyle/>
          <a:p>
            <a:r>
              <a:rPr lang="en-US" b="1" dirty="0" smtClean="0"/>
              <a:t>Text Book </a:t>
            </a:r>
          </a:p>
          <a:p>
            <a:endParaRPr lang="en-US" dirty="0" smtClean="0"/>
          </a:p>
          <a:p>
            <a:pPr>
              <a:buFontTx/>
              <a:buNone/>
            </a:pPr>
            <a:endParaRPr lang="en-US" dirty="0" smtClean="0"/>
          </a:p>
          <a:p>
            <a:pPr>
              <a:buFontTx/>
              <a:buNone/>
            </a:pPr>
            <a:endParaRPr lang="en-US" dirty="0" smtClean="0"/>
          </a:p>
        </p:txBody>
      </p:sp>
      <p:pic>
        <p:nvPicPr>
          <p:cNvPr id="47109" name="Picture 3"/>
          <p:cNvPicPr>
            <a:picLocks noChangeAspect="1" noChangeArrowheads="1"/>
          </p:cNvPicPr>
          <p:nvPr/>
        </p:nvPicPr>
        <p:blipFill>
          <a:blip r:embed="rId3" cstate="print"/>
          <a:srcRect/>
          <a:stretch>
            <a:fillRect/>
          </a:stretch>
        </p:blipFill>
        <p:spPr bwMode="auto">
          <a:xfrm rot="207538">
            <a:off x="4572000" y="1773238"/>
            <a:ext cx="4038600" cy="519747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a:xfrm>
            <a:off x="1600200" y="228600"/>
            <a:ext cx="7315200" cy="1143000"/>
          </a:xfrm>
        </p:spPr>
        <p:txBody>
          <a:bodyPr/>
          <a:lstStyle/>
          <a:p>
            <a:r>
              <a:rPr lang="en-US" smtClean="0"/>
              <a:t>Contents</a:t>
            </a:r>
            <a:r>
              <a:rPr lang="en-US" i="1" smtClean="0"/>
              <a:t/>
            </a:r>
            <a:br>
              <a:rPr lang="en-US" i="1" smtClean="0"/>
            </a:br>
            <a:endParaRPr lang="en-US" smtClean="0"/>
          </a:p>
        </p:txBody>
      </p:sp>
      <p:sp>
        <p:nvSpPr>
          <p:cNvPr id="48131" name="Content Placeholder 2"/>
          <p:cNvSpPr>
            <a:spLocks noGrp="1"/>
          </p:cNvSpPr>
          <p:nvPr>
            <p:ph idx="4294967295"/>
          </p:nvPr>
        </p:nvSpPr>
        <p:spPr>
          <a:xfrm>
            <a:off x="1600200" y="990600"/>
            <a:ext cx="7315200" cy="3611563"/>
          </a:xfrm>
        </p:spPr>
        <p:txBody>
          <a:bodyPr/>
          <a:lstStyle/>
          <a:p>
            <a:r>
              <a:rPr lang="en-US" smtClean="0"/>
              <a:t>Background on RCP Loads, Design, Structural Confirmation, &amp; Joint Performance</a:t>
            </a:r>
          </a:p>
        </p:txBody>
      </p:sp>
      <p:sp>
        <p:nvSpPr>
          <p:cNvPr id="48132" name="Footer Placeholder 3"/>
          <p:cNvSpPr txBox="1">
            <a:spLocks noGrp="1"/>
          </p:cNvSpPr>
          <p:nvPr/>
        </p:nvSpPr>
        <p:spPr bwMode="auto">
          <a:xfrm>
            <a:off x="1828800" y="6380163"/>
            <a:ext cx="2895600" cy="476250"/>
          </a:xfrm>
          <a:prstGeom prst="rect">
            <a:avLst/>
          </a:prstGeom>
          <a:noFill/>
          <a:ln w="9525">
            <a:noFill/>
            <a:miter lim="800000"/>
            <a:headEnd/>
            <a:tailEnd/>
          </a:ln>
        </p:spPr>
        <p:txBody>
          <a:bodyPr/>
          <a:lstStyle/>
          <a:p>
            <a:r>
              <a:rPr lang="en-US" sz="1000" dirty="0" err="1" smtClean="0">
                <a:solidFill>
                  <a:srgbClr val="F08F49"/>
                </a:solidFill>
              </a:rPr>
              <a:t>www.concretepipe.org</a:t>
            </a:r>
            <a:endParaRPr lang="en-US" sz="1000" dirty="0">
              <a:solidFill>
                <a:srgbClr val="F08F49"/>
              </a:solidFill>
            </a:endParaRPr>
          </a:p>
        </p:txBody>
      </p:sp>
      <p:pic>
        <p:nvPicPr>
          <p:cNvPr id="48133" name="Picture 5"/>
          <p:cNvPicPr>
            <a:picLocks noChangeAspect="1" noChangeArrowheads="1"/>
          </p:cNvPicPr>
          <p:nvPr/>
        </p:nvPicPr>
        <p:blipFill>
          <a:blip r:embed="rId3" cstate="print"/>
          <a:srcRect/>
          <a:stretch>
            <a:fillRect/>
          </a:stretch>
        </p:blipFill>
        <p:spPr bwMode="auto">
          <a:xfrm>
            <a:off x="1219200" y="2819400"/>
            <a:ext cx="4267200" cy="3187700"/>
          </a:xfrm>
          <a:prstGeom prst="rect">
            <a:avLst/>
          </a:prstGeom>
          <a:noFill/>
          <a:ln w="9525">
            <a:noFill/>
            <a:miter lim="800000"/>
            <a:headEnd/>
            <a:tailEnd/>
          </a:ln>
        </p:spPr>
      </p:pic>
      <p:pic>
        <p:nvPicPr>
          <p:cNvPr id="48134" name="Picture 6"/>
          <p:cNvPicPr>
            <a:picLocks noChangeAspect="1" noChangeArrowheads="1"/>
          </p:cNvPicPr>
          <p:nvPr/>
        </p:nvPicPr>
        <p:blipFill>
          <a:blip r:embed="rId4" cstate="print"/>
          <a:srcRect/>
          <a:stretch>
            <a:fillRect/>
          </a:stretch>
        </p:blipFill>
        <p:spPr bwMode="auto">
          <a:xfrm>
            <a:off x="5486400" y="3255963"/>
            <a:ext cx="3657600" cy="26431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a:xfrm>
            <a:off x="1600200" y="228600"/>
            <a:ext cx="7315200" cy="1143000"/>
          </a:xfrm>
        </p:spPr>
        <p:txBody>
          <a:bodyPr/>
          <a:lstStyle/>
          <a:p>
            <a:r>
              <a:rPr lang="en-US" smtClean="0"/>
              <a:t>Contents</a:t>
            </a:r>
            <a:r>
              <a:rPr lang="en-US" i="1" smtClean="0"/>
              <a:t/>
            </a:r>
            <a:br>
              <a:rPr lang="en-US" i="1" smtClean="0"/>
            </a:br>
            <a:endParaRPr lang="en-US" smtClean="0"/>
          </a:p>
        </p:txBody>
      </p:sp>
      <p:sp>
        <p:nvSpPr>
          <p:cNvPr id="49155" name="Content Placeholder 2"/>
          <p:cNvSpPr>
            <a:spLocks noGrp="1"/>
          </p:cNvSpPr>
          <p:nvPr>
            <p:ph idx="4294967295"/>
          </p:nvPr>
        </p:nvSpPr>
        <p:spPr>
          <a:xfrm>
            <a:off x="1600200" y="990600"/>
            <a:ext cx="7315200" cy="3611563"/>
          </a:xfrm>
        </p:spPr>
        <p:txBody>
          <a:bodyPr/>
          <a:lstStyle/>
          <a:p>
            <a:r>
              <a:rPr lang="en-US" smtClean="0">
                <a:solidFill>
                  <a:srgbClr val="BBE0E3"/>
                </a:solidFill>
              </a:rPr>
              <a:t>Background on RCP Loads, Design, Structural Confirmation, &amp; Joint Performance</a:t>
            </a:r>
          </a:p>
          <a:p>
            <a:r>
              <a:rPr lang="en-US" smtClean="0"/>
              <a:t>Decision Matrix</a:t>
            </a:r>
          </a:p>
          <a:p>
            <a:pPr lvl="1"/>
            <a:r>
              <a:rPr lang="en-US" smtClean="0">
                <a:solidFill>
                  <a:srgbClr val="FF0000"/>
                </a:solidFill>
              </a:rPr>
              <a:t>Crack Evaluation &amp; Repair</a:t>
            </a:r>
          </a:p>
          <a:p>
            <a:pPr lvl="1"/>
            <a:r>
              <a:rPr lang="en-US" smtClean="0">
                <a:solidFill>
                  <a:srgbClr val="FF0000"/>
                </a:solidFill>
              </a:rPr>
              <a:t>Joint Evaluation &amp; Repair</a:t>
            </a:r>
          </a:p>
          <a:p>
            <a:pPr lvl="1"/>
            <a:r>
              <a:rPr lang="en-US" smtClean="0"/>
              <a:t>Spalling and Slabbing Evaluation &amp; Repair</a:t>
            </a:r>
          </a:p>
          <a:p>
            <a:pPr>
              <a:buFontTx/>
              <a:buNone/>
            </a:pPr>
            <a:endParaRPr lang="en-US" smtClean="0"/>
          </a:p>
          <a:p>
            <a:pPr>
              <a:buFontTx/>
              <a:buNone/>
            </a:pPr>
            <a:endParaRPr lang="en-US" smtClean="0"/>
          </a:p>
        </p:txBody>
      </p:sp>
      <p:sp>
        <p:nvSpPr>
          <p:cNvPr id="49156" name="Footer Placeholder 3"/>
          <p:cNvSpPr txBox="1">
            <a:spLocks noGrp="1"/>
          </p:cNvSpPr>
          <p:nvPr/>
        </p:nvSpPr>
        <p:spPr bwMode="auto">
          <a:xfrm>
            <a:off x="1828800" y="6380163"/>
            <a:ext cx="2895600" cy="476250"/>
          </a:xfrm>
          <a:prstGeom prst="rect">
            <a:avLst/>
          </a:prstGeom>
          <a:noFill/>
          <a:ln w="9525">
            <a:noFill/>
            <a:miter lim="800000"/>
            <a:headEnd/>
            <a:tailEnd/>
          </a:ln>
        </p:spPr>
        <p:txBody>
          <a:bodyPr/>
          <a:lstStyle/>
          <a:p>
            <a:r>
              <a:rPr lang="en-US" sz="1000" dirty="0" err="1" smtClean="0">
                <a:solidFill>
                  <a:srgbClr val="F08F49"/>
                </a:solidFill>
              </a:rPr>
              <a:t>www.concretepipe.org</a:t>
            </a:r>
            <a:endParaRPr lang="en-US" sz="1000" dirty="0">
              <a:solidFill>
                <a:srgbClr val="F08F49"/>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1"/>
          <p:cNvSpPr>
            <a:spLocks noGrp="1"/>
          </p:cNvSpPr>
          <p:nvPr>
            <p:ph type="ftr" sz="quarter" idx="10"/>
          </p:nvPr>
        </p:nvSpPr>
        <p:spPr>
          <a:noFill/>
        </p:spPr>
        <p:txBody>
          <a:bodyPr/>
          <a:lstStyle/>
          <a:p>
            <a:r>
              <a:rPr lang="en-US" smtClean="0"/>
              <a:t>www.concrete-pipe.org</a:t>
            </a:r>
          </a:p>
        </p:txBody>
      </p:sp>
      <p:pic>
        <p:nvPicPr>
          <p:cNvPr id="50179" name="Picture 2"/>
          <p:cNvPicPr>
            <a:picLocks noChangeAspect="1" noChangeArrowheads="1"/>
          </p:cNvPicPr>
          <p:nvPr/>
        </p:nvPicPr>
        <p:blipFill>
          <a:blip r:embed="rId3" cstate="print"/>
          <a:srcRect/>
          <a:stretch>
            <a:fillRect/>
          </a:stretch>
        </p:blipFill>
        <p:spPr bwMode="auto">
          <a:xfrm>
            <a:off x="1447800" y="252413"/>
            <a:ext cx="7675563" cy="6480175"/>
          </a:xfrm>
          <a:prstGeom prst="rect">
            <a:avLst/>
          </a:prstGeom>
          <a:noFill/>
          <a:ln w="9525">
            <a:noFill/>
            <a:miter lim="800000"/>
            <a:headEnd/>
            <a:tailEnd/>
          </a:ln>
        </p:spPr>
      </p:pic>
      <p:sp>
        <p:nvSpPr>
          <p:cNvPr id="50180" name="TextBox 3"/>
          <p:cNvSpPr txBox="1">
            <a:spLocks noChangeArrowheads="1"/>
          </p:cNvSpPr>
          <p:nvPr/>
        </p:nvSpPr>
        <p:spPr bwMode="auto">
          <a:xfrm>
            <a:off x="3733800" y="457200"/>
            <a:ext cx="4495800" cy="646113"/>
          </a:xfrm>
          <a:prstGeom prst="rect">
            <a:avLst/>
          </a:prstGeom>
          <a:noFill/>
          <a:ln w="9525">
            <a:noFill/>
            <a:miter lim="800000"/>
            <a:headEnd/>
            <a:tailEnd/>
          </a:ln>
        </p:spPr>
        <p:txBody>
          <a:bodyPr>
            <a:spAutoFit/>
          </a:bodyPr>
          <a:lstStyle/>
          <a:p>
            <a:r>
              <a:rPr lang="en-US" sz="3600" b="1">
                <a:solidFill>
                  <a:srgbClr val="F08F49"/>
                </a:solidFill>
              </a:rPr>
              <a:t>INTERACTIVE </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1"/>
          <p:cNvSpPr>
            <a:spLocks noGrp="1"/>
          </p:cNvSpPr>
          <p:nvPr>
            <p:ph type="ftr" sz="quarter" idx="10"/>
          </p:nvPr>
        </p:nvSpPr>
        <p:spPr>
          <a:noFill/>
        </p:spPr>
        <p:txBody>
          <a:bodyPr/>
          <a:lstStyle/>
          <a:p>
            <a:r>
              <a:rPr lang="en-US" dirty="0" err="1" smtClean="0"/>
              <a:t>www.concretepipe.org</a:t>
            </a:r>
            <a:endParaRPr lang="en-US" dirty="0" smtClean="0"/>
          </a:p>
        </p:txBody>
      </p:sp>
      <p:pic>
        <p:nvPicPr>
          <p:cNvPr id="51203" name="Picture 2"/>
          <p:cNvPicPr>
            <a:picLocks noChangeAspect="1" noChangeArrowheads="1"/>
          </p:cNvPicPr>
          <p:nvPr/>
        </p:nvPicPr>
        <p:blipFill>
          <a:blip r:embed="rId3" cstate="print"/>
          <a:srcRect/>
          <a:stretch>
            <a:fillRect/>
          </a:stretch>
        </p:blipFill>
        <p:spPr bwMode="auto">
          <a:xfrm>
            <a:off x="331788" y="228600"/>
            <a:ext cx="8812212" cy="6096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3"/>
          <p:cNvSpPr>
            <a:spLocks noGrp="1"/>
          </p:cNvSpPr>
          <p:nvPr>
            <p:ph type="ftr" sz="quarter" idx="10"/>
          </p:nvPr>
        </p:nvSpPr>
        <p:spPr>
          <a:noFill/>
        </p:spPr>
        <p:txBody>
          <a:bodyPr/>
          <a:lstStyle/>
          <a:p>
            <a:r>
              <a:rPr lang="en-US" smtClean="0"/>
              <a:t>www.concrete-pipe.org</a:t>
            </a:r>
          </a:p>
        </p:txBody>
      </p:sp>
      <p:pic>
        <p:nvPicPr>
          <p:cNvPr id="52227" name="Picture 6"/>
          <p:cNvPicPr>
            <a:picLocks noChangeAspect="1" noChangeArrowheads="1"/>
          </p:cNvPicPr>
          <p:nvPr/>
        </p:nvPicPr>
        <p:blipFill>
          <a:blip r:embed="rId3" cstate="print"/>
          <a:srcRect/>
          <a:stretch>
            <a:fillRect/>
          </a:stretch>
        </p:blipFill>
        <p:spPr bwMode="auto">
          <a:xfrm>
            <a:off x="1905000" y="228600"/>
            <a:ext cx="4813300" cy="639921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600200" y="533400"/>
            <a:ext cx="7315200" cy="1143000"/>
          </a:xfrm>
        </p:spPr>
        <p:txBody>
          <a:bodyPr/>
          <a:lstStyle/>
          <a:p>
            <a:r>
              <a:rPr lang="en-US" smtClean="0"/>
              <a:t>New National Guidelines Available….AASHTO Const.</a:t>
            </a:r>
          </a:p>
        </p:txBody>
      </p:sp>
      <p:sp>
        <p:nvSpPr>
          <p:cNvPr id="53251" name="Content Placeholder 2"/>
          <p:cNvSpPr>
            <a:spLocks noGrp="1"/>
          </p:cNvSpPr>
          <p:nvPr>
            <p:ph idx="1"/>
          </p:nvPr>
        </p:nvSpPr>
        <p:spPr>
          <a:xfrm>
            <a:off x="1828800" y="1981200"/>
            <a:ext cx="7315200" cy="3611563"/>
          </a:xfrm>
        </p:spPr>
        <p:txBody>
          <a:bodyPr/>
          <a:lstStyle/>
          <a:p>
            <a:r>
              <a:rPr lang="en-US" smtClean="0"/>
              <a:t>Pipe Inspection and Evaluation Guidelines are available from AASHTO Subcommittee of Construction</a:t>
            </a:r>
          </a:p>
        </p:txBody>
      </p:sp>
      <p:sp>
        <p:nvSpPr>
          <p:cNvPr id="53252" name="Footer Placeholder 3"/>
          <p:cNvSpPr>
            <a:spLocks noGrp="1"/>
          </p:cNvSpPr>
          <p:nvPr>
            <p:ph type="ftr" sz="quarter" idx="10"/>
          </p:nvPr>
        </p:nvSpPr>
        <p:spPr>
          <a:noFill/>
        </p:spPr>
        <p:txBody>
          <a:bodyPr/>
          <a:lstStyle/>
          <a:p>
            <a:r>
              <a:rPr lang="en-US" dirty="0" err="1" smtClean="0"/>
              <a:t>www.concretepipe.org</a:t>
            </a:r>
            <a:endParaRPr 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53e85e3d-d417-4b6b-9e43-6b2138cdb242"/>
          <p:cNvPicPr>
            <a:picLocks noChangeAspect="1" noChangeArrowheads="1"/>
          </p:cNvPicPr>
          <p:nvPr/>
        </p:nvPicPr>
        <p:blipFill>
          <a:blip r:embed="rId3" cstate="print"/>
          <a:srcRect/>
          <a:stretch>
            <a:fillRect/>
          </a:stretch>
        </p:blipFill>
        <p:spPr bwMode="auto">
          <a:xfrm>
            <a:off x="2286000" y="1752600"/>
            <a:ext cx="5029200" cy="3352800"/>
          </a:xfrm>
          <a:prstGeom prst="rect">
            <a:avLst/>
          </a:prstGeom>
          <a:noFill/>
          <a:ln w="9525">
            <a:noFill/>
            <a:miter lim="800000"/>
            <a:headEnd/>
            <a:tailEnd/>
          </a:ln>
        </p:spPr>
      </p:pic>
      <p:sp>
        <p:nvSpPr>
          <p:cNvPr id="54275" name="TextBox 4"/>
          <p:cNvSpPr txBox="1">
            <a:spLocks noChangeArrowheads="1"/>
          </p:cNvSpPr>
          <p:nvPr/>
        </p:nvSpPr>
        <p:spPr bwMode="auto">
          <a:xfrm>
            <a:off x="1752600" y="381000"/>
            <a:ext cx="6553200" cy="1200150"/>
          </a:xfrm>
          <a:prstGeom prst="rect">
            <a:avLst/>
          </a:prstGeom>
          <a:noFill/>
          <a:ln w="9525">
            <a:noFill/>
            <a:miter lim="800000"/>
            <a:headEnd/>
            <a:tailEnd/>
          </a:ln>
        </p:spPr>
        <p:txBody>
          <a:bodyPr>
            <a:spAutoFit/>
          </a:bodyPr>
          <a:lstStyle/>
          <a:p>
            <a:r>
              <a:rPr lang="en-US" sz="3600" b="1"/>
              <a:t>DON’T TAKE THIS THE WRONG WAY, BUT…</a:t>
            </a:r>
          </a:p>
        </p:txBody>
      </p:sp>
      <p:sp>
        <p:nvSpPr>
          <p:cNvPr id="54276" name="TextBox 5"/>
          <p:cNvSpPr txBox="1">
            <a:spLocks noChangeArrowheads="1"/>
          </p:cNvSpPr>
          <p:nvPr/>
        </p:nvSpPr>
        <p:spPr bwMode="auto">
          <a:xfrm>
            <a:off x="1600200" y="5334000"/>
            <a:ext cx="6019800" cy="1077913"/>
          </a:xfrm>
          <a:prstGeom prst="rect">
            <a:avLst/>
          </a:prstGeom>
          <a:noFill/>
          <a:ln w="9525">
            <a:noFill/>
            <a:miter lim="800000"/>
            <a:headEnd/>
            <a:tailEnd/>
          </a:ln>
        </p:spPr>
        <p:txBody>
          <a:bodyPr>
            <a:spAutoFit/>
          </a:bodyPr>
          <a:lstStyle/>
          <a:p>
            <a:r>
              <a:rPr lang="en-US" sz="3200" b="1"/>
              <a:t>GO STICK YOUR HEAD IN SOME PIPE!!!!!</a:t>
            </a:r>
          </a:p>
        </p:txBody>
      </p:sp>
      <p:sp>
        <p:nvSpPr>
          <p:cNvPr id="5" name="TextBox 5"/>
          <p:cNvSpPr txBox="1">
            <a:spLocks noChangeArrowheads="1"/>
          </p:cNvSpPr>
          <p:nvPr/>
        </p:nvSpPr>
        <p:spPr bwMode="auto">
          <a:xfrm>
            <a:off x="1600200" y="5311953"/>
            <a:ext cx="6019800" cy="1077913"/>
          </a:xfrm>
          <a:prstGeom prst="rect">
            <a:avLst/>
          </a:prstGeom>
          <a:noFill/>
          <a:ln w="9525">
            <a:noFill/>
            <a:miter lim="800000"/>
            <a:headEnd/>
            <a:tailEnd/>
          </a:ln>
        </p:spPr>
        <p:txBody>
          <a:bodyPr>
            <a:spAutoFit/>
          </a:bodyPr>
          <a:lstStyle/>
          <a:p>
            <a:r>
              <a:rPr lang="en-US" sz="3200" b="1"/>
              <a:t>GO STICK YOUR HEAD IN SOME PIPE!!!!!</a:t>
            </a:r>
          </a:p>
        </p:txBody>
      </p:sp>
      <p:sp>
        <p:nvSpPr>
          <p:cNvPr id="6" name="Footer Placeholder 3"/>
          <p:cNvSpPr>
            <a:spLocks noGrp="1"/>
          </p:cNvSpPr>
          <p:nvPr>
            <p:ph type="ftr" sz="quarter" idx="10"/>
          </p:nvPr>
        </p:nvSpPr>
        <p:spPr>
          <a:xfrm>
            <a:off x="1828800" y="6381750"/>
            <a:ext cx="2895600" cy="476250"/>
          </a:xfrm>
          <a:noFill/>
        </p:spPr>
        <p:txBody>
          <a:bodyPr/>
          <a:lstStyle/>
          <a:p>
            <a:r>
              <a:rPr lang="en-GB" dirty="0" err="1" smtClean="0"/>
              <a:t>www.concretepipe.org</a:t>
            </a:r>
            <a:endParaRPr lang="en-GB" dirty="0" smtClean="0"/>
          </a:p>
          <a:p>
            <a:endParaRPr lang="de-DE"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a:noFill/>
        </p:spPr>
        <p:txBody>
          <a:bodyPr/>
          <a:lstStyle/>
          <a:p>
            <a:r>
              <a:rPr lang="en-US" dirty="0" err="1" smtClean="0"/>
              <a:t>www.concretepipe.org</a:t>
            </a:r>
            <a:endParaRPr lang="en-US" dirty="0" smtClean="0"/>
          </a:p>
        </p:txBody>
      </p:sp>
      <p:pic>
        <p:nvPicPr>
          <p:cNvPr id="10243" name="Picture 5" descr="C:\Users\Al Hogan\AppData\Local\Microsoft\Windows\Temporary Internet Files\Content.IE5\T8Z8UH8A\MP900309474[1].jpg"/>
          <p:cNvPicPr>
            <a:picLocks noChangeAspect="1" noChangeArrowheads="1"/>
          </p:cNvPicPr>
          <p:nvPr/>
        </p:nvPicPr>
        <p:blipFill>
          <a:blip r:embed="rId3" cstate="print"/>
          <a:srcRect/>
          <a:stretch>
            <a:fillRect/>
          </a:stretch>
        </p:blipFill>
        <p:spPr bwMode="auto">
          <a:xfrm>
            <a:off x="2667000" y="242888"/>
            <a:ext cx="3962400" cy="5929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Before we start…give me your thoughts…</a:t>
            </a:r>
          </a:p>
        </p:txBody>
      </p:sp>
      <p:sp>
        <p:nvSpPr>
          <p:cNvPr id="11267" name="Footer Placeholder 3"/>
          <p:cNvSpPr>
            <a:spLocks noGrp="1"/>
          </p:cNvSpPr>
          <p:nvPr>
            <p:ph type="ftr" sz="quarter" idx="10"/>
          </p:nvPr>
        </p:nvSpPr>
        <p:spPr>
          <a:noFill/>
        </p:spPr>
        <p:txBody>
          <a:bodyPr/>
          <a:lstStyle/>
          <a:p>
            <a:r>
              <a:rPr lang="en-US" dirty="0" err="1" smtClean="0"/>
              <a:t>www.concretepipe.org</a:t>
            </a:r>
            <a:endParaRPr lang="en-US" dirty="0" smtClean="0"/>
          </a:p>
        </p:txBody>
      </p:sp>
      <p:pic>
        <p:nvPicPr>
          <p:cNvPr id="11268" name="Picture 2" descr="C:\Users\Al Hogan\AppData\Local\Microsoft\Windows\Temporary Internet Files\Content.IE5\GW6V0KZY\MC900334652[1].wmf"/>
          <p:cNvPicPr>
            <a:picLocks noGrp="1" noChangeAspect="1" noChangeArrowheads="1"/>
          </p:cNvPicPr>
          <p:nvPr>
            <p:ph idx="1"/>
          </p:nvPr>
        </p:nvPicPr>
        <p:blipFill>
          <a:blip r:embed="rId3" cstate="print"/>
          <a:srcRect/>
          <a:stretch>
            <a:fillRect/>
          </a:stretch>
        </p:blipFill>
        <p:spPr>
          <a:xfrm>
            <a:off x="3124200" y="2590800"/>
            <a:ext cx="3429000" cy="3214688"/>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sz="quarter"/>
          </p:nvPr>
        </p:nvSpPr>
        <p:spPr>
          <a:xfrm>
            <a:off x="1828800" y="304800"/>
            <a:ext cx="7315200" cy="1470025"/>
          </a:xfrm>
        </p:spPr>
        <p:txBody>
          <a:bodyPr/>
          <a:lstStyle/>
          <a:p>
            <a:r>
              <a:rPr lang="en-US" sz="3600" smtClean="0"/>
              <a:t>RCP Cracks &amp; Joints:</a:t>
            </a:r>
            <a:br>
              <a:rPr lang="en-US" sz="3600" smtClean="0"/>
            </a:br>
            <a:r>
              <a:rPr lang="en-US" sz="3600" smtClean="0"/>
              <a:t>Addressing The Challenges!!!</a:t>
            </a:r>
          </a:p>
        </p:txBody>
      </p:sp>
      <p:sp>
        <p:nvSpPr>
          <p:cNvPr id="12291" name="Footer Placeholder 3"/>
          <p:cNvSpPr>
            <a:spLocks noGrp="1"/>
          </p:cNvSpPr>
          <p:nvPr>
            <p:ph type="ftr" sz="quarter" idx="10"/>
          </p:nvPr>
        </p:nvSpPr>
        <p:spPr>
          <a:noFill/>
        </p:spPr>
        <p:txBody>
          <a:bodyPr/>
          <a:lstStyle/>
          <a:p>
            <a:r>
              <a:rPr lang="en-US" dirty="0" err="1" smtClean="0"/>
              <a:t>www.concretepipe.org</a:t>
            </a:r>
            <a:endParaRPr lang="en-US" dirty="0" smtClean="0"/>
          </a:p>
        </p:txBody>
      </p:sp>
      <p:pic>
        <p:nvPicPr>
          <p:cNvPr id="12292" name="Picture 3" descr="cap015"/>
          <p:cNvPicPr>
            <a:picLocks noChangeAspect="1" noChangeArrowheads="1"/>
          </p:cNvPicPr>
          <p:nvPr/>
        </p:nvPicPr>
        <p:blipFill>
          <a:blip r:embed="rId3" cstate="print"/>
          <a:srcRect l="2296" r="2040" b="1021"/>
          <a:stretch>
            <a:fillRect/>
          </a:stretch>
        </p:blipFill>
        <p:spPr bwMode="auto">
          <a:xfrm>
            <a:off x="4800600" y="2971800"/>
            <a:ext cx="4083050" cy="3505200"/>
          </a:xfrm>
          <a:prstGeom prst="rect">
            <a:avLst/>
          </a:prstGeom>
          <a:noFill/>
          <a:ln w="9525">
            <a:noFill/>
            <a:miter lim="800000"/>
            <a:headEnd/>
            <a:tailEnd/>
          </a:ln>
        </p:spPr>
      </p:pic>
      <p:pic>
        <p:nvPicPr>
          <p:cNvPr id="6" name="Picture 7" descr="DCP_1191"/>
          <p:cNvPicPr>
            <a:picLocks noChangeAspect="1" noChangeArrowheads="1"/>
          </p:cNvPicPr>
          <p:nvPr/>
        </p:nvPicPr>
        <p:blipFill>
          <a:blip r:embed="rId4" cstate="print">
            <a:lum bright="-12000" contrast="6000"/>
          </a:blip>
          <a:srcRect r="8333" b="8333"/>
          <a:stretch>
            <a:fillRect/>
          </a:stretch>
        </p:blipFill>
        <p:spPr bwMode="auto">
          <a:xfrm>
            <a:off x="762000" y="1981200"/>
            <a:ext cx="3962400" cy="297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447800" y="228600"/>
            <a:ext cx="7315200" cy="1143000"/>
          </a:xfrm>
        </p:spPr>
        <p:txBody>
          <a:bodyPr/>
          <a:lstStyle/>
          <a:p>
            <a:pPr eaLnBrk="1" hangingPunct="1"/>
            <a:r>
              <a:rPr kumimoji="1" lang="en-US" smtClean="0"/>
              <a:t>ACPA - CRACK SCHOOL</a:t>
            </a:r>
            <a:br>
              <a:rPr kumimoji="1" lang="en-US" smtClean="0"/>
            </a:br>
            <a:r>
              <a:rPr kumimoji="1" lang="en-US" smtClean="0"/>
              <a:t>“Knowledge is Powerful”</a:t>
            </a:r>
          </a:p>
        </p:txBody>
      </p:sp>
      <p:sp>
        <p:nvSpPr>
          <p:cNvPr id="13315" name="Rectangle 3"/>
          <p:cNvSpPr>
            <a:spLocks noGrp="1" noChangeArrowheads="1"/>
          </p:cNvSpPr>
          <p:nvPr>
            <p:ph type="body" idx="1"/>
          </p:nvPr>
        </p:nvSpPr>
        <p:spPr>
          <a:xfrm>
            <a:off x="1143000" y="1905000"/>
            <a:ext cx="7477125" cy="4479925"/>
          </a:xfrm>
        </p:spPr>
        <p:txBody>
          <a:bodyPr/>
          <a:lstStyle/>
          <a:p>
            <a:pPr algn="ctr" eaLnBrk="1" hangingPunct="1">
              <a:buFontTx/>
              <a:buNone/>
            </a:pPr>
            <a:endParaRPr kumimoji="1" lang="en-US" sz="2400" smtClean="0"/>
          </a:p>
          <a:p>
            <a:pPr algn="ctr" eaLnBrk="1" hangingPunct="1">
              <a:buFontTx/>
              <a:buNone/>
            </a:pPr>
            <a:r>
              <a:rPr kumimoji="1" lang="en-US" smtClean="0"/>
              <a:t>CRACK-A-PHOBIA </a:t>
            </a:r>
          </a:p>
          <a:p>
            <a:pPr algn="ctr" eaLnBrk="1" hangingPunct="1">
              <a:buFontTx/>
              <a:buNone/>
            </a:pPr>
            <a:r>
              <a:rPr kumimoji="1" lang="en-US" smtClean="0"/>
              <a:t>  Vs 	</a:t>
            </a:r>
          </a:p>
          <a:p>
            <a:pPr algn="ctr" eaLnBrk="1" hangingPunct="1">
              <a:buFontTx/>
              <a:buNone/>
            </a:pPr>
            <a:r>
              <a:rPr kumimoji="1" lang="en-US" smtClean="0"/>
              <a:t>JAMAICA-PHOBIA </a:t>
            </a:r>
          </a:p>
        </p:txBody>
      </p:sp>
      <p:sp>
        <p:nvSpPr>
          <p:cNvPr id="4" name="Footer Placeholder 3"/>
          <p:cNvSpPr>
            <a:spLocks noGrp="1"/>
          </p:cNvSpPr>
          <p:nvPr>
            <p:ph type="ftr" sz="quarter" idx="10"/>
          </p:nvPr>
        </p:nvSpPr>
        <p:spPr>
          <a:xfrm>
            <a:off x="1828800" y="6381750"/>
            <a:ext cx="2895600" cy="476250"/>
          </a:xfrm>
          <a:noFill/>
        </p:spPr>
        <p:txBody>
          <a:bodyPr/>
          <a:lstStyle/>
          <a:p>
            <a:r>
              <a:rPr lang="en-GB" dirty="0" err="1" smtClean="0"/>
              <a:t>www.concretepipe.org</a:t>
            </a:r>
            <a:endParaRPr lang="en-GB" dirty="0" smtClean="0"/>
          </a:p>
          <a:p>
            <a:endParaRPr lang="de-DE"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0"/>
            <a:ext cx="7315200" cy="1143000"/>
          </a:xfrm>
        </p:spPr>
        <p:txBody>
          <a:bodyPr/>
          <a:lstStyle/>
          <a:p>
            <a:r>
              <a:rPr lang="en-US" smtClean="0"/>
              <a:t>REVIEW OF BASICS! (get your Red and Green Cards)</a:t>
            </a:r>
          </a:p>
        </p:txBody>
      </p:sp>
      <p:sp>
        <p:nvSpPr>
          <p:cNvPr id="14339" name="Footer Placeholder 3"/>
          <p:cNvSpPr>
            <a:spLocks noGrp="1"/>
          </p:cNvSpPr>
          <p:nvPr>
            <p:ph type="ftr" sz="quarter" idx="10"/>
          </p:nvPr>
        </p:nvSpPr>
        <p:spPr>
          <a:noFill/>
        </p:spPr>
        <p:txBody>
          <a:bodyPr/>
          <a:lstStyle/>
          <a:p>
            <a:r>
              <a:rPr lang="en-US" dirty="0" err="1" smtClean="0"/>
              <a:t>www.concretepipe.org</a:t>
            </a:r>
            <a:endParaRPr lang="en-US" dirty="0" smtClean="0"/>
          </a:p>
        </p:txBody>
      </p:sp>
      <p:pic>
        <p:nvPicPr>
          <p:cNvPr id="14340" name="Picture 5"/>
          <p:cNvPicPr>
            <a:picLocks noGrp="1" noChangeAspect="1" noChangeArrowheads="1"/>
          </p:cNvPicPr>
          <p:nvPr>
            <p:ph idx="1"/>
          </p:nvPr>
        </p:nvPicPr>
        <p:blipFill>
          <a:blip r:embed="rId3" cstate="print"/>
          <a:srcRect/>
          <a:stretch>
            <a:fillRect/>
          </a:stretch>
        </p:blipFill>
        <p:spPr>
          <a:xfrm>
            <a:off x="1981200" y="1143000"/>
            <a:ext cx="6427788" cy="4800600"/>
          </a:xfrm>
          <a:noFill/>
        </p:spPr>
      </p:pic>
      <p:sp>
        <p:nvSpPr>
          <p:cNvPr id="14341" name="TextBox 4"/>
          <p:cNvSpPr txBox="1">
            <a:spLocks noChangeArrowheads="1"/>
          </p:cNvSpPr>
          <p:nvPr/>
        </p:nvSpPr>
        <p:spPr bwMode="auto">
          <a:xfrm>
            <a:off x="6477000" y="1752600"/>
            <a:ext cx="1676400" cy="461963"/>
          </a:xfrm>
          <a:prstGeom prst="rect">
            <a:avLst/>
          </a:prstGeom>
          <a:noFill/>
          <a:ln w="9525">
            <a:noFill/>
            <a:miter lim="800000"/>
            <a:headEnd/>
            <a:tailEnd/>
          </a:ln>
        </p:spPr>
        <p:txBody>
          <a:bodyPr>
            <a:spAutoFit/>
          </a:bodyPr>
          <a:lstStyle/>
          <a:p>
            <a:r>
              <a:rPr lang="en-US"/>
              <a:t>Obvert</a:t>
            </a:r>
          </a:p>
        </p:txBody>
      </p:sp>
      <p:sp>
        <p:nvSpPr>
          <p:cNvPr id="14342" name="TextBox 5"/>
          <p:cNvSpPr txBox="1">
            <a:spLocks noChangeArrowheads="1"/>
          </p:cNvSpPr>
          <p:nvPr/>
        </p:nvSpPr>
        <p:spPr bwMode="auto">
          <a:xfrm>
            <a:off x="6172200" y="5029200"/>
            <a:ext cx="1295400" cy="461963"/>
          </a:xfrm>
          <a:prstGeom prst="rect">
            <a:avLst/>
          </a:prstGeom>
          <a:noFill/>
          <a:ln w="9525">
            <a:noFill/>
            <a:miter lim="800000"/>
            <a:headEnd/>
            <a:tailEnd/>
          </a:ln>
        </p:spPr>
        <p:txBody>
          <a:bodyPr>
            <a:spAutoFit/>
          </a:bodyPr>
          <a:lstStyle/>
          <a:p>
            <a:r>
              <a:rPr lang="en-US"/>
              <a:t>Invert</a:t>
            </a:r>
          </a:p>
        </p:txBody>
      </p:sp>
      <p:cxnSp>
        <p:nvCxnSpPr>
          <p:cNvPr id="14343" name="Straight Arrow Connector 7"/>
          <p:cNvCxnSpPr>
            <a:cxnSpLocks noChangeShapeType="1"/>
          </p:cNvCxnSpPr>
          <p:nvPr/>
        </p:nvCxnSpPr>
        <p:spPr bwMode="auto">
          <a:xfrm flipH="1">
            <a:off x="5105400" y="2057400"/>
            <a:ext cx="1447800" cy="457200"/>
          </a:xfrm>
          <a:prstGeom prst="straightConnector1">
            <a:avLst/>
          </a:prstGeom>
          <a:noFill/>
          <a:ln w="9525" algn="ctr">
            <a:solidFill>
              <a:schemeClr val="tx1"/>
            </a:solidFill>
            <a:round/>
            <a:headEnd/>
            <a:tailEnd type="arrow" w="med" len="med"/>
          </a:ln>
        </p:spPr>
      </p:cxnSp>
      <p:cxnSp>
        <p:nvCxnSpPr>
          <p:cNvPr id="14344" name="Straight Arrow Connector 10"/>
          <p:cNvCxnSpPr>
            <a:cxnSpLocks noChangeShapeType="1"/>
          </p:cNvCxnSpPr>
          <p:nvPr/>
        </p:nvCxnSpPr>
        <p:spPr bwMode="auto">
          <a:xfrm flipH="1" flipV="1">
            <a:off x="5181600" y="4572000"/>
            <a:ext cx="990600" cy="533400"/>
          </a:xfrm>
          <a:prstGeom prst="straightConnector1">
            <a:avLst/>
          </a:prstGeom>
          <a:noFill/>
          <a:ln w="9525"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ACPA Master Title">
  <a:themeElements>
    <a:clrScheme name="ACPA Master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CPA Master 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ACPA Master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CPA Master 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CPA Master 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CPA Master 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CPA Master 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CPA Master 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CPA Master Titl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CPA Master 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CPA Master 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CPA Master 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CPA Master 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CPA Master 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CPA Subsection Master">
  <a:themeElements>
    <a:clrScheme name="ACPA Subsection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CPA Subsection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ACPA Subsection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CPA Subsection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CPA Subsection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CPA Subsection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CPA Subsection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CPA Subsection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CPA Subsection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CPA Subsection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CPA Subsection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CPA Subsection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CPA Subsection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CPA Subsection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ACPA Master Title">
  <a:themeElements>
    <a:clrScheme name="2_ACPA Master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ACPA Master 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ACPA Master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ACPA Master 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ACPA Master 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ACPA Master 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ACPA Master 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ACPA Master 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ACPA Master Titl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ACPA Master 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ACPA Master 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ACPA Master 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ACPA Master 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ACPA Master 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10827</TotalTime>
  <Words>6372</Words>
  <Application>Microsoft Macintosh PowerPoint</Application>
  <PresentationFormat>On-screen Show (4:3)</PresentationFormat>
  <Paragraphs>563</Paragraphs>
  <Slides>48</Slides>
  <Notes>48</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48</vt:i4>
      </vt:variant>
    </vt:vector>
  </HeadingPairs>
  <TitlesOfParts>
    <vt:vector size="54" baseType="lpstr">
      <vt:lpstr>Times New Roman</vt:lpstr>
      <vt:lpstr>Wingdings</vt:lpstr>
      <vt:lpstr>Arial</vt:lpstr>
      <vt:lpstr>ACPA Master Title</vt:lpstr>
      <vt:lpstr>ACPA Subsection Master</vt:lpstr>
      <vt:lpstr>2_ACPA Master Title</vt:lpstr>
      <vt:lpstr>Evaluation Of Installed RCP</vt:lpstr>
      <vt:lpstr>Why the Interest in Inspection of Installed Pipe?</vt:lpstr>
      <vt:lpstr>PowerPoint Presentation</vt:lpstr>
      <vt:lpstr>PowerPoint Presentation</vt:lpstr>
      <vt:lpstr>PowerPoint Presentation</vt:lpstr>
      <vt:lpstr>Before we start…give me your thoughts…</vt:lpstr>
      <vt:lpstr>RCP Cracks &amp; Joints: Addressing The Challenges!!!</vt:lpstr>
      <vt:lpstr>ACPA - CRACK SCHOOL “Knowledge is Powerful”</vt:lpstr>
      <vt:lpstr>REVIEW OF BASICS! (get your Red and Green Cards)</vt:lpstr>
      <vt:lpstr> Role of Reinforcement in RCP</vt:lpstr>
      <vt:lpstr>Key Components of Crack Eval.</vt:lpstr>
      <vt:lpstr>CRACK PATTERNS, </vt:lpstr>
      <vt:lpstr>Pattern - RANDOM CRACK</vt:lpstr>
      <vt:lpstr>Pattern – Longitudinal Crack</vt:lpstr>
      <vt:lpstr>Longitudinal Cracks Locations…</vt:lpstr>
      <vt:lpstr>Pattern - Radial Tension Sheer Cracks </vt:lpstr>
      <vt:lpstr>Pattern - Circumferential Crack</vt:lpstr>
      <vt:lpstr>Why are Circumferential/Transverse Cracks Not a Structural Issue?</vt:lpstr>
      <vt:lpstr>Pattern – Star Crack</vt:lpstr>
      <vt:lpstr>Key Components of Crack Eval.</vt:lpstr>
      <vt:lpstr>HISTORICAL PERSPECTIVE</vt:lpstr>
      <vt:lpstr>Modern Day Crack Width Criteria</vt:lpstr>
      <vt:lpstr> Crack Size – Eval. Guidelines</vt:lpstr>
      <vt:lpstr>PUT IT ALL TOGETHER  Patterns + Size = Severity</vt:lpstr>
      <vt:lpstr>Examples and Application  Stick our Head into some Pipe!</vt:lpstr>
      <vt:lpstr>PowerPoint Presentation</vt:lpstr>
      <vt:lpstr>“Post Installation Evaluation and Repair Guidelines of Installed RCP” </vt:lpstr>
      <vt:lpstr>PowerPoint Presentation</vt:lpstr>
      <vt:lpstr>Practice Makes Perfect…..</vt:lpstr>
      <vt:lpstr>Answer…</vt:lpstr>
      <vt:lpstr>PowerPoint Presentation</vt:lpstr>
      <vt:lpstr>Practice Makes Perfect…..</vt:lpstr>
      <vt:lpstr>Components of Joint Evaluation</vt:lpstr>
      <vt:lpstr>Joint Evaluation Made Simple</vt:lpstr>
      <vt:lpstr>Manufactures Allowable Joint Gap?</vt:lpstr>
      <vt:lpstr>Joint Evaluation Matrix</vt:lpstr>
      <vt:lpstr>PowerPoint Presentation</vt:lpstr>
      <vt:lpstr>PowerPoint Presentation</vt:lpstr>
      <vt:lpstr>PowerPoint Presentation</vt:lpstr>
      <vt:lpstr>Evaluation Tools</vt:lpstr>
      <vt:lpstr>“Post Installation Evaluation and Repair Guidelines of Installed RCP” </vt:lpstr>
      <vt:lpstr>Contents </vt:lpstr>
      <vt:lpstr>Contents </vt:lpstr>
      <vt:lpstr>PowerPoint Presentation</vt:lpstr>
      <vt:lpstr>PowerPoint Presentation</vt:lpstr>
      <vt:lpstr>PowerPoint Presentation</vt:lpstr>
      <vt:lpstr>New National Guidelines Available….AASHTO Const.</vt:lpstr>
      <vt:lpstr>PowerPoint Presentation</vt:lpstr>
    </vt:vector>
  </TitlesOfParts>
  <Company>MB</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 user</dc:creator>
  <cp:lastModifiedBy>Microsoft Office User</cp:lastModifiedBy>
  <cp:revision>914</cp:revision>
  <cp:lastPrinted>2008-07-23T20:44:34Z</cp:lastPrinted>
  <dcterms:created xsi:type="dcterms:W3CDTF">2008-07-23T19:29:46Z</dcterms:created>
  <dcterms:modified xsi:type="dcterms:W3CDTF">2016-09-21T18:14:17Z</dcterms:modified>
</cp:coreProperties>
</file>